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34"/>
  </p:notesMasterIdLst>
  <p:handoutMasterIdLst>
    <p:handoutMasterId r:id="rId235"/>
  </p:handoutMasterIdLst>
  <p:sldIdLst>
    <p:sldId id="257" r:id="rId5"/>
    <p:sldId id="1177" r:id="rId6"/>
    <p:sldId id="1179" r:id="rId7"/>
    <p:sldId id="1181" r:id="rId8"/>
    <p:sldId id="352" r:id="rId9"/>
    <p:sldId id="1180" r:id="rId10"/>
    <p:sldId id="1407" r:id="rId11"/>
    <p:sldId id="1182" r:id="rId12"/>
    <p:sldId id="1185" r:id="rId13"/>
    <p:sldId id="1186" r:id="rId14"/>
    <p:sldId id="1217" r:id="rId15"/>
    <p:sldId id="1184" r:id="rId16"/>
    <p:sldId id="1188" r:id="rId17"/>
    <p:sldId id="1189" r:id="rId18"/>
    <p:sldId id="1190" r:id="rId19"/>
    <p:sldId id="1191" r:id="rId20"/>
    <p:sldId id="1192" r:id="rId21"/>
    <p:sldId id="1193" r:id="rId22"/>
    <p:sldId id="1194" r:id="rId23"/>
    <p:sldId id="1195" r:id="rId24"/>
    <p:sldId id="1196" r:id="rId25"/>
    <p:sldId id="1197" r:id="rId26"/>
    <p:sldId id="1198" r:id="rId27"/>
    <p:sldId id="1202" r:id="rId28"/>
    <p:sldId id="1200" r:id="rId29"/>
    <p:sldId id="1201" r:id="rId30"/>
    <p:sldId id="1199" r:id="rId31"/>
    <p:sldId id="1206" r:id="rId32"/>
    <p:sldId id="1207" r:id="rId33"/>
    <p:sldId id="1208" r:id="rId34"/>
    <p:sldId id="1209" r:id="rId35"/>
    <p:sldId id="1210" r:id="rId36"/>
    <p:sldId id="1213" r:id="rId37"/>
    <p:sldId id="1211" r:id="rId38"/>
    <p:sldId id="1215" r:id="rId39"/>
    <p:sldId id="1212" r:id="rId40"/>
    <p:sldId id="1214" r:id="rId41"/>
    <p:sldId id="1216" r:id="rId42"/>
    <p:sldId id="1218" r:id="rId43"/>
    <p:sldId id="1219" r:id="rId44"/>
    <p:sldId id="1220" r:id="rId45"/>
    <p:sldId id="1221" r:id="rId46"/>
    <p:sldId id="1222" r:id="rId47"/>
    <p:sldId id="1223" r:id="rId48"/>
    <p:sldId id="1224" r:id="rId49"/>
    <p:sldId id="1228" r:id="rId50"/>
    <p:sldId id="1229" r:id="rId51"/>
    <p:sldId id="1230" r:id="rId52"/>
    <p:sldId id="1231" r:id="rId53"/>
    <p:sldId id="1232" r:id="rId54"/>
    <p:sldId id="1233" r:id="rId55"/>
    <p:sldId id="1234" r:id="rId56"/>
    <p:sldId id="1227" r:id="rId57"/>
    <p:sldId id="1226" r:id="rId58"/>
    <p:sldId id="1225" r:id="rId59"/>
    <p:sldId id="1235" r:id="rId60"/>
    <p:sldId id="1236" r:id="rId61"/>
    <p:sldId id="1237" r:id="rId62"/>
    <p:sldId id="1239" r:id="rId63"/>
    <p:sldId id="1240" r:id="rId64"/>
    <p:sldId id="1241" r:id="rId65"/>
    <p:sldId id="1242" r:id="rId66"/>
    <p:sldId id="1243" r:id="rId67"/>
    <p:sldId id="1238" r:id="rId68"/>
    <p:sldId id="1247" r:id="rId69"/>
    <p:sldId id="1248" r:id="rId70"/>
    <p:sldId id="1249" r:id="rId71"/>
    <p:sldId id="1246" r:id="rId72"/>
    <p:sldId id="1245" r:id="rId73"/>
    <p:sldId id="1250" r:id="rId74"/>
    <p:sldId id="1251" r:id="rId75"/>
    <p:sldId id="1252" r:id="rId76"/>
    <p:sldId id="1253" r:id="rId77"/>
    <p:sldId id="1254" r:id="rId78"/>
    <p:sldId id="1255" r:id="rId79"/>
    <p:sldId id="1258" r:id="rId80"/>
    <p:sldId id="1257" r:id="rId81"/>
    <p:sldId id="1256" r:id="rId82"/>
    <p:sldId id="1260" r:id="rId83"/>
    <p:sldId id="1261" r:id="rId84"/>
    <p:sldId id="1262" r:id="rId85"/>
    <p:sldId id="1263" r:id="rId86"/>
    <p:sldId id="1264" r:id="rId87"/>
    <p:sldId id="1265" r:id="rId88"/>
    <p:sldId id="1270" r:id="rId89"/>
    <p:sldId id="1271" r:id="rId90"/>
    <p:sldId id="1272" r:id="rId91"/>
    <p:sldId id="1273" r:id="rId92"/>
    <p:sldId id="1266" r:id="rId93"/>
    <p:sldId id="1267" r:id="rId94"/>
    <p:sldId id="1268" r:id="rId95"/>
    <p:sldId id="1274" r:id="rId96"/>
    <p:sldId id="1275" r:id="rId97"/>
    <p:sldId id="1276" r:id="rId98"/>
    <p:sldId id="1259" r:id="rId99"/>
    <p:sldId id="1277" r:id="rId100"/>
    <p:sldId id="1278" r:id="rId101"/>
    <p:sldId id="1279" r:id="rId102"/>
    <p:sldId id="1280" r:id="rId103"/>
    <p:sldId id="1281" r:id="rId104"/>
    <p:sldId id="1282" r:id="rId105"/>
    <p:sldId id="1283" r:id="rId106"/>
    <p:sldId id="1284" r:id="rId107"/>
    <p:sldId id="1289" r:id="rId108"/>
    <p:sldId id="1293" r:id="rId109"/>
    <p:sldId id="1294" r:id="rId110"/>
    <p:sldId id="1295" r:id="rId111"/>
    <p:sldId id="1296" r:id="rId112"/>
    <p:sldId id="1297" r:id="rId113"/>
    <p:sldId id="1292" r:id="rId114"/>
    <p:sldId id="1291" r:id="rId115"/>
    <p:sldId id="1298" r:id="rId116"/>
    <p:sldId id="1299" r:id="rId117"/>
    <p:sldId id="1300" r:id="rId118"/>
    <p:sldId id="1285" r:id="rId119"/>
    <p:sldId id="1301" r:id="rId120"/>
    <p:sldId id="1302" r:id="rId121"/>
    <p:sldId id="1303" r:id="rId122"/>
    <p:sldId id="1304" r:id="rId123"/>
    <p:sldId id="1305" r:id="rId124"/>
    <p:sldId id="1307" r:id="rId125"/>
    <p:sldId id="1308" r:id="rId126"/>
    <p:sldId id="1309" r:id="rId127"/>
    <p:sldId id="1306" r:id="rId128"/>
    <p:sldId id="1312" r:id="rId129"/>
    <p:sldId id="1311" r:id="rId130"/>
    <p:sldId id="1310" r:id="rId131"/>
    <p:sldId id="1287" r:id="rId132"/>
    <p:sldId id="1288" r:id="rId133"/>
    <p:sldId id="1314" r:id="rId134"/>
    <p:sldId id="1315" r:id="rId135"/>
    <p:sldId id="1316" r:id="rId136"/>
    <p:sldId id="1313" r:id="rId137"/>
    <p:sldId id="1317" r:id="rId138"/>
    <p:sldId id="1318" r:id="rId139"/>
    <p:sldId id="1319" r:id="rId140"/>
    <p:sldId id="1320" r:id="rId141"/>
    <p:sldId id="1321" r:id="rId142"/>
    <p:sldId id="1324" r:id="rId143"/>
    <p:sldId id="1325" r:id="rId144"/>
    <p:sldId id="1326" r:id="rId145"/>
    <p:sldId id="1327" r:id="rId146"/>
    <p:sldId id="1328" r:id="rId147"/>
    <p:sldId id="1329" r:id="rId148"/>
    <p:sldId id="1335" r:id="rId149"/>
    <p:sldId id="1334" r:id="rId150"/>
    <p:sldId id="1333" r:id="rId151"/>
    <p:sldId id="1332" r:id="rId152"/>
    <p:sldId id="1331" r:id="rId153"/>
    <p:sldId id="1343" r:id="rId154"/>
    <p:sldId id="1344" r:id="rId155"/>
    <p:sldId id="1346" r:id="rId156"/>
    <p:sldId id="1349" r:id="rId157"/>
    <p:sldId id="1348" r:id="rId158"/>
    <p:sldId id="1347" r:id="rId159"/>
    <p:sldId id="1345" r:id="rId160"/>
    <p:sldId id="1351" r:id="rId161"/>
    <p:sldId id="1357" r:id="rId162"/>
    <p:sldId id="1352" r:id="rId163"/>
    <p:sldId id="1353" r:id="rId164"/>
    <p:sldId id="1354" r:id="rId165"/>
    <p:sldId id="1355" r:id="rId166"/>
    <p:sldId id="1356" r:id="rId167"/>
    <p:sldId id="1350" r:id="rId168"/>
    <p:sldId id="1408" r:id="rId169"/>
    <p:sldId id="1409" r:id="rId170"/>
    <p:sldId id="1410" r:id="rId171"/>
    <p:sldId id="1411" r:id="rId172"/>
    <p:sldId id="1412" r:id="rId173"/>
    <p:sldId id="1413" r:id="rId174"/>
    <p:sldId id="1414" r:id="rId175"/>
    <p:sldId id="1415" r:id="rId176"/>
    <p:sldId id="1416" r:id="rId177"/>
    <p:sldId id="1417" r:id="rId178"/>
    <p:sldId id="1419" r:id="rId179"/>
    <p:sldId id="1420" r:id="rId180"/>
    <p:sldId id="1423" r:id="rId181"/>
    <p:sldId id="1427" r:id="rId182"/>
    <p:sldId id="1424" r:id="rId183"/>
    <p:sldId id="1425" r:id="rId184"/>
    <p:sldId id="1426" r:id="rId185"/>
    <p:sldId id="1421" r:id="rId186"/>
    <p:sldId id="1422" r:id="rId187"/>
    <p:sldId id="1418" r:id="rId188"/>
    <p:sldId id="1428" r:id="rId189"/>
    <p:sldId id="1429" r:id="rId190"/>
    <p:sldId id="1430" r:id="rId191"/>
    <p:sldId id="1431" r:id="rId192"/>
    <p:sldId id="1432" r:id="rId193"/>
    <p:sldId id="1434" r:id="rId194"/>
    <p:sldId id="1435" r:id="rId195"/>
    <p:sldId id="1358" r:id="rId196"/>
    <p:sldId id="1359" r:id="rId197"/>
    <p:sldId id="1360" r:id="rId198"/>
    <p:sldId id="1342" r:id="rId199"/>
    <p:sldId id="1361" r:id="rId200"/>
    <p:sldId id="1363" r:id="rId201"/>
    <p:sldId id="1362" r:id="rId202"/>
    <p:sldId id="1364" r:id="rId203"/>
    <p:sldId id="1365" r:id="rId204"/>
    <p:sldId id="1366" r:id="rId205"/>
    <p:sldId id="1374" r:id="rId206"/>
    <p:sldId id="1375" r:id="rId207"/>
    <p:sldId id="1376" r:id="rId208"/>
    <p:sldId id="1373" r:id="rId209"/>
    <p:sldId id="1377" r:id="rId210"/>
    <p:sldId id="1378" r:id="rId211"/>
    <p:sldId id="1379" r:id="rId212"/>
    <p:sldId id="1380" r:id="rId213"/>
    <p:sldId id="1381" r:id="rId214"/>
    <p:sldId id="1382" r:id="rId215"/>
    <p:sldId id="1383" r:id="rId216"/>
    <p:sldId id="1384" r:id="rId217"/>
    <p:sldId id="1385" r:id="rId218"/>
    <p:sldId id="1387" r:id="rId219"/>
    <p:sldId id="1388" r:id="rId220"/>
    <p:sldId id="1397" r:id="rId221"/>
    <p:sldId id="1396" r:id="rId222"/>
    <p:sldId id="1399" r:id="rId223"/>
    <p:sldId id="1398" r:id="rId224"/>
    <p:sldId id="1402" r:id="rId225"/>
    <p:sldId id="1401" r:id="rId226"/>
    <p:sldId id="1400" r:id="rId227"/>
    <p:sldId id="1395" r:id="rId228"/>
    <p:sldId id="1394" r:id="rId229"/>
    <p:sldId id="1403" r:id="rId230"/>
    <p:sldId id="1404" r:id="rId231"/>
    <p:sldId id="1405" r:id="rId232"/>
    <p:sldId id="1406" r:id="rId23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8F44C87E-C87C-4C2F-9371-5A4625A259F1}">
          <p14:sldIdLst>
            <p14:sldId id="257"/>
          </p14:sldIdLst>
        </p14:section>
        <p14:section name="Introduction" id="{5F46BE01-2363-4838-9E11-8DF4AA41DCFA}">
          <p14:sldIdLst>
            <p14:sldId id="1177"/>
            <p14:sldId id="1179"/>
            <p14:sldId id="1181"/>
            <p14:sldId id="352"/>
            <p14:sldId id="1180"/>
            <p14:sldId id="1407"/>
            <p14:sldId id="1182"/>
            <p14:sldId id="1185"/>
          </p14:sldIdLst>
        </p14:section>
        <p14:section name="Chapitre 1" id="{8213C2B5-03C5-42EB-8D0B-70F8A20805FB}">
          <p14:sldIdLst>
            <p14:sldId id="1186"/>
            <p14:sldId id="1217"/>
            <p14:sldId id="1184"/>
            <p14:sldId id="1188"/>
            <p14:sldId id="1189"/>
            <p14:sldId id="1190"/>
            <p14:sldId id="1191"/>
            <p14:sldId id="1192"/>
            <p14:sldId id="1193"/>
            <p14:sldId id="1194"/>
            <p14:sldId id="1195"/>
            <p14:sldId id="1196"/>
            <p14:sldId id="1197"/>
            <p14:sldId id="1198"/>
            <p14:sldId id="1202"/>
            <p14:sldId id="1200"/>
            <p14:sldId id="1201"/>
            <p14:sldId id="1199"/>
            <p14:sldId id="1206"/>
            <p14:sldId id="1207"/>
            <p14:sldId id="1208"/>
            <p14:sldId id="1209"/>
            <p14:sldId id="1210"/>
            <p14:sldId id="1213"/>
            <p14:sldId id="1211"/>
            <p14:sldId id="1215"/>
            <p14:sldId id="1212"/>
            <p14:sldId id="1214"/>
          </p14:sldIdLst>
        </p14:section>
        <p14:section name="Chapite 2" id="{CF7E1DDF-7DB3-4A73-BB81-C6E2DFC57D16}">
          <p14:sldIdLst>
            <p14:sldId id="1216"/>
            <p14:sldId id="1218"/>
            <p14:sldId id="1219"/>
            <p14:sldId id="1220"/>
            <p14:sldId id="1221"/>
            <p14:sldId id="1222"/>
            <p14:sldId id="1223"/>
            <p14:sldId id="1224"/>
            <p14:sldId id="1228"/>
            <p14:sldId id="1229"/>
            <p14:sldId id="1230"/>
            <p14:sldId id="1231"/>
            <p14:sldId id="1232"/>
            <p14:sldId id="1233"/>
            <p14:sldId id="1234"/>
            <p14:sldId id="1227"/>
            <p14:sldId id="1226"/>
            <p14:sldId id="1225"/>
            <p14:sldId id="1235"/>
            <p14:sldId id="1236"/>
            <p14:sldId id="1237"/>
            <p14:sldId id="1239"/>
            <p14:sldId id="1240"/>
            <p14:sldId id="1241"/>
            <p14:sldId id="1242"/>
            <p14:sldId id="1243"/>
            <p14:sldId id="1238"/>
            <p14:sldId id="1247"/>
          </p14:sldIdLst>
        </p14:section>
        <p14:section name="Chapitre 3" id="{7FF4B857-317E-4AB3-8733-44642A5BCDBA}">
          <p14:sldIdLst>
            <p14:sldId id="1248"/>
            <p14:sldId id="1249"/>
            <p14:sldId id="1246"/>
            <p14:sldId id="1245"/>
            <p14:sldId id="1250"/>
            <p14:sldId id="1251"/>
            <p14:sldId id="1252"/>
            <p14:sldId id="1253"/>
            <p14:sldId id="1254"/>
            <p14:sldId id="1255"/>
            <p14:sldId id="1258"/>
            <p14:sldId id="1257"/>
            <p14:sldId id="1256"/>
            <p14:sldId id="1260"/>
            <p14:sldId id="1261"/>
            <p14:sldId id="1262"/>
            <p14:sldId id="1263"/>
            <p14:sldId id="1264"/>
            <p14:sldId id="1265"/>
            <p14:sldId id="1270"/>
            <p14:sldId id="1271"/>
            <p14:sldId id="1272"/>
            <p14:sldId id="1273"/>
            <p14:sldId id="1266"/>
            <p14:sldId id="1267"/>
            <p14:sldId id="1268"/>
            <p14:sldId id="1274"/>
          </p14:sldIdLst>
        </p14:section>
        <p14:section name="Chapitre 4" id="{37998512-1585-44BC-88ED-7FB8C3C27FF3}">
          <p14:sldIdLst>
            <p14:sldId id="1275"/>
            <p14:sldId id="1276"/>
            <p14:sldId id="1259"/>
            <p14:sldId id="1277"/>
            <p14:sldId id="1278"/>
            <p14:sldId id="1279"/>
            <p14:sldId id="1280"/>
            <p14:sldId id="1281"/>
            <p14:sldId id="1282"/>
            <p14:sldId id="1283"/>
            <p14:sldId id="1284"/>
            <p14:sldId id="1289"/>
            <p14:sldId id="1293"/>
            <p14:sldId id="1294"/>
            <p14:sldId id="1295"/>
            <p14:sldId id="1296"/>
            <p14:sldId id="1297"/>
            <p14:sldId id="1292"/>
            <p14:sldId id="1291"/>
            <p14:sldId id="1298"/>
          </p14:sldIdLst>
        </p14:section>
        <p14:section name="Chapitre 5" id="{CB9F628E-A1CE-45E8-8374-36AACC4E91F0}">
          <p14:sldIdLst>
            <p14:sldId id="1299"/>
            <p14:sldId id="1300"/>
            <p14:sldId id="1285"/>
            <p14:sldId id="1301"/>
            <p14:sldId id="1302"/>
            <p14:sldId id="1303"/>
            <p14:sldId id="1304"/>
            <p14:sldId id="1305"/>
            <p14:sldId id="1307"/>
            <p14:sldId id="1308"/>
            <p14:sldId id="1309"/>
            <p14:sldId id="1306"/>
            <p14:sldId id="1312"/>
            <p14:sldId id="1311"/>
            <p14:sldId id="1310"/>
            <p14:sldId id="1287"/>
            <p14:sldId id="1288"/>
            <p14:sldId id="1314"/>
            <p14:sldId id="1315"/>
            <p14:sldId id="1316"/>
            <p14:sldId id="1313"/>
            <p14:sldId id="1317"/>
            <p14:sldId id="1318"/>
            <p14:sldId id="1319"/>
            <p14:sldId id="1320"/>
            <p14:sldId id="1321"/>
            <p14:sldId id="1324"/>
          </p14:sldIdLst>
        </p14:section>
        <p14:section name="Chapitre 6" id="{272FB137-6D82-4584-AD26-891566A4C24E}">
          <p14:sldIdLst>
            <p14:sldId id="1325"/>
            <p14:sldId id="1326"/>
            <p14:sldId id="1327"/>
            <p14:sldId id="1328"/>
            <p14:sldId id="1329"/>
            <p14:sldId id="1335"/>
            <p14:sldId id="1334"/>
            <p14:sldId id="1333"/>
            <p14:sldId id="1332"/>
            <p14:sldId id="1331"/>
            <p14:sldId id="1343"/>
            <p14:sldId id="1344"/>
            <p14:sldId id="1346"/>
            <p14:sldId id="1349"/>
            <p14:sldId id="1348"/>
            <p14:sldId id="1347"/>
            <p14:sldId id="1345"/>
            <p14:sldId id="1351"/>
            <p14:sldId id="1357"/>
            <p14:sldId id="1352"/>
            <p14:sldId id="1353"/>
            <p14:sldId id="1354"/>
            <p14:sldId id="1355"/>
            <p14:sldId id="1356"/>
            <p14:sldId id="1350"/>
            <p14:sldId id="1408"/>
            <p14:sldId id="1409"/>
            <p14:sldId id="1410"/>
            <p14:sldId id="1411"/>
            <p14:sldId id="1412"/>
            <p14:sldId id="1413"/>
            <p14:sldId id="1414"/>
            <p14:sldId id="1415"/>
            <p14:sldId id="1416"/>
            <p14:sldId id="1417"/>
            <p14:sldId id="1419"/>
            <p14:sldId id="1420"/>
            <p14:sldId id="1423"/>
            <p14:sldId id="1427"/>
            <p14:sldId id="1424"/>
            <p14:sldId id="1425"/>
            <p14:sldId id="1426"/>
            <p14:sldId id="1421"/>
            <p14:sldId id="1422"/>
            <p14:sldId id="1418"/>
            <p14:sldId id="1428"/>
            <p14:sldId id="1429"/>
            <p14:sldId id="1430"/>
            <p14:sldId id="1431"/>
            <p14:sldId id="1432"/>
            <p14:sldId id="1434"/>
            <p14:sldId id="1435"/>
            <p14:sldId id="1358"/>
          </p14:sldIdLst>
        </p14:section>
        <p14:section name="Chapitre 7" id="{7424ADD9-2DD8-48BB-9919-2ADDEA540E64}">
          <p14:sldIdLst>
            <p14:sldId id="1359"/>
            <p14:sldId id="1360"/>
            <p14:sldId id="1342"/>
            <p14:sldId id="1361"/>
            <p14:sldId id="1363"/>
            <p14:sldId id="1362"/>
            <p14:sldId id="1364"/>
            <p14:sldId id="1365"/>
            <p14:sldId id="1366"/>
            <p14:sldId id="1374"/>
          </p14:sldIdLst>
        </p14:section>
        <p14:section name="Chapitre 8" id="{51DF0EB3-BE9F-4616-8359-E3B745DBC0F1}">
          <p14:sldIdLst>
            <p14:sldId id="1375"/>
            <p14:sldId id="1376"/>
            <p14:sldId id="1373"/>
            <p14:sldId id="1377"/>
            <p14:sldId id="1378"/>
            <p14:sldId id="1379"/>
            <p14:sldId id="1380"/>
            <p14:sldId id="1381"/>
            <p14:sldId id="1382"/>
            <p14:sldId id="1383"/>
            <p14:sldId id="1384"/>
            <p14:sldId id="1385"/>
            <p14:sldId id="1387"/>
            <p14:sldId id="1388"/>
            <p14:sldId id="1397"/>
            <p14:sldId id="1396"/>
            <p14:sldId id="1399"/>
            <p14:sldId id="1398"/>
            <p14:sldId id="1402"/>
            <p14:sldId id="1401"/>
            <p14:sldId id="1400"/>
            <p14:sldId id="1395"/>
            <p14:sldId id="1394"/>
          </p14:sldIdLst>
        </p14:section>
        <p14:section name="Conclusion" id="{9ECF3247-BC36-4291-B858-A8DCD34B7D1C}">
          <p14:sldIdLst>
            <p14:sldId id="1403"/>
            <p14:sldId id="1404"/>
            <p14:sldId id="1405"/>
            <p14:sldId id="1406"/>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2163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002" autoAdjust="0"/>
    <p:restoredTop sz="94660"/>
  </p:normalViewPr>
  <p:slideViewPr>
    <p:cSldViewPr snapToGrid="0">
      <p:cViewPr varScale="1">
        <p:scale>
          <a:sx n="85" d="100"/>
          <a:sy n="85" d="100"/>
        </p:scale>
        <p:origin x="333" y="48"/>
      </p:cViewPr>
      <p:guideLst/>
    </p:cSldViewPr>
  </p:slideViewPr>
  <p:notesTextViewPr>
    <p:cViewPr>
      <p:scale>
        <a:sx n="3" d="2"/>
        <a:sy n="3" d="2"/>
      </p:scale>
      <p:origin x="0" y="0"/>
    </p:cViewPr>
  </p:notesTextViewPr>
  <p:notesViewPr>
    <p:cSldViewPr snapToGrid="0">
      <p:cViewPr varScale="1">
        <p:scale>
          <a:sx n="87" d="100"/>
          <a:sy n="87" d="100"/>
        </p:scale>
        <p:origin x="2988" y="90"/>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slide" Target="slides/slide155.xml"/><Relationship Id="rId170" Type="http://schemas.openxmlformats.org/officeDocument/2006/relationships/slide" Target="slides/slide166.xml"/><Relationship Id="rId191" Type="http://schemas.openxmlformats.org/officeDocument/2006/relationships/slide" Target="slides/slide187.xml"/><Relationship Id="rId205" Type="http://schemas.openxmlformats.org/officeDocument/2006/relationships/slide" Target="slides/slide201.xml"/><Relationship Id="rId226" Type="http://schemas.openxmlformats.org/officeDocument/2006/relationships/slide" Target="slides/slide22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slide" Target="slides/slide156.xml"/><Relationship Id="rId181" Type="http://schemas.openxmlformats.org/officeDocument/2006/relationships/slide" Target="slides/slide177.xml"/><Relationship Id="rId216" Type="http://schemas.openxmlformats.org/officeDocument/2006/relationships/slide" Target="slides/slide212.xml"/><Relationship Id="rId237" Type="http://schemas.openxmlformats.org/officeDocument/2006/relationships/viewProps" Target="viewProps.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71" Type="http://schemas.openxmlformats.org/officeDocument/2006/relationships/slide" Target="slides/slide167.xml"/><Relationship Id="rId192" Type="http://schemas.openxmlformats.org/officeDocument/2006/relationships/slide" Target="slides/slide188.xml"/><Relationship Id="rId206" Type="http://schemas.openxmlformats.org/officeDocument/2006/relationships/slide" Target="slides/slide202.xml"/><Relationship Id="rId227" Type="http://schemas.openxmlformats.org/officeDocument/2006/relationships/slide" Target="slides/slide223.xml"/><Relationship Id="rId12" Type="http://schemas.openxmlformats.org/officeDocument/2006/relationships/slide" Target="slides/slide8.xml"/><Relationship Id="rId33" Type="http://schemas.openxmlformats.org/officeDocument/2006/relationships/slide" Target="slides/slide29.xml"/><Relationship Id="rId108" Type="http://schemas.openxmlformats.org/officeDocument/2006/relationships/slide" Target="slides/slide104.xml"/><Relationship Id="rId129" Type="http://schemas.openxmlformats.org/officeDocument/2006/relationships/slide" Target="slides/slide125.xml"/><Relationship Id="rId54" Type="http://schemas.openxmlformats.org/officeDocument/2006/relationships/slide" Target="slides/slide50.xml"/><Relationship Id="rId75" Type="http://schemas.openxmlformats.org/officeDocument/2006/relationships/slide" Target="slides/slide71.xml"/><Relationship Id="rId96" Type="http://schemas.openxmlformats.org/officeDocument/2006/relationships/slide" Target="slides/slide92.xml"/><Relationship Id="rId140" Type="http://schemas.openxmlformats.org/officeDocument/2006/relationships/slide" Target="slides/slide136.xml"/><Relationship Id="rId161" Type="http://schemas.openxmlformats.org/officeDocument/2006/relationships/slide" Target="slides/slide157.xml"/><Relationship Id="rId182" Type="http://schemas.openxmlformats.org/officeDocument/2006/relationships/slide" Target="slides/slide178.xml"/><Relationship Id="rId217" Type="http://schemas.openxmlformats.org/officeDocument/2006/relationships/slide" Target="slides/slide213.xml"/><Relationship Id="rId6" Type="http://schemas.openxmlformats.org/officeDocument/2006/relationships/slide" Target="slides/slide2.xml"/><Relationship Id="rId238" Type="http://schemas.openxmlformats.org/officeDocument/2006/relationships/theme" Target="theme/theme1.xml"/><Relationship Id="rId23" Type="http://schemas.openxmlformats.org/officeDocument/2006/relationships/slide" Target="slides/slide19.xml"/><Relationship Id="rId119" Type="http://schemas.openxmlformats.org/officeDocument/2006/relationships/slide" Target="slides/slide115.xml"/><Relationship Id="rId44" Type="http://schemas.openxmlformats.org/officeDocument/2006/relationships/slide" Target="slides/slide40.xml"/><Relationship Id="rId65" Type="http://schemas.openxmlformats.org/officeDocument/2006/relationships/slide" Target="slides/slide61.xml"/><Relationship Id="rId86" Type="http://schemas.openxmlformats.org/officeDocument/2006/relationships/slide" Target="slides/slide82.xml"/><Relationship Id="rId130" Type="http://schemas.openxmlformats.org/officeDocument/2006/relationships/slide" Target="slides/slide126.xml"/><Relationship Id="rId151" Type="http://schemas.openxmlformats.org/officeDocument/2006/relationships/slide" Target="slides/slide147.xml"/><Relationship Id="rId172" Type="http://schemas.openxmlformats.org/officeDocument/2006/relationships/slide" Target="slides/slide168.xml"/><Relationship Id="rId193" Type="http://schemas.openxmlformats.org/officeDocument/2006/relationships/slide" Target="slides/slide189.xml"/><Relationship Id="rId207" Type="http://schemas.openxmlformats.org/officeDocument/2006/relationships/slide" Target="slides/slide203.xml"/><Relationship Id="rId228" Type="http://schemas.openxmlformats.org/officeDocument/2006/relationships/slide" Target="slides/slide224.xml"/><Relationship Id="rId13" Type="http://schemas.openxmlformats.org/officeDocument/2006/relationships/slide" Target="slides/slide9.xml"/><Relationship Id="rId109" Type="http://schemas.openxmlformats.org/officeDocument/2006/relationships/slide" Target="slides/slide105.xml"/><Relationship Id="rId34" Type="http://schemas.openxmlformats.org/officeDocument/2006/relationships/slide" Target="slides/slide30.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20" Type="http://schemas.openxmlformats.org/officeDocument/2006/relationships/slide" Target="slides/slide116.xml"/><Relationship Id="rId141" Type="http://schemas.openxmlformats.org/officeDocument/2006/relationships/slide" Target="slides/slide137.xml"/><Relationship Id="rId7" Type="http://schemas.openxmlformats.org/officeDocument/2006/relationships/slide" Target="slides/slide3.xml"/><Relationship Id="rId162" Type="http://schemas.openxmlformats.org/officeDocument/2006/relationships/slide" Target="slides/slide158.xml"/><Relationship Id="rId183" Type="http://schemas.openxmlformats.org/officeDocument/2006/relationships/slide" Target="slides/slide179.xml"/><Relationship Id="rId218" Type="http://schemas.openxmlformats.org/officeDocument/2006/relationships/slide" Target="slides/slide214.xml"/><Relationship Id="rId239" Type="http://schemas.openxmlformats.org/officeDocument/2006/relationships/tableStyles" Target="tableStyles.xml"/><Relationship Id="rId24" Type="http://schemas.openxmlformats.org/officeDocument/2006/relationships/slide" Target="slides/slide20.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31" Type="http://schemas.openxmlformats.org/officeDocument/2006/relationships/slide" Target="slides/slide127.xml"/><Relationship Id="rId152" Type="http://schemas.openxmlformats.org/officeDocument/2006/relationships/slide" Target="slides/slide148.xml"/><Relationship Id="rId173" Type="http://schemas.openxmlformats.org/officeDocument/2006/relationships/slide" Target="slides/slide169.xml"/><Relationship Id="rId194" Type="http://schemas.openxmlformats.org/officeDocument/2006/relationships/slide" Target="slides/slide190.xml"/><Relationship Id="rId208" Type="http://schemas.openxmlformats.org/officeDocument/2006/relationships/slide" Target="slides/slide204.xml"/><Relationship Id="rId229" Type="http://schemas.openxmlformats.org/officeDocument/2006/relationships/slide" Target="slides/slide225.xml"/><Relationship Id="rId240" Type="http://schemas.microsoft.com/office/2016/11/relationships/changesInfo" Target="changesInfos/changesInfo1.xml"/><Relationship Id="rId14" Type="http://schemas.openxmlformats.org/officeDocument/2006/relationships/slide" Target="slides/slide10.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8" Type="http://schemas.openxmlformats.org/officeDocument/2006/relationships/slide" Target="slides/slide4.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slide" Target="slides/slide159.xml"/><Relationship Id="rId184" Type="http://schemas.openxmlformats.org/officeDocument/2006/relationships/slide" Target="slides/slide180.xml"/><Relationship Id="rId219" Type="http://schemas.openxmlformats.org/officeDocument/2006/relationships/slide" Target="slides/slide215.xml"/><Relationship Id="rId230" Type="http://schemas.openxmlformats.org/officeDocument/2006/relationships/slide" Target="slides/slide226.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74" Type="http://schemas.openxmlformats.org/officeDocument/2006/relationships/slide" Target="slides/slide170.xml"/><Relationship Id="rId195" Type="http://schemas.openxmlformats.org/officeDocument/2006/relationships/slide" Target="slides/slide191.xml"/><Relationship Id="rId209" Type="http://schemas.openxmlformats.org/officeDocument/2006/relationships/slide" Target="slides/slide205.xml"/><Relationship Id="rId190" Type="http://schemas.openxmlformats.org/officeDocument/2006/relationships/slide" Target="slides/slide186.xml"/><Relationship Id="rId204" Type="http://schemas.openxmlformats.org/officeDocument/2006/relationships/slide" Target="slides/slide200.xml"/><Relationship Id="rId220" Type="http://schemas.openxmlformats.org/officeDocument/2006/relationships/slide" Target="slides/slide216.xml"/><Relationship Id="rId225" Type="http://schemas.openxmlformats.org/officeDocument/2006/relationships/slide" Target="slides/slide221.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164" Type="http://schemas.openxmlformats.org/officeDocument/2006/relationships/slide" Target="slides/slide160.xml"/><Relationship Id="rId169" Type="http://schemas.openxmlformats.org/officeDocument/2006/relationships/slide" Target="slides/slide165.xml"/><Relationship Id="rId185" Type="http://schemas.openxmlformats.org/officeDocument/2006/relationships/slide" Target="slides/slide181.xml"/><Relationship Id="rId4" Type="http://schemas.openxmlformats.org/officeDocument/2006/relationships/slideMaster" Target="slideMasters/slideMaster1.xml"/><Relationship Id="rId9" Type="http://schemas.openxmlformats.org/officeDocument/2006/relationships/slide" Target="slides/slide5.xml"/><Relationship Id="rId180" Type="http://schemas.openxmlformats.org/officeDocument/2006/relationships/slide" Target="slides/slide176.xml"/><Relationship Id="rId210" Type="http://schemas.openxmlformats.org/officeDocument/2006/relationships/slide" Target="slides/slide206.xml"/><Relationship Id="rId215" Type="http://schemas.openxmlformats.org/officeDocument/2006/relationships/slide" Target="slides/slide211.xml"/><Relationship Id="rId236" Type="http://schemas.openxmlformats.org/officeDocument/2006/relationships/presProps" Target="presProps.xml"/><Relationship Id="rId26" Type="http://schemas.openxmlformats.org/officeDocument/2006/relationships/slide" Target="slides/slide22.xml"/><Relationship Id="rId231" Type="http://schemas.openxmlformats.org/officeDocument/2006/relationships/slide" Target="slides/slide227.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75" Type="http://schemas.openxmlformats.org/officeDocument/2006/relationships/slide" Target="slides/slide171.xml"/><Relationship Id="rId196" Type="http://schemas.openxmlformats.org/officeDocument/2006/relationships/slide" Target="slides/slide192.xml"/><Relationship Id="rId200" Type="http://schemas.openxmlformats.org/officeDocument/2006/relationships/slide" Target="slides/slide196.xml"/><Relationship Id="rId16" Type="http://schemas.openxmlformats.org/officeDocument/2006/relationships/slide" Target="slides/slide12.xml"/><Relationship Id="rId221" Type="http://schemas.openxmlformats.org/officeDocument/2006/relationships/slide" Target="slides/slide217.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165" Type="http://schemas.openxmlformats.org/officeDocument/2006/relationships/slide" Target="slides/slide161.xml"/><Relationship Id="rId186" Type="http://schemas.openxmlformats.org/officeDocument/2006/relationships/slide" Target="slides/slide182.xml"/><Relationship Id="rId211" Type="http://schemas.openxmlformats.org/officeDocument/2006/relationships/slide" Target="slides/slide207.xml"/><Relationship Id="rId232" Type="http://schemas.openxmlformats.org/officeDocument/2006/relationships/slide" Target="slides/slide228.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 Id="rId176" Type="http://schemas.openxmlformats.org/officeDocument/2006/relationships/slide" Target="slides/slide172.xml"/><Relationship Id="rId197" Type="http://schemas.openxmlformats.org/officeDocument/2006/relationships/slide" Target="slides/slide193.xml"/><Relationship Id="rId201" Type="http://schemas.openxmlformats.org/officeDocument/2006/relationships/slide" Target="slides/slide197.xml"/><Relationship Id="rId222" Type="http://schemas.openxmlformats.org/officeDocument/2006/relationships/slide" Target="slides/slide218.xml"/><Relationship Id="rId17" Type="http://schemas.openxmlformats.org/officeDocument/2006/relationships/slide" Target="slides/slide13.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24" Type="http://schemas.openxmlformats.org/officeDocument/2006/relationships/slide" Target="slides/slide120.xml"/><Relationship Id="rId70" Type="http://schemas.openxmlformats.org/officeDocument/2006/relationships/slide" Target="slides/slide66.xml"/><Relationship Id="rId91" Type="http://schemas.openxmlformats.org/officeDocument/2006/relationships/slide" Target="slides/slide87.xml"/><Relationship Id="rId145" Type="http://schemas.openxmlformats.org/officeDocument/2006/relationships/slide" Target="slides/slide141.xml"/><Relationship Id="rId166" Type="http://schemas.openxmlformats.org/officeDocument/2006/relationships/slide" Target="slides/slide162.xml"/><Relationship Id="rId187" Type="http://schemas.openxmlformats.org/officeDocument/2006/relationships/slide" Target="slides/slide183.xml"/><Relationship Id="rId1" Type="http://schemas.openxmlformats.org/officeDocument/2006/relationships/customXml" Target="../customXml/item1.xml"/><Relationship Id="rId212" Type="http://schemas.openxmlformats.org/officeDocument/2006/relationships/slide" Target="slides/slide208.xml"/><Relationship Id="rId233" Type="http://schemas.openxmlformats.org/officeDocument/2006/relationships/slide" Target="slides/slide22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60" Type="http://schemas.openxmlformats.org/officeDocument/2006/relationships/slide" Target="slides/slide56.xml"/><Relationship Id="rId81" Type="http://schemas.openxmlformats.org/officeDocument/2006/relationships/slide" Target="slides/slide77.xml"/><Relationship Id="rId135" Type="http://schemas.openxmlformats.org/officeDocument/2006/relationships/slide" Target="slides/slide131.xml"/><Relationship Id="rId156" Type="http://schemas.openxmlformats.org/officeDocument/2006/relationships/slide" Target="slides/slide152.xml"/><Relationship Id="rId177" Type="http://schemas.openxmlformats.org/officeDocument/2006/relationships/slide" Target="slides/slide173.xml"/><Relationship Id="rId198" Type="http://schemas.openxmlformats.org/officeDocument/2006/relationships/slide" Target="slides/slide194.xml"/><Relationship Id="rId202" Type="http://schemas.openxmlformats.org/officeDocument/2006/relationships/slide" Target="slides/slide198.xml"/><Relationship Id="rId223" Type="http://schemas.openxmlformats.org/officeDocument/2006/relationships/slide" Target="slides/slide219.xml"/><Relationship Id="rId18" Type="http://schemas.openxmlformats.org/officeDocument/2006/relationships/slide" Target="slides/slide14.xml"/><Relationship Id="rId39" Type="http://schemas.openxmlformats.org/officeDocument/2006/relationships/slide" Target="slides/slide35.xml"/><Relationship Id="rId50" Type="http://schemas.openxmlformats.org/officeDocument/2006/relationships/slide" Target="slides/slide46.xml"/><Relationship Id="rId104" Type="http://schemas.openxmlformats.org/officeDocument/2006/relationships/slide" Target="slides/slide100.xml"/><Relationship Id="rId125" Type="http://schemas.openxmlformats.org/officeDocument/2006/relationships/slide" Target="slides/slide121.xml"/><Relationship Id="rId146" Type="http://schemas.openxmlformats.org/officeDocument/2006/relationships/slide" Target="slides/slide142.xml"/><Relationship Id="rId167" Type="http://schemas.openxmlformats.org/officeDocument/2006/relationships/slide" Target="slides/slide163.xml"/><Relationship Id="rId188" Type="http://schemas.openxmlformats.org/officeDocument/2006/relationships/slide" Target="slides/slide184.xml"/><Relationship Id="rId71" Type="http://schemas.openxmlformats.org/officeDocument/2006/relationships/slide" Target="slides/slide67.xml"/><Relationship Id="rId92" Type="http://schemas.openxmlformats.org/officeDocument/2006/relationships/slide" Target="slides/slide88.xml"/><Relationship Id="rId213" Type="http://schemas.openxmlformats.org/officeDocument/2006/relationships/slide" Target="slides/slide209.xml"/><Relationship Id="rId234" Type="http://schemas.openxmlformats.org/officeDocument/2006/relationships/notesMaster" Target="notesMasters/notesMaster1.xml"/><Relationship Id="rId2" Type="http://schemas.openxmlformats.org/officeDocument/2006/relationships/customXml" Target="../customXml/item2.xml"/><Relationship Id="rId29" Type="http://schemas.openxmlformats.org/officeDocument/2006/relationships/slide" Target="slides/slide25.xml"/><Relationship Id="rId40" Type="http://schemas.openxmlformats.org/officeDocument/2006/relationships/slide" Target="slides/slide36.xml"/><Relationship Id="rId115" Type="http://schemas.openxmlformats.org/officeDocument/2006/relationships/slide" Target="slides/slide111.xml"/><Relationship Id="rId136" Type="http://schemas.openxmlformats.org/officeDocument/2006/relationships/slide" Target="slides/slide132.xml"/><Relationship Id="rId157" Type="http://schemas.openxmlformats.org/officeDocument/2006/relationships/slide" Target="slides/slide153.xml"/><Relationship Id="rId178" Type="http://schemas.openxmlformats.org/officeDocument/2006/relationships/slide" Target="slides/slide174.xml"/><Relationship Id="rId61" Type="http://schemas.openxmlformats.org/officeDocument/2006/relationships/slide" Target="slides/slide57.xml"/><Relationship Id="rId82" Type="http://schemas.openxmlformats.org/officeDocument/2006/relationships/slide" Target="slides/slide78.xml"/><Relationship Id="rId199" Type="http://schemas.openxmlformats.org/officeDocument/2006/relationships/slide" Target="slides/slide195.xml"/><Relationship Id="rId203" Type="http://schemas.openxmlformats.org/officeDocument/2006/relationships/slide" Target="slides/slide199.xml"/><Relationship Id="rId19" Type="http://schemas.openxmlformats.org/officeDocument/2006/relationships/slide" Target="slides/slide15.xml"/><Relationship Id="rId224" Type="http://schemas.openxmlformats.org/officeDocument/2006/relationships/slide" Target="slides/slide220.xml"/><Relationship Id="rId30" Type="http://schemas.openxmlformats.org/officeDocument/2006/relationships/slide" Target="slides/slide2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189" Type="http://schemas.openxmlformats.org/officeDocument/2006/relationships/slide" Target="slides/slide185.xml"/><Relationship Id="rId3" Type="http://schemas.openxmlformats.org/officeDocument/2006/relationships/customXml" Target="../customXml/item3.xml"/><Relationship Id="rId214" Type="http://schemas.openxmlformats.org/officeDocument/2006/relationships/slide" Target="slides/slide210.xml"/><Relationship Id="rId235" Type="http://schemas.openxmlformats.org/officeDocument/2006/relationships/handoutMaster" Target="handoutMasters/handoutMaster1.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179" Type="http://schemas.openxmlformats.org/officeDocument/2006/relationships/slide" Target="slides/slide17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oubtita Hicham" userId="228fbf107c888283" providerId="LiveId" clId="{C24D2EA2-FEB3-426C-9EDD-293AB40B4CAD}"/>
    <pc:docChg chg="undo custSel addSld delSld modSld modSection">
      <pc:chgData name="Boubtita Hicham" userId="228fbf107c888283" providerId="LiveId" clId="{C24D2EA2-FEB3-426C-9EDD-293AB40B4CAD}" dt="2026-06-10T12:30:17.645" v="410" actId="47"/>
      <pc:docMkLst>
        <pc:docMk/>
      </pc:docMkLst>
      <pc:sldChg chg="addSp delSp mod">
        <pc:chgData name="Boubtita Hicham" userId="228fbf107c888283" providerId="LiveId" clId="{C24D2EA2-FEB3-426C-9EDD-293AB40B4CAD}" dt="2026-06-08T11:18:27.143" v="3" actId="22"/>
        <pc:sldMkLst>
          <pc:docMk/>
          <pc:sldMk cId="975845000" sldId="1180"/>
        </pc:sldMkLst>
      </pc:sldChg>
      <pc:sldChg chg="modSp mod">
        <pc:chgData name="Boubtita Hicham" userId="228fbf107c888283" providerId="LiveId" clId="{C24D2EA2-FEB3-426C-9EDD-293AB40B4CAD}" dt="2026-06-09T10:42:31.659" v="31" actId="20577"/>
        <pc:sldMkLst>
          <pc:docMk/>
          <pc:sldMk cId="3104524719" sldId="1344"/>
        </pc:sldMkLst>
        <pc:spChg chg="mod">
          <ac:chgData name="Boubtita Hicham" userId="228fbf107c888283" providerId="LiveId" clId="{C24D2EA2-FEB3-426C-9EDD-293AB40B4CAD}" dt="2026-06-09T10:42:31.659" v="31" actId="20577"/>
          <ac:spMkLst>
            <pc:docMk/>
            <pc:sldMk cId="3104524719" sldId="1344"/>
            <ac:spMk id="5" creationId="{70794DEE-B832-700F-B9DA-51B7E2A2CF58}"/>
          </ac:spMkLst>
        </pc:spChg>
      </pc:sldChg>
      <pc:sldChg chg="addSp delSp modSp mod">
        <pc:chgData name="Boubtita Hicham" userId="228fbf107c888283" providerId="LiveId" clId="{C24D2EA2-FEB3-426C-9EDD-293AB40B4CAD}" dt="2026-06-09T10:43:07.334" v="41"/>
        <pc:sldMkLst>
          <pc:docMk/>
          <pc:sldMk cId="562464336" sldId="1345"/>
        </pc:sldMkLst>
        <pc:spChg chg="add mod">
          <ac:chgData name="Boubtita Hicham" userId="228fbf107c888283" providerId="LiveId" clId="{C24D2EA2-FEB3-426C-9EDD-293AB40B4CAD}" dt="2026-06-09T10:43:07.334" v="41"/>
          <ac:spMkLst>
            <pc:docMk/>
            <pc:sldMk cId="562464336" sldId="1345"/>
            <ac:spMk id="4" creationId="{C381C058-5B0A-7768-1E9C-C180BA28AB14}"/>
          </ac:spMkLst>
        </pc:spChg>
        <pc:spChg chg="del">
          <ac:chgData name="Boubtita Hicham" userId="228fbf107c888283" providerId="LiveId" clId="{C24D2EA2-FEB3-426C-9EDD-293AB40B4CAD}" dt="2026-06-09T10:43:06.296" v="40" actId="478"/>
          <ac:spMkLst>
            <pc:docMk/>
            <pc:sldMk cId="562464336" sldId="1345"/>
            <ac:spMk id="5" creationId="{1753A92D-D646-8D79-81E5-F83E9B97B1D6}"/>
          </ac:spMkLst>
        </pc:spChg>
      </pc:sldChg>
      <pc:sldChg chg="addSp delSp modSp mod">
        <pc:chgData name="Boubtita Hicham" userId="228fbf107c888283" providerId="LiveId" clId="{C24D2EA2-FEB3-426C-9EDD-293AB40B4CAD}" dt="2026-06-09T10:42:40.431" v="33"/>
        <pc:sldMkLst>
          <pc:docMk/>
          <pc:sldMk cId="182304278" sldId="1346"/>
        </pc:sldMkLst>
        <pc:spChg chg="add mod">
          <ac:chgData name="Boubtita Hicham" userId="228fbf107c888283" providerId="LiveId" clId="{C24D2EA2-FEB3-426C-9EDD-293AB40B4CAD}" dt="2026-06-09T10:42:40.431" v="33"/>
          <ac:spMkLst>
            <pc:docMk/>
            <pc:sldMk cId="182304278" sldId="1346"/>
            <ac:spMk id="4" creationId="{04A4EE1D-29A1-5F3A-FA96-EEE6F13F4D9D}"/>
          </ac:spMkLst>
        </pc:spChg>
        <pc:spChg chg="del">
          <ac:chgData name="Boubtita Hicham" userId="228fbf107c888283" providerId="LiveId" clId="{C24D2EA2-FEB3-426C-9EDD-293AB40B4CAD}" dt="2026-06-09T10:42:39.636" v="32" actId="478"/>
          <ac:spMkLst>
            <pc:docMk/>
            <pc:sldMk cId="182304278" sldId="1346"/>
            <ac:spMk id="5" creationId="{3F7BFD1E-D584-E448-5A1F-1F17252682D5}"/>
          </ac:spMkLst>
        </pc:spChg>
      </pc:sldChg>
      <pc:sldChg chg="addSp delSp modSp mod">
        <pc:chgData name="Boubtita Hicham" userId="228fbf107c888283" providerId="LiveId" clId="{C24D2EA2-FEB3-426C-9EDD-293AB40B4CAD}" dt="2026-06-09T10:43:00.230" v="39"/>
        <pc:sldMkLst>
          <pc:docMk/>
          <pc:sldMk cId="3557143457" sldId="1347"/>
        </pc:sldMkLst>
        <pc:spChg chg="add mod">
          <ac:chgData name="Boubtita Hicham" userId="228fbf107c888283" providerId="LiveId" clId="{C24D2EA2-FEB3-426C-9EDD-293AB40B4CAD}" dt="2026-06-09T10:43:00.230" v="39"/>
          <ac:spMkLst>
            <pc:docMk/>
            <pc:sldMk cId="3557143457" sldId="1347"/>
            <ac:spMk id="4" creationId="{52E88F1D-3BE4-53A7-39A5-C8BA538B9CBF}"/>
          </ac:spMkLst>
        </pc:spChg>
        <pc:spChg chg="del">
          <ac:chgData name="Boubtita Hicham" userId="228fbf107c888283" providerId="LiveId" clId="{C24D2EA2-FEB3-426C-9EDD-293AB40B4CAD}" dt="2026-06-09T10:42:59.205" v="38" actId="478"/>
          <ac:spMkLst>
            <pc:docMk/>
            <pc:sldMk cId="3557143457" sldId="1347"/>
            <ac:spMk id="5" creationId="{D6DEF5C0-E5D5-2633-DBCF-2F98DB4B718A}"/>
          </ac:spMkLst>
        </pc:spChg>
      </pc:sldChg>
      <pc:sldChg chg="addSp delSp modSp mod">
        <pc:chgData name="Boubtita Hicham" userId="228fbf107c888283" providerId="LiveId" clId="{C24D2EA2-FEB3-426C-9EDD-293AB40B4CAD}" dt="2026-06-09T10:42:52.766" v="37"/>
        <pc:sldMkLst>
          <pc:docMk/>
          <pc:sldMk cId="3689219396" sldId="1348"/>
        </pc:sldMkLst>
        <pc:spChg chg="add mod">
          <ac:chgData name="Boubtita Hicham" userId="228fbf107c888283" providerId="LiveId" clId="{C24D2EA2-FEB3-426C-9EDD-293AB40B4CAD}" dt="2026-06-09T10:42:52.766" v="37"/>
          <ac:spMkLst>
            <pc:docMk/>
            <pc:sldMk cId="3689219396" sldId="1348"/>
            <ac:spMk id="4" creationId="{DCAC81FD-6C86-95C7-2651-3105A9F9F3D7}"/>
          </ac:spMkLst>
        </pc:spChg>
        <pc:spChg chg="del">
          <ac:chgData name="Boubtita Hicham" userId="228fbf107c888283" providerId="LiveId" clId="{C24D2EA2-FEB3-426C-9EDD-293AB40B4CAD}" dt="2026-06-09T10:42:51.797" v="36" actId="478"/>
          <ac:spMkLst>
            <pc:docMk/>
            <pc:sldMk cId="3689219396" sldId="1348"/>
            <ac:spMk id="5" creationId="{2E478E21-FC1D-9415-B118-B813D14A774F}"/>
          </ac:spMkLst>
        </pc:spChg>
      </pc:sldChg>
      <pc:sldChg chg="addSp delSp modSp mod">
        <pc:chgData name="Boubtita Hicham" userId="228fbf107c888283" providerId="LiveId" clId="{C24D2EA2-FEB3-426C-9EDD-293AB40B4CAD}" dt="2026-06-09T10:42:44.225" v="35"/>
        <pc:sldMkLst>
          <pc:docMk/>
          <pc:sldMk cId="344474522" sldId="1349"/>
        </pc:sldMkLst>
        <pc:spChg chg="add mod">
          <ac:chgData name="Boubtita Hicham" userId="228fbf107c888283" providerId="LiveId" clId="{C24D2EA2-FEB3-426C-9EDD-293AB40B4CAD}" dt="2026-06-09T10:42:44.225" v="35"/>
          <ac:spMkLst>
            <pc:docMk/>
            <pc:sldMk cId="344474522" sldId="1349"/>
            <ac:spMk id="4" creationId="{C3A1BCE8-0DBC-10D6-F9A5-AE9E134A9BDF}"/>
          </ac:spMkLst>
        </pc:spChg>
        <pc:spChg chg="del">
          <ac:chgData name="Boubtita Hicham" userId="228fbf107c888283" providerId="LiveId" clId="{C24D2EA2-FEB3-426C-9EDD-293AB40B4CAD}" dt="2026-06-09T10:42:43.236" v="34" actId="478"/>
          <ac:spMkLst>
            <pc:docMk/>
            <pc:sldMk cId="344474522" sldId="1349"/>
            <ac:spMk id="5" creationId="{D7F5A941-56C1-15FB-2094-849841ABF89F}"/>
          </ac:spMkLst>
        </pc:spChg>
      </pc:sldChg>
      <pc:sldChg chg="addSp delSp modSp mod">
        <pc:chgData name="Boubtita Hicham" userId="228fbf107c888283" providerId="LiveId" clId="{C24D2EA2-FEB3-426C-9EDD-293AB40B4CAD}" dt="2026-06-09T10:44:17.258" v="60"/>
        <pc:sldMkLst>
          <pc:docMk/>
          <pc:sldMk cId="1647477932" sldId="1350"/>
        </pc:sldMkLst>
        <pc:spChg chg="add mod">
          <ac:chgData name="Boubtita Hicham" userId="228fbf107c888283" providerId="LiveId" clId="{C24D2EA2-FEB3-426C-9EDD-293AB40B4CAD}" dt="2026-06-09T10:44:17.258" v="60"/>
          <ac:spMkLst>
            <pc:docMk/>
            <pc:sldMk cId="1647477932" sldId="1350"/>
            <ac:spMk id="4" creationId="{F971E670-109E-2041-8095-850534280775}"/>
          </ac:spMkLst>
        </pc:spChg>
        <pc:spChg chg="del">
          <ac:chgData name="Boubtita Hicham" userId="228fbf107c888283" providerId="LiveId" clId="{C24D2EA2-FEB3-426C-9EDD-293AB40B4CAD}" dt="2026-06-09T10:44:15.178" v="59" actId="478"/>
          <ac:spMkLst>
            <pc:docMk/>
            <pc:sldMk cId="1647477932" sldId="1350"/>
            <ac:spMk id="5" creationId="{1F6F0A79-3732-7C13-D68E-34A2A3266849}"/>
          </ac:spMkLst>
        </pc:spChg>
      </pc:sldChg>
      <pc:sldChg chg="addSp delSp modSp mod">
        <pc:chgData name="Boubtita Hicham" userId="228fbf107c888283" providerId="LiveId" clId="{C24D2EA2-FEB3-426C-9EDD-293AB40B4CAD}" dt="2026-06-09T10:43:12.060" v="43"/>
        <pc:sldMkLst>
          <pc:docMk/>
          <pc:sldMk cId="2868969292" sldId="1351"/>
        </pc:sldMkLst>
        <pc:spChg chg="add mod">
          <ac:chgData name="Boubtita Hicham" userId="228fbf107c888283" providerId="LiveId" clId="{C24D2EA2-FEB3-426C-9EDD-293AB40B4CAD}" dt="2026-06-09T10:43:12.060" v="43"/>
          <ac:spMkLst>
            <pc:docMk/>
            <pc:sldMk cId="2868969292" sldId="1351"/>
            <ac:spMk id="4" creationId="{51F5B4E8-074A-45F3-0872-CB6C5F564520}"/>
          </ac:spMkLst>
        </pc:spChg>
        <pc:spChg chg="del">
          <ac:chgData name="Boubtita Hicham" userId="228fbf107c888283" providerId="LiveId" clId="{C24D2EA2-FEB3-426C-9EDD-293AB40B4CAD}" dt="2026-06-09T10:43:10.813" v="42" actId="478"/>
          <ac:spMkLst>
            <pc:docMk/>
            <pc:sldMk cId="2868969292" sldId="1351"/>
            <ac:spMk id="5" creationId="{9AFAF1E6-D5C7-C171-9032-5147BF2400D2}"/>
          </ac:spMkLst>
        </pc:spChg>
      </pc:sldChg>
      <pc:sldChg chg="modSp mod">
        <pc:chgData name="Boubtita Hicham" userId="228fbf107c888283" providerId="LiveId" clId="{C24D2EA2-FEB3-426C-9EDD-293AB40B4CAD}" dt="2026-06-09T10:43:31.287" v="46" actId="20577"/>
        <pc:sldMkLst>
          <pc:docMk/>
          <pc:sldMk cId="1392942947" sldId="1352"/>
        </pc:sldMkLst>
        <pc:spChg chg="mod">
          <ac:chgData name="Boubtita Hicham" userId="228fbf107c888283" providerId="LiveId" clId="{C24D2EA2-FEB3-426C-9EDD-293AB40B4CAD}" dt="2026-06-09T10:43:31.287" v="46" actId="20577"/>
          <ac:spMkLst>
            <pc:docMk/>
            <pc:sldMk cId="1392942947" sldId="1352"/>
            <ac:spMk id="5" creationId="{D0D90AC7-F7A8-3D64-17CE-9E76C1588D39}"/>
          </ac:spMkLst>
        </pc:spChg>
      </pc:sldChg>
      <pc:sldChg chg="addSp delSp modSp mod">
        <pc:chgData name="Boubtita Hicham" userId="228fbf107c888283" providerId="LiveId" clId="{C24D2EA2-FEB3-426C-9EDD-293AB40B4CAD}" dt="2026-06-09T10:43:49.569" v="52"/>
        <pc:sldMkLst>
          <pc:docMk/>
          <pc:sldMk cId="2776251508" sldId="1353"/>
        </pc:sldMkLst>
        <pc:spChg chg="del">
          <ac:chgData name="Boubtita Hicham" userId="228fbf107c888283" providerId="LiveId" clId="{C24D2EA2-FEB3-426C-9EDD-293AB40B4CAD}" dt="2026-06-09T10:43:36.555" v="47" actId="478"/>
          <ac:spMkLst>
            <pc:docMk/>
            <pc:sldMk cId="2776251508" sldId="1353"/>
            <ac:spMk id="5" creationId="{52F8CC0A-7CD5-58D9-2AC5-64C8F14BA56B}"/>
          </ac:spMkLst>
        </pc:spChg>
        <pc:spChg chg="add del">
          <ac:chgData name="Boubtita Hicham" userId="228fbf107c888283" providerId="LiveId" clId="{C24D2EA2-FEB3-426C-9EDD-293AB40B4CAD}" dt="2026-06-09T10:43:38.831" v="49" actId="22"/>
          <ac:spMkLst>
            <pc:docMk/>
            <pc:sldMk cId="2776251508" sldId="1353"/>
            <ac:spMk id="8" creationId="{A66C12F5-D326-18AF-4648-54DAB966A1AF}"/>
          </ac:spMkLst>
        </pc:spChg>
        <pc:spChg chg="add del">
          <ac:chgData name="Boubtita Hicham" userId="228fbf107c888283" providerId="LiveId" clId="{C24D2EA2-FEB3-426C-9EDD-293AB40B4CAD}" dt="2026-06-09T10:43:43.965" v="51" actId="22"/>
          <ac:spMkLst>
            <pc:docMk/>
            <pc:sldMk cId="2776251508" sldId="1353"/>
            <ac:spMk id="10" creationId="{40F02386-9E2D-25CA-AD7A-2A3F3647518D}"/>
          </ac:spMkLst>
        </pc:spChg>
        <pc:spChg chg="add mod">
          <ac:chgData name="Boubtita Hicham" userId="228fbf107c888283" providerId="LiveId" clId="{C24D2EA2-FEB3-426C-9EDD-293AB40B4CAD}" dt="2026-06-09T10:43:49.569" v="52"/>
          <ac:spMkLst>
            <pc:docMk/>
            <pc:sldMk cId="2776251508" sldId="1353"/>
            <ac:spMk id="11" creationId="{42361A67-82D9-C378-3D4C-554FCBB5B951}"/>
          </ac:spMkLst>
        </pc:spChg>
      </pc:sldChg>
      <pc:sldChg chg="addSp delSp modSp mod">
        <pc:chgData name="Boubtita Hicham" userId="228fbf107c888283" providerId="LiveId" clId="{C24D2EA2-FEB3-426C-9EDD-293AB40B4CAD}" dt="2026-06-09T10:43:56.094" v="54"/>
        <pc:sldMkLst>
          <pc:docMk/>
          <pc:sldMk cId="3861571612" sldId="1354"/>
        </pc:sldMkLst>
        <pc:spChg chg="add mod">
          <ac:chgData name="Boubtita Hicham" userId="228fbf107c888283" providerId="LiveId" clId="{C24D2EA2-FEB3-426C-9EDD-293AB40B4CAD}" dt="2026-06-09T10:43:56.094" v="54"/>
          <ac:spMkLst>
            <pc:docMk/>
            <pc:sldMk cId="3861571612" sldId="1354"/>
            <ac:spMk id="4" creationId="{35EB45D0-7A3F-FE30-373E-FB8755C914A3}"/>
          </ac:spMkLst>
        </pc:spChg>
        <pc:spChg chg="del">
          <ac:chgData name="Boubtita Hicham" userId="228fbf107c888283" providerId="LiveId" clId="{C24D2EA2-FEB3-426C-9EDD-293AB40B4CAD}" dt="2026-06-09T10:43:55.066" v="53" actId="478"/>
          <ac:spMkLst>
            <pc:docMk/>
            <pc:sldMk cId="3861571612" sldId="1354"/>
            <ac:spMk id="5" creationId="{DB1B73F0-3497-1DA4-EC7D-EA3FE6FC038D}"/>
          </ac:spMkLst>
        </pc:spChg>
      </pc:sldChg>
      <pc:sldChg chg="addSp delSp modSp mod">
        <pc:chgData name="Boubtita Hicham" userId="228fbf107c888283" providerId="LiveId" clId="{C24D2EA2-FEB3-426C-9EDD-293AB40B4CAD}" dt="2026-06-09T10:44:04.395" v="56"/>
        <pc:sldMkLst>
          <pc:docMk/>
          <pc:sldMk cId="1789211707" sldId="1355"/>
        </pc:sldMkLst>
        <pc:spChg chg="add mod">
          <ac:chgData name="Boubtita Hicham" userId="228fbf107c888283" providerId="LiveId" clId="{C24D2EA2-FEB3-426C-9EDD-293AB40B4CAD}" dt="2026-06-09T10:44:04.395" v="56"/>
          <ac:spMkLst>
            <pc:docMk/>
            <pc:sldMk cId="1789211707" sldId="1355"/>
            <ac:spMk id="4" creationId="{BED8F213-2AFD-C8B8-DF9B-39AB3AA1A565}"/>
          </ac:spMkLst>
        </pc:spChg>
        <pc:spChg chg="del">
          <ac:chgData name="Boubtita Hicham" userId="228fbf107c888283" providerId="LiveId" clId="{C24D2EA2-FEB3-426C-9EDD-293AB40B4CAD}" dt="2026-06-09T10:44:03.471" v="55" actId="478"/>
          <ac:spMkLst>
            <pc:docMk/>
            <pc:sldMk cId="1789211707" sldId="1355"/>
            <ac:spMk id="5" creationId="{9B74C7AC-97B0-A2CE-EBE6-462325EC4AD4}"/>
          </ac:spMkLst>
        </pc:spChg>
      </pc:sldChg>
      <pc:sldChg chg="addSp delSp modSp mod">
        <pc:chgData name="Boubtita Hicham" userId="228fbf107c888283" providerId="LiveId" clId="{C24D2EA2-FEB3-426C-9EDD-293AB40B4CAD}" dt="2026-06-09T10:44:09.773" v="58"/>
        <pc:sldMkLst>
          <pc:docMk/>
          <pc:sldMk cId="454602226" sldId="1356"/>
        </pc:sldMkLst>
        <pc:spChg chg="add mod">
          <ac:chgData name="Boubtita Hicham" userId="228fbf107c888283" providerId="LiveId" clId="{C24D2EA2-FEB3-426C-9EDD-293AB40B4CAD}" dt="2026-06-09T10:44:09.773" v="58"/>
          <ac:spMkLst>
            <pc:docMk/>
            <pc:sldMk cId="454602226" sldId="1356"/>
            <ac:spMk id="4" creationId="{84C03B71-350D-3296-A847-C87299AA0169}"/>
          </ac:spMkLst>
        </pc:spChg>
        <pc:spChg chg="del">
          <ac:chgData name="Boubtita Hicham" userId="228fbf107c888283" providerId="LiveId" clId="{C24D2EA2-FEB3-426C-9EDD-293AB40B4CAD}" dt="2026-06-09T10:44:08.856" v="57" actId="478"/>
          <ac:spMkLst>
            <pc:docMk/>
            <pc:sldMk cId="454602226" sldId="1356"/>
            <ac:spMk id="5" creationId="{0D7FBA41-A173-F7FC-1A95-90177E0B4844}"/>
          </ac:spMkLst>
        </pc:spChg>
      </pc:sldChg>
      <pc:sldChg chg="modSp mod">
        <pc:chgData name="Boubtita Hicham" userId="228fbf107c888283" providerId="LiveId" clId="{C24D2EA2-FEB3-426C-9EDD-293AB40B4CAD}" dt="2026-06-10T11:58:27.784" v="149" actId="20577"/>
        <pc:sldMkLst>
          <pc:docMk/>
          <pc:sldMk cId="583979310" sldId="1388"/>
        </pc:sldMkLst>
        <pc:spChg chg="mod">
          <ac:chgData name="Boubtita Hicham" userId="228fbf107c888283" providerId="LiveId" clId="{C24D2EA2-FEB3-426C-9EDD-293AB40B4CAD}" dt="2026-06-10T11:58:27.784" v="149" actId="20577"/>
          <ac:spMkLst>
            <pc:docMk/>
            <pc:sldMk cId="583979310" sldId="1388"/>
            <ac:spMk id="8" creationId="{5CC3AD7B-6703-A8D1-7128-73D8483C671E}"/>
          </ac:spMkLst>
        </pc:spChg>
      </pc:sldChg>
      <pc:sldChg chg="addSp delSp modSp add mod">
        <pc:chgData name="Boubtita Hicham" userId="228fbf107c888283" providerId="LiveId" clId="{C24D2EA2-FEB3-426C-9EDD-293AB40B4CAD}" dt="2026-06-08T11:19:19.836" v="26" actId="1076"/>
        <pc:sldMkLst>
          <pc:docMk/>
          <pc:sldMk cId="4010309602" sldId="1407"/>
        </pc:sldMkLst>
        <pc:spChg chg="mod">
          <ac:chgData name="Boubtita Hicham" userId="228fbf107c888283" providerId="LiveId" clId="{C24D2EA2-FEB3-426C-9EDD-293AB40B4CAD}" dt="2026-06-08T11:18:42.585" v="14" actId="20577"/>
          <ac:spMkLst>
            <pc:docMk/>
            <pc:sldMk cId="4010309602" sldId="1407"/>
            <ac:spMk id="3" creationId="{90B7241F-A9BA-83E8-ACF6-5441718B8802}"/>
          </ac:spMkLst>
        </pc:spChg>
        <pc:spChg chg="add mod">
          <ac:chgData name="Boubtita Hicham" userId="228fbf107c888283" providerId="LiveId" clId="{C24D2EA2-FEB3-426C-9EDD-293AB40B4CAD}" dt="2026-06-08T11:19:19.836" v="26" actId="1076"/>
          <ac:spMkLst>
            <pc:docMk/>
            <pc:sldMk cId="4010309602" sldId="1407"/>
            <ac:spMk id="9" creationId="{8732BB8E-8FD8-0ED5-572A-A1D17547C294}"/>
          </ac:spMkLst>
        </pc:spChg>
      </pc:sldChg>
      <pc:sldChg chg="modSp add mod">
        <pc:chgData name="Boubtita Hicham" userId="228fbf107c888283" providerId="LiveId" clId="{C24D2EA2-FEB3-426C-9EDD-293AB40B4CAD}" dt="2026-06-10T12:07:40.834" v="223"/>
        <pc:sldMkLst>
          <pc:docMk/>
          <pc:sldMk cId="855876648" sldId="1408"/>
        </pc:sldMkLst>
        <pc:spChg chg="mod">
          <ac:chgData name="Boubtita Hicham" userId="228fbf107c888283" providerId="LiveId" clId="{C24D2EA2-FEB3-426C-9EDD-293AB40B4CAD}" dt="2026-06-10T12:07:40.834" v="223"/>
          <ac:spMkLst>
            <pc:docMk/>
            <pc:sldMk cId="855876648" sldId="1408"/>
            <ac:spMk id="4" creationId="{664263DB-0E8B-3DB6-E760-72E127C3E582}"/>
          </ac:spMkLst>
        </pc:spChg>
        <pc:spChg chg="mod">
          <ac:chgData name="Boubtita Hicham" userId="228fbf107c888283" providerId="LiveId" clId="{C24D2EA2-FEB3-426C-9EDD-293AB40B4CAD}" dt="2026-06-10T12:00:40.046" v="213" actId="20577"/>
          <ac:spMkLst>
            <pc:docMk/>
            <pc:sldMk cId="855876648" sldId="1408"/>
            <ac:spMk id="8" creationId="{1E9025EA-6A5B-54EC-AB84-65029B8E4B7E}"/>
          </ac:spMkLst>
        </pc:spChg>
      </pc:sldChg>
      <pc:sldChg chg="addSp delSp modSp add mod">
        <pc:chgData name="Boubtita Hicham" userId="228fbf107c888283" providerId="LiveId" clId="{C24D2EA2-FEB3-426C-9EDD-293AB40B4CAD}" dt="2026-06-10T12:07:23.895" v="218" actId="20577"/>
        <pc:sldMkLst>
          <pc:docMk/>
          <pc:sldMk cId="825885034" sldId="1409"/>
        </pc:sldMkLst>
        <pc:spChg chg="mod">
          <ac:chgData name="Boubtita Hicham" userId="228fbf107c888283" providerId="LiveId" clId="{C24D2EA2-FEB3-426C-9EDD-293AB40B4CAD}" dt="2026-06-10T12:07:23.895" v="218" actId="20577"/>
          <ac:spMkLst>
            <pc:docMk/>
            <pc:sldMk cId="825885034" sldId="1409"/>
            <ac:spMk id="4" creationId="{8E1D6C18-CBC9-6EBA-4BB6-249C62882C98}"/>
          </ac:spMkLst>
        </pc:spChg>
        <pc:spChg chg="add mod">
          <ac:chgData name="Boubtita Hicham" userId="228fbf107c888283" providerId="LiveId" clId="{C24D2EA2-FEB3-426C-9EDD-293AB40B4CAD}" dt="2026-06-10T12:00:24.176" v="193" actId="1076"/>
          <ac:spMkLst>
            <pc:docMk/>
            <pc:sldMk cId="825885034" sldId="1409"/>
            <ac:spMk id="7" creationId="{200EFF6A-AF2C-30DC-8D66-F461D4035D96}"/>
          </ac:spMkLst>
        </pc:spChg>
        <pc:spChg chg="del mod">
          <ac:chgData name="Boubtita Hicham" userId="228fbf107c888283" providerId="LiveId" clId="{C24D2EA2-FEB3-426C-9EDD-293AB40B4CAD}" dt="2026-06-10T11:59:11.733" v="165" actId="478"/>
          <ac:spMkLst>
            <pc:docMk/>
            <pc:sldMk cId="825885034" sldId="1409"/>
            <ac:spMk id="8" creationId="{EE89AD84-4290-3C82-3321-F02EF765FC31}"/>
          </ac:spMkLst>
        </pc:spChg>
      </pc:sldChg>
      <pc:sldChg chg="addSp modSp add mod">
        <pc:chgData name="Boubtita Hicham" userId="228fbf107c888283" providerId="LiveId" clId="{C24D2EA2-FEB3-426C-9EDD-293AB40B4CAD}" dt="2026-06-10T12:09:05.086" v="226" actId="1076"/>
        <pc:sldMkLst>
          <pc:docMk/>
          <pc:sldMk cId="2643295785" sldId="1410"/>
        </pc:sldMkLst>
        <pc:picChg chg="add mod">
          <ac:chgData name="Boubtita Hicham" userId="228fbf107c888283" providerId="LiveId" clId="{C24D2EA2-FEB3-426C-9EDD-293AB40B4CAD}" dt="2026-06-10T12:09:05.086" v="226" actId="1076"/>
          <ac:picMkLst>
            <pc:docMk/>
            <pc:sldMk cId="2643295785" sldId="1410"/>
            <ac:picMk id="7" creationId="{9E74D799-A4CD-95AF-2EE0-DB175D103779}"/>
          </ac:picMkLst>
        </pc:picChg>
      </pc:sldChg>
      <pc:sldChg chg="delSp add del mod">
        <pc:chgData name="Boubtita Hicham" userId="228fbf107c888283" providerId="LiveId" clId="{C24D2EA2-FEB3-426C-9EDD-293AB40B4CAD}" dt="2026-06-10T11:59:31.993" v="184" actId="47"/>
        <pc:sldMkLst>
          <pc:docMk/>
          <pc:sldMk cId="3744822535" sldId="1410"/>
        </pc:sldMkLst>
        <pc:spChg chg="del">
          <ac:chgData name="Boubtita Hicham" userId="228fbf107c888283" providerId="LiveId" clId="{C24D2EA2-FEB3-426C-9EDD-293AB40B4CAD}" dt="2026-06-10T11:59:29.789" v="183" actId="478"/>
          <ac:spMkLst>
            <pc:docMk/>
            <pc:sldMk cId="3744822535" sldId="1410"/>
            <ac:spMk id="8" creationId="{76DCCEBC-C84B-C44C-856D-F076F2D70381}"/>
          </ac:spMkLst>
        </pc:spChg>
      </pc:sldChg>
      <pc:sldChg chg="addSp modSp add mod">
        <pc:chgData name="Boubtita Hicham" userId="228fbf107c888283" providerId="LiveId" clId="{C24D2EA2-FEB3-426C-9EDD-293AB40B4CAD}" dt="2026-06-10T12:15:41.602" v="274" actId="20577"/>
        <pc:sldMkLst>
          <pc:docMk/>
          <pc:sldMk cId="389655993" sldId="1411"/>
        </pc:sldMkLst>
        <pc:spChg chg="add mod">
          <ac:chgData name="Boubtita Hicham" userId="228fbf107c888283" providerId="LiveId" clId="{C24D2EA2-FEB3-426C-9EDD-293AB40B4CAD}" dt="2026-06-10T12:13:14.465" v="239" actId="113"/>
          <ac:spMkLst>
            <pc:docMk/>
            <pc:sldMk cId="389655993" sldId="1411"/>
            <ac:spMk id="7" creationId="{E552C50A-676F-FD0E-8745-F9F1E5D9401C}"/>
          </ac:spMkLst>
        </pc:spChg>
        <pc:spChg chg="add mod">
          <ac:chgData name="Boubtita Hicham" userId="228fbf107c888283" providerId="LiveId" clId="{C24D2EA2-FEB3-426C-9EDD-293AB40B4CAD}" dt="2026-06-10T12:15:41.602" v="274" actId="20577"/>
          <ac:spMkLst>
            <pc:docMk/>
            <pc:sldMk cId="389655993" sldId="1411"/>
            <ac:spMk id="8" creationId="{E4C79476-774E-4E3E-F4A6-E59A70AD74EA}"/>
          </ac:spMkLst>
        </pc:spChg>
      </pc:sldChg>
      <pc:sldChg chg="addSp modSp add mod">
        <pc:chgData name="Boubtita Hicham" userId="228fbf107c888283" providerId="LiveId" clId="{C24D2EA2-FEB3-426C-9EDD-293AB40B4CAD}" dt="2026-06-10T12:12:51.527" v="232" actId="1076"/>
        <pc:sldMkLst>
          <pc:docMk/>
          <pc:sldMk cId="1667621474" sldId="1412"/>
        </pc:sldMkLst>
        <pc:spChg chg="add mod">
          <ac:chgData name="Boubtita Hicham" userId="228fbf107c888283" providerId="LiveId" clId="{C24D2EA2-FEB3-426C-9EDD-293AB40B4CAD}" dt="2026-06-10T12:12:51.527" v="232" actId="1076"/>
          <ac:spMkLst>
            <pc:docMk/>
            <pc:sldMk cId="1667621474" sldId="1412"/>
            <ac:spMk id="7" creationId="{A550B5D3-34F2-889B-D517-60E18BB857CA}"/>
          </ac:spMkLst>
        </pc:spChg>
      </pc:sldChg>
      <pc:sldChg chg="addSp delSp modSp add mod">
        <pc:chgData name="Boubtita Hicham" userId="228fbf107c888283" providerId="LiveId" clId="{C24D2EA2-FEB3-426C-9EDD-293AB40B4CAD}" dt="2026-06-10T12:13:55.004" v="251" actId="1076"/>
        <pc:sldMkLst>
          <pc:docMk/>
          <pc:sldMk cId="1487939205" sldId="1413"/>
        </pc:sldMkLst>
        <pc:spChg chg="del mod">
          <ac:chgData name="Boubtita Hicham" userId="228fbf107c888283" providerId="LiveId" clId="{C24D2EA2-FEB3-426C-9EDD-293AB40B4CAD}" dt="2026-06-10T12:13:25.621" v="242" actId="478"/>
          <ac:spMkLst>
            <pc:docMk/>
            <pc:sldMk cId="1487939205" sldId="1413"/>
            <ac:spMk id="7" creationId="{7FDAB884-D52D-2C4A-4761-725AC572C351}"/>
          </ac:spMkLst>
        </pc:spChg>
        <pc:spChg chg="add mod">
          <ac:chgData name="Boubtita Hicham" userId="228fbf107c888283" providerId="LiveId" clId="{C24D2EA2-FEB3-426C-9EDD-293AB40B4CAD}" dt="2026-06-10T12:13:55.004" v="251" actId="1076"/>
          <ac:spMkLst>
            <pc:docMk/>
            <pc:sldMk cId="1487939205" sldId="1413"/>
            <ac:spMk id="8" creationId="{8925C4BF-420C-6015-7550-C14382ECC3ED}"/>
          </ac:spMkLst>
        </pc:spChg>
      </pc:sldChg>
      <pc:sldChg chg="addSp modSp add mod">
        <pc:chgData name="Boubtita Hicham" userId="228fbf107c888283" providerId="LiveId" clId="{C24D2EA2-FEB3-426C-9EDD-293AB40B4CAD}" dt="2026-06-10T12:14:12.333" v="254" actId="14100"/>
        <pc:sldMkLst>
          <pc:docMk/>
          <pc:sldMk cId="863430650" sldId="1414"/>
        </pc:sldMkLst>
        <pc:spChg chg="add mod">
          <ac:chgData name="Boubtita Hicham" userId="228fbf107c888283" providerId="LiveId" clId="{C24D2EA2-FEB3-426C-9EDD-293AB40B4CAD}" dt="2026-06-10T12:14:12.333" v="254" actId="14100"/>
          <ac:spMkLst>
            <pc:docMk/>
            <pc:sldMk cId="863430650" sldId="1414"/>
            <ac:spMk id="7" creationId="{91B8F100-CCB1-D05F-AEA7-A7AC06FF8FD2}"/>
          </ac:spMkLst>
        </pc:spChg>
      </pc:sldChg>
      <pc:sldChg chg="addSp modSp add mod">
        <pc:chgData name="Boubtita Hicham" userId="228fbf107c888283" providerId="LiveId" clId="{C24D2EA2-FEB3-426C-9EDD-293AB40B4CAD}" dt="2026-06-10T12:14:38.976" v="256" actId="1076"/>
        <pc:sldMkLst>
          <pc:docMk/>
          <pc:sldMk cId="3087460654" sldId="1415"/>
        </pc:sldMkLst>
        <pc:spChg chg="add mod">
          <ac:chgData name="Boubtita Hicham" userId="228fbf107c888283" providerId="LiveId" clId="{C24D2EA2-FEB3-426C-9EDD-293AB40B4CAD}" dt="2026-06-10T12:14:38.976" v="256" actId="1076"/>
          <ac:spMkLst>
            <pc:docMk/>
            <pc:sldMk cId="3087460654" sldId="1415"/>
            <ac:spMk id="7" creationId="{A656369D-6484-459E-3725-B42CFF9BFBAC}"/>
          </ac:spMkLst>
        </pc:spChg>
      </pc:sldChg>
      <pc:sldChg chg="addSp modSp add mod">
        <pc:chgData name="Boubtita Hicham" userId="228fbf107c888283" providerId="LiveId" clId="{C24D2EA2-FEB3-426C-9EDD-293AB40B4CAD}" dt="2026-06-10T12:16:12.369" v="277" actId="14100"/>
        <pc:sldMkLst>
          <pc:docMk/>
          <pc:sldMk cId="3674026582" sldId="1416"/>
        </pc:sldMkLst>
        <pc:spChg chg="add mod">
          <ac:chgData name="Boubtita Hicham" userId="228fbf107c888283" providerId="LiveId" clId="{C24D2EA2-FEB3-426C-9EDD-293AB40B4CAD}" dt="2026-06-10T12:15:25.274" v="259" actId="113"/>
          <ac:spMkLst>
            <pc:docMk/>
            <pc:sldMk cId="3674026582" sldId="1416"/>
            <ac:spMk id="7" creationId="{1DC4E6A7-E0A3-2E03-EEFD-7BA5F6A8CFB4}"/>
          </ac:spMkLst>
        </pc:spChg>
        <pc:spChg chg="add mod">
          <ac:chgData name="Boubtita Hicham" userId="228fbf107c888283" providerId="LiveId" clId="{C24D2EA2-FEB3-426C-9EDD-293AB40B4CAD}" dt="2026-06-10T12:16:12.369" v="277" actId="14100"/>
          <ac:spMkLst>
            <pc:docMk/>
            <pc:sldMk cId="3674026582" sldId="1416"/>
            <ac:spMk id="9" creationId="{5B8E0D21-852A-F9DA-C2A7-40B5E7358198}"/>
          </ac:spMkLst>
        </pc:spChg>
      </pc:sldChg>
      <pc:sldChg chg="addSp modSp add mod">
        <pc:chgData name="Boubtita Hicham" userId="228fbf107c888283" providerId="LiveId" clId="{C24D2EA2-FEB3-426C-9EDD-293AB40B4CAD}" dt="2026-06-10T12:16:31.873" v="280" actId="14100"/>
        <pc:sldMkLst>
          <pc:docMk/>
          <pc:sldMk cId="403072796" sldId="1417"/>
        </pc:sldMkLst>
        <pc:spChg chg="add mod">
          <ac:chgData name="Boubtita Hicham" userId="228fbf107c888283" providerId="LiveId" clId="{C24D2EA2-FEB3-426C-9EDD-293AB40B4CAD}" dt="2026-06-10T12:16:31.873" v="280" actId="14100"/>
          <ac:spMkLst>
            <pc:docMk/>
            <pc:sldMk cId="403072796" sldId="1417"/>
            <ac:spMk id="7" creationId="{F8A0B247-961B-202C-4901-EE8510986638}"/>
          </ac:spMkLst>
        </pc:spChg>
      </pc:sldChg>
      <pc:sldChg chg="addSp modSp add mod">
        <pc:chgData name="Boubtita Hicham" userId="228fbf107c888283" providerId="LiveId" clId="{C24D2EA2-FEB3-426C-9EDD-293AB40B4CAD}" dt="2026-06-10T12:25:28.991" v="358" actId="1076"/>
        <pc:sldMkLst>
          <pc:docMk/>
          <pc:sldMk cId="2359684717" sldId="1418"/>
        </pc:sldMkLst>
        <pc:spChg chg="add mod">
          <ac:chgData name="Boubtita Hicham" userId="228fbf107c888283" providerId="LiveId" clId="{C24D2EA2-FEB3-426C-9EDD-293AB40B4CAD}" dt="2026-06-10T12:25:28.991" v="358" actId="1076"/>
          <ac:spMkLst>
            <pc:docMk/>
            <pc:sldMk cId="2359684717" sldId="1418"/>
            <ac:spMk id="7" creationId="{54506BBF-2FFC-F2DC-C5AD-5CB818E983EF}"/>
          </ac:spMkLst>
        </pc:spChg>
      </pc:sldChg>
      <pc:sldChg chg="addSp modSp add mod">
        <pc:chgData name="Boubtita Hicham" userId="228fbf107c888283" providerId="LiveId" clId="{C24D2EA2-FEB3-426C-9EDD-293AB40B4CAD}" dt="2026-06-10T12:20:20.231" v="320" actId="20577"/>
        <pc:sldMkLst>
          <pc:docMk/>
          <pc:sldMk cId="1954279687" sldId="1419"/>
        </pc:sldMkLst>
        <pc:spChg chg="add mod">
          <ac:chgData name="Boubtita Hicham" userId="228fbf107c888283" providerId="LiveId" clId="{C24D2EA2-FEB3-426C-9EDD-293AB40B4CAD}" dt="2026-06-10T12:20:20.231" v="320" actId="20577"/>
          <ac:spMkLst>
            <pc:docMk/>
            <pc:sldMk cId="1954279687" sldId="1419"/>
            <ac:spMk id="7" creationId="{84E4538A-72FE-5492-9165-0EC5E3E43B73}"/>
          </ac:spMkLst>
        </pc:spChg>
      </pc:sldChg>
      <pc:sldChg chg="addSp modSp add mod">
        <pc:chgData name="Boubtita Hicham" userId="228fbf107c888283" providerId="LiveId" clId="{C24D2EA2-FEB3-426C-9EDD-293AB40B4CAD}" dt="2026-06-10T12:19:19.927" v="315" actId="13822"/>
        <pc:sldMkLst>
          <pc:docMk/>
          <pc:sldMk cId="4186150307" sldId="1420"/>
        </pc:sldMkLst>
        <pc:spChg chg="add mod">
          <ac:chgData name="Boubtita Hicham" userId="228fbf107c888283" providerId="LiveId" clId="{C24D2EA2-FEB3-426C-9EDD-293AB40B4CAD}" dt="2026-06-10T12:19:07.676" v="311" actId="1076"/>
          <ac:spMkLst>
            <pc:docMk/>
            <pc:sldMk cId="4186150307" sldId="1420"/>
            <ac:spMk id="7" creationId="{BB9B2ACF-1818-04CA-D047-51B1C86436D6}"/>
          </ac:spMkLst>
        </pc:spChg>
        <pc:spChg chg="add mod">
          <ac:chgData name="Boubtita Hicham" userId="228fbf107c888283" providerId="LiveId" clId="{C24D2EA2-FEB3-426C-9EDD-293AB40B4CAD}" dt="2026-06-10T12:19:05.928" v="310" actId="1076"/>
          <ac:spMkLst>
            <pc:docMk/>
            <pc:sldMk cId="4186150307" sldId="1420"/>
            <ac:spMk id="9" creationId="{80DFA8C4-FCD3-690D-949B-2C47564ABD5C}"/>
          </ac:spMkLst>
        </pc:spChg>
        <pc:spChg chg="add mod">
          <ac:chgData name="Boubtita Hicham" userId="228fbf107c888283" providerId="LiveId" clId="{C24D2EA2-FEB3-426C-9EDD-293AB40B4CAD}" dt="2026-06-10T12:19:19.927" v="315" actId="13822"/>
          <ac:spMkLst>
            <pc:docMk/>
            <pc:sldMk cId="4186150307" sldId="1420"/>
            <ac:spMk id="11" creationId="{6B33766C-4A17-54F3-3C62-0CE17BDE6C18}"/>
          </ac:spMkLst>
        </pc:spChg>
        <pc:cxnChg chg="add">
          <ac:chgData name="Boubtita Hicham" userId="228fbf107c888283" providerId="LiveId" clId="{C24D2EA2-FEB3-426C-9EDD-293AB40B4CAD}" dt="2026-06-10T12:18:54.068" v="305" actId="11529"/>
          <ac:cxnSpMkLst>
            <pc:docMk/>
            <pc:sldMk cId="4186150307" sldId="1420"/>
            <ac:cxnSpMk id="13" creationId="{3F6FC8A6-F8A1-9205-ED41-3999423568B9}"/>
          </ac:cxnSpMkLst>
        </pc:cxnChg>
      </pc:sldChg>
      <pc:sldChg chg="addSp modSp add mod">
        <pc:chgData name="Boubtita Hicham" userId="228fbf107c888283" providerId="LiveId" clId="{C24D2EA2-FEB3-426C-9EDD-293AB40B4CAD}" dt="2026-06-10T12:24:41.722" v="351" actId="1076"/>
        <pc:sldMkLst>
          <pc:docMk/>
          <pc:sldMk cId="797125556" sldId="1421"/>
        </pc:sldMkLst>
        <pc:spChg chg="add mod">
          <ac:chgData name="Boubtita Hicham" userId="228fbf107c888283" providerId="LiveId" clId="{C24D2EA2-FEB3-426C-9EDD-293AB40B4CAD}" dt="2026-06-10T12:24:41.722" v="351" actId="1076"/>
          <ac:spMkLst>
            <pc:docMk/>
            <pc:sldMk cId="797125556" sldId="1421"/>
            <ac:spMk id="7" creationId="{3351BB91-8B97-7E5F-3D77-CF726C95B91A}"/>
          </ac:spMkLst>
        </pc:spChg>
      </pc:sldChg>
      <pc:sldChg chg="addSp modSp add mod">
        <pc:chgData name="Boubtita Hicham" userId="228fbf107c888283" providerId="LiveId" clId="{C24D2EA2-FEB3-426C-9EDD-293AB40B4CAD}" dt="2026-06-10T12:25:13.631" v="356" actId="1076"/>
        <pc:sldMkLst>
          <pc:docMk/>
          <pc:sldMk cId="205048855" sldId="1422"/>
        </pc:sldMkLst>
        <pc:spChg chg="add mod">
          <ac:chgData name="Boubtita Hicham" userId="228fbf107c888283" providerId="LiveId" clId="{C24D2EA2-FEB3-426C-9EDD-293AB40B4CAD}" dt="2026-06-10T12:25:01.908" v="354" actId="14100"/>
          <ac:spMkLst>
            <pc:docMk/>
            <pc:sldMk cId="205048855" sldId="1422"/>
            <ac:spMk id="7" creationId="{1147C6AD-B2C4-2787-64F4-3CD1581EC3A5}"/>
          </ac:spMkLst>
        </pc:spChg>
        <pc:spChg chg="add mod">
          <ac:chgData name="Boubtita Hicham" userId="228fbf107c888283" providerId="LiveId" clId="{C24D2EA2-FEB3-426C-9EDD-293AB40B4CAD}" dt="2026-06-10T12:25:13.631" v="356" actId="1076"/>
          <ac:spMkLst>
            <pc:docMk/>
            <pc:sldMk cId="205048855" sldId="1422"/>
            <ac:spMk id="9" creationId="{DFCB7D35-666B-7A4E-D35D-3438B01B682B}"/>
          </ac:spMkLst>
        </pc:spChg>
      </pc:sldChg>
      <pc:sldChg chg="addSp delSp modSp add mod">
        <pc:chgData name="Boubtita Hicham" userId="228fbf107c888283" providerId="LiveId" clId="{C24D2EA2-FEB3-426C-9EDD-293AB40B4CAD}" dt="2026-06-10T12:22:18.024" v="336" actId="1076"/>
        <pc:sldMkLst>
          <pc:docMk/>
          <pc:sldMk cId="992341239" sldId="1423"/>
        </pc:sldMkLst>
        <pc:spChg chg="add del mod">
          <ac:chgData name="Boubtita Hicham" userId="228fbf107c888283" providerId="LiveId" clId="{C24D2EA2-FEB3-426C-9EDD-293AB40B4CAD}" dt="2026-06-10T12:20:47.903" v="325" actId="478"/>
          <ac:spMkLst>
            <pc:docMk/>
            <pc:sldMk cId="992341239" sldId="1423"/>
            <ac:spMk id="7" creationId="{404156BC-964E-6721-DD84-66109B743CE5}"/>
          </ac:spMkLst>
        </pc:spChg>
        <pc:spChg chg="add mod">
          <ac:chgData name="Boubtita Hicham" userId="228fbf107c888283" providerId="LiveId" clId="{C24D2EA2-FEB3-426C-9EDD-293AB40B4CAD}" dt="2026-06-10T12:22:13.772" v="335" actId="1076"/>
          <ac:spMkLst>
            <pc:docMk/>
            <pc:sldMk cId="992341239" sldId="1423"/>
            <ac:spMk id="9" creationId="{36377843-848A-6AD7-B456-2DD2CC2376E0}"/>
          </ac:spMkLst>
        </pc:spChg>
        <pc:spChg chg="add mod">
          <ac:chgData name="Boubtita Hicham" userId="228fbf107c888283" providerId="LiveId" clId="{C24D2EA2-FEB3-426C-9EDD-293AB40B4CAD}" dt="2026-06-10T12:22:18.024" v="336" actId="1076"/>
          <ac:spMkLst>
            <pc:docMk/>
            <pc:sldMk cId="992341239" sldId="1423"/>
            <ac:spMk id="11" creationId="{0E4DB292-ED61-3A11-ED38-E6CC3E9F1F86}"/>
          </ac:spMkLst>
        </pc:spChg>
      </pc:sldChg>
      <pc:sldChg chg="addSp modSp add mod">
        <pc:chgData name="Boubtita Hicham" userId="228fbf107c888283" providerId="LiveId" clId="{C24D2EA2-FEB3-426C-9EDD-293AB40B4CAD}" dt="2026-06-10T12:23:09.624" v="342" actId="1076"/>
        <pc:sldMkLst>
          <pc:docMk/>
          <pc:sldMk cId="2594071936" sldId="1424"/>
        </pc:sldMkLst>
        <pc:spChg chg="add mod">
          <ac:chgData name="Boubtita Hicham" userId="228fbf107c888283" providerId="LiveId" clId="{C24D2EA2-FEB3-426C-9EDD-293AB40B4CAD}" dt="2026-06-10T12:23:09.624" v="342" actId="1076"/>
          <ac:spMkLst>
            <pc:docMk/>
            <pc:sldMk cId="2594071936" sldId="1424"/>
            <ac:spMk id="7" creationId="{F3131C97-BACA-8F40-9964-1BE176A58BEB}"/>
          </ac:spMkLst>
        </pc:spChg>
      </pc:sldChg>
      <pc:sldChg chg="addSp modSp add mod">
        <pc:chgData name="Boubtita Hicham" userId="228fbf107c888283" providerId="LiveId" clId="{C24D2EA2-FEB3-426C-9EDD-293AB40B4CAD}" dt="2026-06-10T12:23:41.170" v="345" actId="1076"/>
        <pc:sldMkLst>
          <pc:docMk/>
          <pc:sldMk cId="2226280953" sldId="1425"/>
        </pc:sldMkLst>
        <pc:spChg chg="add mod">
          <ac:chgData name="Boubtita Hicham" userId="228fbf107c888283" providerId="LiveId" clId="{C24D2EA2-FEB3-426C-9EDD-293AB40B4CAD}" dt="2026-06-10T12:23:41.170" v="345" actId="1076"/>
          <ac:spMkLst>
            <pc:docMk/>
            <pc:sldMk cId="2226280953" sldId="1425"/>
            <ac:spMk id="7" creationId="{7478BA0E-42A8-BB47-36BA-48F837BD4058}"/>
          </ac:spMkLst>
        </pc:spChg>
      </pc:sldChg>
      <pc:sldChg chg="addSp modSp add mod">
        <pc:chgData name="Boubtita Hicham" userId="228fbf107c888283" providerId="LiveId" clId="{C24D2EA2-FEB3-426C-9EDD-293AB40B4CAD}" dt="2026-06-10T12:24:12.855" v="348" actId="1076"/>
        <pc:sldMkLst>
          <pc:docMk/>
          <pc:sldMk cId="529553686" sldId="1426"/>
        </pc:sldMkLst>
        <pc:spChg chg="add mod">
          <ac:chgData name="Boubtita Hicham" userId="228fbf107c888283" providerId="LiveId" clId="{C24D2EA2-FEB3-426C-9EDD-293AB40B4CAD}" dt="2026-06-10T12:24:12.855" v="348" actId="1076"/>
          <ac:spMkLst>
            <pc:docMk/>
            <pc:sldMk cId="529553686" sldId="1426"/>
            <ac:spMk id="7" creationId="{220ECD41-A188-D322-6A97-9F0943858B35}"/>
          </ac:spMkLst>
        </pc:spChg>
      </pc:sldChg>
      <pc:sldChg chg="addSp modSp add mod">
        <pc:chgData name="Boubtita Hicham" userId="228fbf107c888283" providerId="LiveId" clId="{C24D2EA2-FEB3-426C-9EDD-293AB40B4CAD}" dt="2026-06-10T12:22:46.002" v="340" actId="1076"/>
        <pc:sldMkLst>
          <pc:docMk/>
          <pc:sldMk cId="2004143799" sldId="1427"/>
        </pc:sldMkLst>
        <pc:spChg chg="add mod">
          <ac:chgData name="Boubtita Hicham" userId="228fbf107c888283" providerId="LiveId" clId="{C24D2EA2-FEB3-426C-9EDD-293AB40B4CAD}" dt="2026-06-10T12:22:46.002" v="340" actId="1076"/>
          <ac:spMkLst>
            <pc:docMk/>
            <pc:sldMk cId="2004143799" sldId="1427"/>
            <ac:spMk id="7" creationId="{DD8D7E32-83DF-33CF-0775-E87B6846D1E6}"/>
          </ac:spMkLst>
        </pc:spChg>
      </pc:sldChg>
      <pc:sldChg chg="addSp delSp modSp add mod">
        <pc:chgData name="Boubtita Hicham" userId="228fbf107c888283" providerId="LiveId" clId="{C24D2EA2-FEB3-426C-9EDD-293AB40B4CAD}" dt="2026-06-10T12:26:35.715" v="372" actId="1076"/>
        <pc:sldMkLst>
          <pc:docMk/>
          <pc:sldMk cId="1127156944" sldId="1428"/>
        </pc:sldMkLst>
        <pc:spChg chg="del">
          <ac:chgData name="Boubtita Hicham" userId="228fbf107c888283" providerId="LiveId" clId="{C24D2EA2-FEB3-426C-9EDD-293AB40B4CAD}" dt="2026-06-10T12:25:53.406" v="365" actId="478"/>
          <ac:spMkLst>
            <pc:docMk/>
            <pc:sldMk cId="1127156944" sldId="1428"/>
            <ac:spMk id="7" creationId="{4AF451DE-F2D0-9422-D356-9519B7ADE838}"/>
          </ac:spMkLst>
        </pc:spChg>
        <pc:spChg chg="add mod">
          <ac:chgData name="Boubtita Hicham" userId="228fbf107c888283" providerId="LiveId" clId="{C24D2EA2-FEB3-426C-9EDD-293AB40B4CAD}" dt="2026-06-10T12:26:35.715" v="372" actId="1076"/>
          <ac:spMkLst>
            <pc:docMk/>
            <pc:sldMk cId="1127156944" sldId="1428"/>
            <ac:spMk id="8" creationId="{57E7209C-058F-7987-44EE-51EA65F939D0}"/>
          </ac:spMkLst>
        </pc:spChg>
      </pc:sldChg>
      <pc:sldChg chg="addSp delSp modSp add mod">
        <pc:chgData name="Boubtita Hicham" userId="228fbf107c888283" providerId="LiveId" clId="{C24D2EA2-FEB3-426C-9EDD-293AB40B4CAD}" dt="2026-06-10T12:27:39.821" v="383" actId="1076"/>
        <pc:sldMkLst>
          <pc:docMk/>
          <pc:sldMk cId="1766657176" sldId="1429"/>
        </pc:sldMkLst>
        <pc:spChg chg="del">
          <ac:chgData name="Boubtita Hicham" userId="228fbf107c888283" providerId="LiveId" clId="{C24D2EA2-FEB3-426C-9EDD-293AB40B4CAD}" dt="2026-06-10T12:25:59.113" v="366" actId="478"/>
          <ac:spMkLst>
            <pc:docMk/>
            <pc:sldMk cId="1766657176" sldId="1429"/>
            <ac:spMk id="7" creationId="{50FBC870-0440-37D2-E044-56E182194EB7}"/>
          </ac:spMkLst>
        </pc:spChg>
        <pc:spChg chg="add mod">
          <ac:chgData name="Boubtita Hicham" userId="228fbf107c888283" providerId="LiveId" clId="{C24D2EA2-FEB3-426C-9EDD-293AB40B4CAD}" dt="2026-06-10T12:27:39.821" v="383" actId="1076"/>
          <ac:spMkLst>
            <pc:docMk/>
            <pc:sldMk cId="1766657176" sldId="1429"/>
            <ac:spMk id="8" creationId="{533511E2-2556-5A88-9B14-5C8D3D033D80}"/>
          </ac:spMkLst>
        </pc:spChg>
      </pc:sldChg>
      <pc:sldChg chg="addSp delSp modSp add mod">
        <pc:chgData name="Boubtita Hicham" userId="228fbf107c888283" providerId="LiveId" clId="{C24D2EA2-FEB3-426C-9EDD-293AB40B4CAD}" dt="2026-06-10T12:28:01.327" v="388" actId="21"/>
        <pc:sldMkLst>
          <pc:docMk/>
          <pc:sldMk cId="1813542360" sldId="1430"/>
        </pc:sldMkLst>
        <pc:spChg chg="del">
          <ac:chgData name="Boubtita Hicham" userId="228fbf107c888283" providerId="LiveId" clId="{C24D2EA2-FEB3-426C-9EDD-293AB40B4CAD}" dt="2026-06-10T12:26:01.224" v="367" actId="478"/>
          <ac:spMkLst>
            <pc:docMk/>
            <pc:sldMk cId="1813542360" sldId="1430"/>
            <ac:spMk id="7" creationId="{0955BE15-8C2A-3B6A-F842-3CB1606406E7}"/>
          </ac:spMkLst>
        </pc:spChg>
        <pc:spChg chg="add mod">
          <ac:chgData name="Boubtita Hicham" userId="228fbf107c888283" providerId="LiveId" clId="{C24D2EA2-FEB3-426C-9EDD-293AB40B4CAD}" dt="2026-06-10T12:28:01.327" v="388" actId="21"/>
          <ac:spMkLst>
            <pc:docMk/>
            <pc:sldMk cId="1813542360" sldId="1430"/>
            <ac:spMk id="8" creationId="{6269925F-37FB-750C-1420-82A94B06F180}"/>
          </ac:spMkLst>
        </pc:spChg>
      </pc:sldChg>
      <pc:sldChg chg="addSp delSp modSp add mod">
        <pc:chgData name="Boubtita Hicham" userId="228fbf107c888283" providerId="LiveId" clId="{C24D2EA2-FEB3-426C-9EDD-293AB40B4CAD}" dt="2026-06-10T12:28:11.580" v="392" actId="1076"/>
        <pc:sldMkLst>
          <pc:docMk/>
          <pc:sldMk cId="3207346428" sldId="1431"/>
        </pc:sldMkLst>
        <pc:spChg chg="del">
          <ac:chgData name="Boubtita Hicham" userId="228fbf107c888283" providerId="LiveId" clId="{C24D2EA2-FEB3-426C-9EDD-293AB40B4CAD}" dt="2026-06-10T12:26:03.698" v="368" actId="478"/>
          <ac:spMkLst>
            <pc:docMk/>
            <pc:sldMk cId="3207346428" sldId="1431"/>
            <ac:spMk id="7" creationId="{F3FC5CEF-59D1-DE33-5B90-4584A0E63B6A}"/>
          </ac:spMkLst>
        </pc:spChg>
        <pc:spChg chg="add mod">
          <ac:chgData name="Boubtita Hicham" userId="228fbf107c888283" providerId="LiveId" clId="{C24D2EA2-FEB3-426C-9EDD-293AB40B4CAD}" dt="2026-06-10T12:28:11.580" v="392" actId="1076"/>
          <ac:spMkLst>
            <pc:docMk/>
            <pc:sldMk cId="3207346428" sldId="1431"/>
            <ac:spMk id="8" creationId="{890C1DE8-1AF1-7E2C-9C2A-4303995B721F}"/>
          </ac:spMkLst>
        </pc:spChg>
      </pc:sldChg>
      <pc:sldChg chg="addSp delSp modSp add mod">
        <pc:chgData name="Boubtita Hicham" userId="228fbf107c888283" providerId="LiveId" clId="{C24D2EA2-FEB3-426C-9EDD-293AB40B4CAD}" dt="2026-06-10T12:29:07.292" v="399" actId="14100"/>
        <pc:sldMkLst>
          <pc:docMk/>
          <pc:sldMk cId="966987693" sldId="1432"/>
        </pc:sldMkLst>
        <pc:spChg chg="del">
          <ac:chgData name="Boubtita Hicham" userId="228fbf107c888283" providerId="LiveId" clId="{C24D2EA2-FEB3-426C-9EDD-293AB40B4CAD}" dt="2026-06-10T12:26:06.248" v="369" actId="478"/>
          <ac:spMkLst>
            <pc:docMk/>
            <pc:sldMk cId="966987693" sldId="1432"/>
            <ac:spMk id="7" creationId="{D3C997D0-04A9-D852-B24E-14871177A7D9}"/>
          </ac:spMkLst>
        </pc:spChg>
        <pc:spChg chg="add mod">
          <ac:chgData name="Boubtita Hicham" userId="228fbf107c888283" providerId="LiveId" clId="{C24D2EA2-FEB3-426C-9EDD-293AB40B4CAD}" dt="2026-06-10T12:29:07.292" v="399" actId="14100"/>
          <ac:spMkLst>
            <pc:docMk/>
            <pc:sldMk cId="966987693" sldId="1432"/>
            <ac:spMk id="8" creationId="{CE340689-5CFE-FCC6-E11F-43A5DF882386}"/>
          </ac:spMkLst>
        </pc:spChg>
      </pc:sldChg>
      <pc:sldChg chg="delSp add del mod">
        <pc:chgData name="Boubtita Hicham" userId="228fbf107c888283" providerId="LiveId" clId="{C24D2EA2-FEB3-426C-9EDD-293AB40B4CAD}" dt="2026-06-10T12:30:17.645" v="410" actId="47"/>
        <pc:sldMkLst>
          <pc:docMk/>
          <pc:sldMk cId="1516281661" sldId="1433"/>
        </pc:sldMkLst>
        <pc:spChg chg="del">
          <ac:chgData name="Boubtita Hicham" userId="228fbf107c888283" providerId="LiveId" clId="{C24D2EA2-FEB3-426C-9EDD-293AB40B4CAD}" dt="2026-06-10T12:26:10.315" v="370" actId="478"/>
          <ac:spMkLst>
            <pc:docMk/>
            <pc:sldMk cId="1516281661" sldId="1433"/>
            <ac:spMk id="7" creationId="{083B3086-9BCF-E633-AA8C-623E3F65C92D}"/>
          </ac:spMkLst>
        </pc:spChg>
      </pc:sldChg>
      <pc:sldChg chg="addSp modSp add mod">
        <pc:chgData name="Boubtita Hicham" userId="228fbf107c888283" providerId="LiveId" clId="{C24D2EA2-FEB3-426C-9EDD-293AB40B4CAD}" dt="2026-06-10T12:29:50.840" v="406" actId="1076"/>
        <pc:sldMkLst>
          <pc:docMk/>
          <pc:sldMk cId="3419209475" sldId="1434"/>
        </pc:sldMkLst>
        <pc:spChg chg="add mod">
          <ac:chgData name="Boubtita Hicham" userId="228fbf107c888283" providerId="LiveId" clId="{C24D2EA2-FEB3-426C-9EDD-293AB40B4CAD}" dt="2026-06-10T12:29:36.628" v="404" actId="1076"/>
          <ac:spMkLst>
            <pc:docMk/>
            <pc:sldMk cId="3419209475" sldId="1434"/>
            <ac:spMk id="7" creationId="{8D333208-E440-B094-B91E-F03DBD8AE48D}"/>
          </ac:spMkLst>
        </pc:spChg>
        <pc:spChg chg="add mod">
          <ac:chgData name="Boubtita Hicham" userId="228fbf107c888283" providerId="LiveId" clId="{C24D2EA2-FEB3-426C-9EDD-293AB40B4CAD}" dt="2026-06-10T12:29:50.840" v="406" actId="1076"/>
          <ac:spMkLst>
            <pc:docMk/>
            <pc:sldMk cId="3419209475" sldId="1434"/>
            <ac:spMk id="9" creationId="{CD30224E-CF12-9CD8-16E6-20166590CD68}"/>
          </ac:spMkLst>
        </pc:spChg>
      </pc:sldChg>
      <pc:sldChg chg="addSp modSp add mod">
        <pc:chgData name="Boubtita Hicham" userId="228fbf107c888283" providerId="LiveId" clId="{C24D2EA2-FEB3-426C-9EDD-293AB40B4CAD}" dt="2026-06-10T12:30:12.683" v="409" actId="1076"/>
        <pc:sldMkLst>
          <pc:docMk/>
          <pc:sldMk cId="812169074" sldId="1435"/>
        </pc:sldMkLst>
        <pc:spChg chg="add mod">
          <ac:chgData name="Boubtita Hicham" userId="228fbf107c888283" providerId="LiveId" clId="{C24D2EA2-FEB3-426C-9EDD-293AB40B4CAD}" dt="2026-06-10T12:30:12.683" v="409" actId="1076"/>
          <ac:spMkLst>
            <pc:docMk/>
            <pc:sldMk cId="812169074" sldId="1435"/>
            <ac:spMk id="7" creationId="{16714659-E27D-53F4-B6DA-5196A0067523}"/>
          </ac:spMkLst>
        </pc:spChg>
      </pc:sldChg>
      <pc:sldChg chg="add del">
        <pc:chgData name="Boubtita Hicham" userId="228fbf107c888283" providerId="LiveId" clId="{C24D2EA2-FEB3-426C-9EDD-293AB40B4CAD}" dt="2026-06-10T12:30:17.645" v="410" actId="47"/>
        <pc:sldMkLst>
          <pc:docMk/>
          <pc:sldMk cId="980886950" sldId="1436"/>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B44D81EB-33BB-A0A7-7179-0A0479777A1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81BF15A0-B3E7-1848-24C6-648DF02B321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C68B453-C535-4E62-B624-B698ED5DFEF8}" type="datetimeFigureOut">
              <a:rPr lang="fr-FR" smtClean="0"/>
              <a:t>10/06/2026</a:t>
            </a:fld>
            <a:endParaRPr lang="fr-FR"/>
          </a:p>
        </p:txBody>
      </p:sp>
      <p:sp>
        <p:nvSpPr>
          <p:cNvPr id="4" name="Espace réservé du pied de page 3">
            <a:extLst>
              <a:ext uri="{FF2B5EF4-FFF2-40B4-BE49-F238E27FC236}">
                <a16:creationId xmlns:a16="http://schemas.microsoft.com/office/drawing/2014/main" id="{76B58CB0-C107-DB39-BAD7-72CEF985ADD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A14383B2-0EF6-3035-0DB5-A0EF761516B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0E69DB4-72D3-4280-9D9D-15C2684B13FB}" type="slidenum">
              <a:rPr lang="fr-FR" smtClean="0"/>
              <a:t>‹N°›</a:t>
            </a:fld>
            <a:endParaRPr lang="fr-FR"/>
          </a:p>
        </p:txBody>
      </p:sp>
    </p:spTree>
    <p:extLst>
      <p:ext uri="{BB962C8B-B14F-4D97-AF65-F5344CB8AC3E}">
        <p14:creationId xmlns:p14="http://schemas.microsoft.com/office/powerpoint/2010/main" val="9709869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33BD04-2FE7-4BAB-913E-30A77BF26398}" type="datetimeFigureOut">
              <a:rPr lang="fr-FR" smtClean="0"/>
              <a:t>10/06/2026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9E7B48-CB99-4635-905D-DEF4EFEFB527}" type="slidenum">
              <a:rPr lang="fr-FR" smtClean="0"/>
              <a:t>‹N°›</a:t>
            </a:fld>
            <a:endParaRPr lang="fr-FR"/>
          </a:p>
        </p:txBody>
      </p:sp>
    </p:spTree>
    <p:extLst>
      <p:ext uri="{BB962C8B-B14F-4D97-AF65-F5344CB8AC3E}">
        <p14:creationId xmlns:p14="http://schemas.microsoft.com/office/powerpoint/2010/main" val="26562780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D5769E3-B052-9165-D600-E344321E1D6B}"/>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ACC19803-2D28-3EE1-0AEE-B56F09D05A8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7" name="Espace réservé de la date 6">
            <a:extLst>
              <a:ext uri="{FF2B5EF4-FFF2-40B4-BE49-F238E27FC236}">
                <a16:creationId xmlns:a16="http://schemas.microsoft.com/office/drawing/2014/main" id="{BB3029D8-F946-339E-197C-760633432ECB}"/>
              </a:ext>
            </a:extLst>
          </p:cNvPr>
          <p:cNvSpPr>
            <a:spLocks noGrp="1"/>
          </p:cNvSpPr>
          <p:nvPr>
            <p:ph type="dt" sz="half" idx="10"/>
          </p:nvPr>
        </p:nvSpPr>
        <p:spPr/>
        <p:txBody>
          <a:bodyPr/>
          <a:lstStyle/>
          <a:p>
            <a:fld id="{A316BE94-8EDE-42AA-9DE8-240C74262458}" type="datetime1">
              <a:rPr lang="fr-FR" smtClean="0"/>
              <a:t>10/06/2026</a:t>
            </a:fld>
            <a:endParaRPr lang="fr-FR"/>
          </a:p>
        </p:txBody>
      </p:sp>
      <p:sp>
        <p:nvSpPr>
          <p:cNvPr id="8" name="Espace réservé du pied de page 7">
            <a:extLst>
              <a:ext uri="{FF2B5EF4-FFF2-40B4-BE49-F238E27FC236}">
                <a16:creationId xmlns:a16="http://schemas.microsoft.com/office/drawing/2014/main" id="{2BA55580-83F1-C5C1-057A-26B9847C89D9}"/>
              </a:ext>
            </a:extLst>
          </p:cNvPr>
          <p:cNvSpPr>
            <a:spLocks noGrp="1"/>
          </p:cNvSpPr>
          <p:nvPr>
            <p:ph type="ftr" sz="quarter" idx="11"/>
          </p:nvPr>
        </p:nvSpPr>
        <p:spPr/>
        <p:txBody>
          <a:bodyPr/>
          <a:lstStyle/>
          <a:p>
            <a:r>
              <a:rPr lang="fr-FR"/>
              <a:t>DOCKER</a:t>
            </a:r>
            <a:endParaRPr lang="fr-FR" dirty="0"/>
          </a:p>
        </p:txBody>
      </p:sp>
      <p:sp>
        <p:nvSpPr>
          <p:cNvPr id="9" name="Espace réservé du numéro de diapositive 8">
            <a:extLst>
              <a:ext uri="{FF2B5EF4-FFF2-40B4-BE49-F238E27FC236}">
                <a16:creationId xmlns:a16="http://schemas.microsoft.com/office/drawing/2014/main" id="{E552072B-1542-AC44-D59F-0A8C1163F359}"/>
              </a:ext>
            </a:extLst>
          </p:cNvPr>
          <p:cNvSpPr>
            <a:spLocks noGrp="1"/>
          </p:cNvSpPr>
          <p:nvPr>
            <p:ph type="sldNum" sz="quarter" idx="12"/>
          </p:nvPr>
        </p:nvSpPr>
        <p:spPr/>
        <p:txBody>
          <a:bodyPr/>
          <a:lstStyle/>
          <a:p>
            <a:fld id="{4BDCF11F-44B6-4DE8-8BC8-D1A3E36F4D29}" type="slidenum">
              <a:rPr lang="fr-FR" smtClean="0"/>
              <a:t>‹N°›</a:t>
            </a:fld>
            <a:endParaRPr lang="fr-FR"/>
          </a:p>
        </p:txBody>
      </p:sp>
    </p:spTree>
    <p:extLst>
      <p:ext uri="{BB962C8B-B14F-4D97-AF65-F5344CB8AC3E}">
        <p14:creationId xmlns:p14="http://schemas.microsoft.com/office/powerpoint/2010/main" val="38063361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19E6EC-3A9A-17CB-4F1A-C5B731D442A7}"/>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B442A744-5DE9-3E47-B3C7-9109A52FEFF2}"/>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2BD16FC-9092-D9CE-4459-7E6B5D2C0EC5}"/>
              </a:ext>
            </a:extLst>
          </p:cNvPr>
          <p:cNvSpPr>
            <a:spLocks noGrp="1"/>
          </p:cNvSpPr>
          <p:nvPr>
            <p:ph type="dt" sz="half" idx="10"/>
          </p:nvPr>
        </p:nvSpPr>
        <p:spPr/>
        <p:txBody>
          <a:bodyPr/>
          <a:lstStyle/>
          <a:p>
            <a:fld id="{577816C8-1A5D-480D-888D-B01721577316}" type="datetime1">
              <a:rPr lang="fr-FR" smtClean="0"/>
              <a:t>10/06/2026</a:t>
            </a:fld>
            <a:endParaRPr lang="fr-FR"/>
          </a:p>
        </p:txBody>
      </p:sp>
      <p:sp>
        <p:nvSpPr>
          <p:cNvPr id="5" name="Espace réservé du pied de page 4">
            <a:extLst>
              <a:ext uri="{FF2B5EF4-FFF2-40B4-BE49-F238E27FC236}">
                <a16:creationId xmlns:a16="http://schemas.microsoft.com/office/drawing/2014/main" id="{52BD409B-017B-6D40-1700-C67D92C45537}"/>
              </a:ext>
            </a:extLst>
          </p:cNvPr>
          <p:cNvSpPr>
            <a:spLocks noGrp="1"/>
          </p:cNvSpPr>
          <p:nvPr>
            <p:ph type="ftr" sz="quarter" idx="11"/>
          </p:nvPr>
        </p:nvSpPr>
        <p:spPr/>
        <p:txBody>
          <a:bodyPr/>
          <a:lstStyle/>
          <a:p>
            <a:r>
              <a:rPr lang="fr-FR"/>
              <a:t>DOCKER</a:t>
            </a:r>
            <a:endParaRPr lang="fr-FR" dirty="0"/>
          </a:p>
        </p:txBody>
      </p:sp>
      <p:sp>
        <p:nvSpPr>
          <p:cNvPr id="6" name="Espace réservé du numéro de diapositive 5">
            <a:extLst>
              <a:ext uri="{FF2B5EF4-FFF2-40B4-BE49-F238E27FC236}">
                <a16:creationId xmlns:a16="http://schemas.microsoft.com/office/drawing/2014/main" id="{ECC32B90-536F-8C47-76AC-83DA1E04D78F}"/>
              </a:ext>
            </a:extLst>
          </p:cNvPr>
          <p:cNvSpPr>
            <a:spLocks noGrp="1"/>
          </p:cNvSpPr>
          <p:nvPr>
            <p:ph type="sldNum" sz="quarter" idx="12"/>
          </p:nvPr>
        </p:nvSpPr>
        <p:spPr/>
        <p:txBody>
          <a:bodyPr/>
          <a:lstStyle/>
          <a:p>
            <a:fld id="{4BDCF11F-44B6-4DE8-8BC8-D1A3E36F4D29}" type="slidenum">
              <a:rPr lang="fr-FR" smtClean="0"/>
              <a:t>‹N°›</a:t>
            </a:fld>
            <a:endParaRPr lang="fr-FR"/>
          </a:p>
        </p:txBody>
      </p:sp>
    </p:spTree>
    <p:extLst>
      <p:ext uri="{BB962C8B-B14F-4D97-AF65-F5344CB8AC3E}">
        <p14:creationId xmlns:p14="http://schemas.microsoft.com/office/powerpoint/2010/main" val="22449290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1C94D2B-A455-66B6-3CF3-AD7DE7A7FB41}"/>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D8619A87-AAA4-F59E-D470-20628F3A5FBB}"/>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472E01C-81AA-5906-8227-93D2D41DED48}"/>
              </a:ext>
            </a:extLst>
          </p:cNvPr>
          <p:cNvSpPr>
            <a:spLocks noGrp="1"/>
          </p:cNvSpPr>
          <p:nvPr>
            <p:ph type="dt" sz="half" idx="10"/>
          </p:nvPr>
        </p:nvSpPr>
        <p:spPr/>
        <p:txBody>
          <a:bodyPr/>
          <a:lstStyle/>
          <a:p>
            <a:fld id="{4CCAA1B6-F040-429B-A27A-FEA241A1E32F}" type="datetime1">
              <a:rPr lang="fr-FR" smtClean="0"/>
              <a:t>10/06/2026</a:t>
            </a:fld>
            <a:endParaRPr lang="fr-FR"/>
          </a:p>
        </p:txBody>
      </p:sp>
      <p:sp>
        <p:nvSpPr>
          <p:cNvPr id="5" name="Espace réservé du pied de page 4">
            <a:extLst>
              <a:ext uri="{FF2B5EF4-FFF2-40B4-BE49-F238E27FC236}">
                <a16:creationId xmlns:a16="http://schemas.microsoft.com/office/drawing/2014/main" id="{DDABC4DD-772C-5FA5-9CEE-078FAB4042A9}"/>
              </a:ext>
            </a:extLst>
          </p:cNvPr>
          <p:cNvSpPr>
            <a:spLocks noGrp="1"/>
          </p:cNvSpPr>
          <p:nvPr>
            <p:ph type="ftr" sz="quarter" idx="11"/>
          </p:nvPr>
        </p:nvSpPr>
        <p:spPr/>
        <p:txBody>
          <a:bodyPr/>
          <a:lstStyle/>
          <a:p>
            <a:r>
              <a:rPr lang="fr-FR"/>
              <a:t>DOCKER</a:t>
            </a:r>
            <a:endParaRPr lang="fr-FR" dirty="0"/>
          </a:p>
        </p:txBody>
      </p:sp>
      <p:sp>
        <p:nvSpPr>
          <p:cNvPr id="6" name="Espace réservé du numéro de diapositive 5">
            <a:extLst>
              <a:ext uri="{FF2B5EF4-FFF2-40B4-BE49-F238E27FC236}">
                <a16:creationId xmlns:a16="http://schemas.microsoft.com/office/drawing/2014/main" id="{937981CD-8A58-6CFB-6FA5-AB93621CFD84}"/>
              </a:ext>
            </a:extLst>
          </p:cNvPr>
          <p:cNvSpPr>
            <a:spLocks noGrp="1"/>
          </p:cNvSpPr>
          <p:nvPr>
            <p:ph type="sldNum" sz="quarter" idx="12"/>
          </p:nvPr>
        </p:nvSpPr>
        <p:spPr/>
        <p:txBody>
          <a:bodyPr/>
          <a:lstStyle/>
          <a:p>
            <a:fld id="{4BDCF11F-44B6-4DE8-8BC8-D1A3E36F4D29}" type="slidenum">
              <a:rPr lang="fr-FR" smtClean="0"/>
              <a:t>‹N°›</a:t>
            </a:fld>
            <a:endParaRPr lang="fr-FR"/>
          </a:p>
        </p:txBody>
      </p:sp>
    </p:spTree>
    <p:extLst>
      <p:ext uri="{BB962C8B-B14F-4D97-AF65-F5344CB8AC3E}">
        <p14:creationId xmlns:p14="http://schemas.microsoft.com/office/powerpoint/2010/main" val="4647395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ms860">
    <p:spTree>
      <p:nvGrpSpPr>
        <p:cNvPr id="1" name=""/>
        <p:cNvGrpSpPr/>
        <p:nvPr/>
      </p:nvGrpSpPr>
      <p:grpSpPr>
        <a:xfrm>
          <a:off x="0" y="0"/>
          <a:ext cx="0" cy="0"/>
          <a:chOff x="0" y="0"/>
          <a:chExt cx="0" cy="0"/>
        </a:xfrm>
      </p:grpSpPr>
      <p:sp>
        <p:nvSpPr>
          <p:cNvPr id="4" name="EspRes1"/>
          <p:cNvSpPr>
            <a:spLocks noGrp="1"/>
          </p:cNvSpPr>
          <p:nvPr>
            <p:ph type="sldNum" sz="quarter" idx="11"/>
          </p:nvPr>
        </p:nvSpPr>
        <p:spPr/>
        <p:txBody>
          <a:bodyPr/>
          <a:lstStyle/>
          <a:p>
            <a:r>
              <a:rPr lang="en-US"/>
              <a:t>1</a:t>
            </a:r>
          </a:p>
        </p:txBody>
      </p:sp>
      <p:sp>
        <p:nvSpPr>
          <p:cNvPr id="17" name="EspRes2">
            <a:extLst>
              <a:ext uri="{FF2B5EF4-FFF2-40B4-BE49-F238E27FC236}">
                <a16:creationId xmlns:a16="http://schemas.microsoft.com/office/drawing/2014/main" id="{6D1CB738-7215-422E-BB5E-7AFA561F298F}"/>
              </a:ext>
            </a:extLst>
          </p:cNvPr>
          <p:cNvSpPr>
            <a:spLocks noGrp="1"/>
          </p:cNvSpPr>
          <p:nvPr>
            <p:ph type="body" sz="quarter" idx="12" hasCustomPrompt="1"/>
          </p:nvPr>
        </p:nvSpPr>
        <p:spPr>
          <a:xfrm>
            <a:off x="369455" y="1052568"/>
            <a:ext cx="10984345" cy="4548132"/>
          </a:xfrm>
          <a:prstGeom prst="rect">
            <a:avLst/>
          </a:prstGeom>
        </p:spPr>
        <p:txBody>
          <a:bodyPr/>
          <a:lstStyle>
            <a:lvl1pPr marL="228600" indent="-228600">
              <a:buClr>
                <a:srgbClr val="0EA280"/>
              </a:buClr>
              <a:buFont typeface="Courier New" panose="02070309020205020404" pitchFamily="49" charset="0"/>
              <a:buChar char="o"/>
              <a:defRPr sz="2800">
                <a:solidFill>
                  <a:schemeClr val="tx1"/>
                </a:solidFill>
                <a:latin typeface="Arial" panose="020B0604020202020204" pitchFamily="34" charset="0"/>
                <a:cs typeface="Arial" panose="020B0604020202020204" pitchFamily="34" charset="0"/>
              </a:defRPr>
            </a:lvl1pPr>
            <a:lvl2pPr marL="685800" indent="-228600">
              <a:buClr>
                <a:srgbClr val="0EA280"/>
              </a:buClr>
              <a:buFont typeface="Courier New" panose="02070309020205020404" pitchFamily="49" charset="0"/>
              <a:buChar char="o"/>
              <a:defRPr sz="2400">
                <a:solidFill>
                  <a:schemeClr val="tx1"/>
                </a:solidFill>
                <a:latin typeface="Arial" panose="020B0604020202020204" pitchFamily="34" charset="0"/>
                <a:cs typeface="Arial" panose="020B0604020202020204" pitchFamily="34" charset="0"/>
              </a:defRPr>
            </a:lvl2pPr>
            <a:lvl3pPr marL="1143000" indent="-228600">
              <a:buClr>
                <a:srgbClr val="0EA280"/>
              </a:buClr>
              <a:buFont typeface="Courier New" panose="02070309020205020404" pitchFamily="49" charset="0"/>
              <a:buChar char="o"/>
              <a:defRPr sz="2000">
                <a:solidFill>
                  <a:schemeClr val="tx1"/>
                </a:solidFill>
                <a:latin typeface="Arial" panose="020B0604020202020204" pitchFamily="34" charset="0"/>
                <a:cs typeface="Arial" panose="020B0604020202020204" pitchFamily="34" charset="0"/>
              </a:defRPr>
            </a:lvl3pPr>
            <a:lvl4pPr marL="1600200" indent="-228600">
              <a:buClr>
                <a:srgbClr val="0EA280"/>
              </a:buClr>
              <a:buFont typeface="Courier New" panose="02070309020205020404" pitchFamily="49" charset="0"/>
              <a:buChar char="o"/>
              <a:defRPr sz="1800">
                <a:solidFill>
                  <a:schemeClr val="tx1"/>
                </a:solidFill>
                <a:latin typeface="Arial" panose="020B0604020202020204" pitchFamily="34" charset="0"/>
                <a:cs typeface="Arial" panose="020B0604020202020204" pitchFamily="34" charset="0"/>
              </a:defRPr>
            </a:lvl4pPr>
            <a:lvl5pPr marL="2057400" indent="-228600">
              <a:buClr>
                <a:srgbClr val="0EA280"/>
              </a:buClr>
              <a:buFont typeface="Courier New" panose="02070309020205020404" pitchFamily="49" charset="0"/>
              <a:buChar char="o"/>
              <a:defRPr sz="1800">
                <a:solidFill>
                  <a:schemeClr val="tx1"/>
                </a:solidFill>
                <a:latin typeface="Arial" panose="020B0604020202020204" pitchFamily="34" charset="0"/>
                <a:cs typeface="Arial" panose="020B0604020202020204" pitchFamily="34" charset="0"/>
              </a:defRPr>
            </a:lvl5pPr>
          </a:lstStyle>
          <a:p>
            <a:pPr lvl="0"/>
            <a:r>
              <a:rPr lang="fr-FR"/>
              <a:t>2</a:t>
            </a:r>
          </a:p>
        </p:txBody>
      </p:sp>
      <p:sp>
        <p:nvSpPr>
          <p:cNvPr id="19" name="EspRes3">
            <a:extLst>
              <a:ext uri="{FF2B5EF4-FFF2-40B4-BE49-F238E27FC236}">
                <a16:creationId xmlns:a16="http://schemas.microsoft.com/office/drawing/2014/main" id="{66224D9A-48B8-4687-AD39-148F199A0D69}"/>
              </a:ext>
            </a:extLst>
          </p:cNvPr>
          <p:cNvSpPr>
            <a:spLocks noGrp="1"/>
          </p:cNvSpPr>
          <p:nvPr>
            <p:ph type="title" hasCustomPrompt="1"/>
          </p:nvPr>
        </p:nvSpPr>
        <p:spPr>
          <a:xfrm>
            <a:off x="156000" y="22300"/>
            <a:ext cx="10515600" cy="556664"/>
          </a:xfrm>
          <a:prstGeom prst="rect">
            <a:avLst/>
          </a:prstGeom>
        </p:spPr>
        <p:txBody>
          <a:bodyPr/>
          <a:lstStyle>
            <a:lvl1pPr>
              <a:defRPr kumimoji="0" lang="fr-FR" sz="2200" b="1" i="0" u="none" strike="noStrike" kern="1200" cap="none" spc="0" normalizeH="0" baseline="0" noProof="0" dirty="0" smtClean="0">
                <a:ln>
                  <a:noFill/>
                </a:ln>
                <a:solidFill>
                  <a:schemeClr val="tx1"/>
                </a:solidFill>
                <a:effectLst/>
                <a:uLnTx/>
                <a:uFillTx/>
                <a:latin typeface="Arial" panose="020B0604020202020204" pitchFamily="34" charset="0"/>
                <a:ea typeface="Verdana" panose="020B0604030504040204" pitchFamily="34" charset="0"/>
                <a:cs typeface="Arial" panose="020B0604020202020204" pitchFamily="34" charset="0"/>
              </a:defRPr>
            </a:lvl1pPr>
          </a:lstStyle>
          <a:p>
            <a:r>
              <a:rPr lang="fr-FR"/>
              <a:t>3</a:t>
            </a:r>
          </a:p>
        </p:txBody>
      </p:sp>
      <p:cxnSp>
        <p:nvCxnSpPr>
          <p:cNvPr id="20" name="Connecteur droit 19">
            <a:extLst>
              <a:ext uri="{FF2B5EF4-FFF2-40B4-BE49-F238E27FC236}">
                <a16:creationId xmlns:a16="http://schemas.microsoft.com/office/drawing/2014/main" id="{5E315C6A-4137-4ACE-A57C-4DD6C3EC8D41}"/>
              </a:ext>
            </a:extLst>
          </p:cNvPr>
          <p:cNvCxnSpPr/>
          <p:nvPr/>
        </p:nvCxnSpPr>
        <p:spPr>
          <a:xfrm>
            <a:off x="156000" y="696555"/>
            <a:ext cx="11880000"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8431788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itre &amp; contenu">
    <p:spTree>
      <p:nvGrpSpPr>
        <p:cNvPr id="1" name=""/>
        <p:cNvGrpSpPr/>
        <p:nvPr/>
      </p:nvGrpSpPr>
      <p:grpSpPr>
        <a:xfrm>
          <a:off x="0" y="0"/>
          <a:ext cx="0" cy="0"/>
          <a:chOff x="0" y="0"/>
          <a:chExt cx="0" cy="0"/>
        </a:xfrm>
      </p:grpSpPr>
      <p:pic>
        <p:nvPicPr>
          <p:cNvPr id="10" name="Graphique 9">
            <a:extLst>
              <a:ext uri="{FF2B5EF4-FFF2-40B4-BE49-F238E27FC236}">
                <a16:creationId xmlns:a16="http://schemas.microsoft.com/office/drawing/2014/main" id="{AA64816F-0EA5-C7E3-1B4F-209A4655586B}"/>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l="12961" t="21818" r="35076" b="-5541"/>
          <a:stretch/>
        </p:blipFill>
        <p:spPr>
          <a:xfrm>
            <a:off x="2" y="801503"/>
            <a:ext cx="4105809" cy="5342394"/>
          </a:xfrm>
          <a:prstGeom prst="rect">
            <a:avLst/>
          </a:prstGeom>
        </p:spPr>
      </p:pic>
      <p:sp>
        <p:nvSpPr>
          <p:cNvPr id="2" name="EspRes1"/>
          <p:cNvSpPr>
            <a:spLocks noGrp="1"/>
          </p:cNvSpPr>
          <p:nvPr>
            <p:ph type="title" hasCustomPrompt="1"/>
          </p:nvPr>
        </p:nvSpPr>
        <p:spPr>
          <a:xfrm>
            <a:off x="588101" y="810084"/>
            <a:ext cx="3382755" cy="1361114"/>
          </a:xfrm>
          <a:solidFill>
            <a:schemeClr val="bg1"/>
          </a:solidFill>
        </p:spPr>
        <p:txBody>
          <a:bodyPr wrap="square" lIns="108000" bIns="108000">
            <a:normAutofit/>
          </a:bodyPr>
          <a:lstStyle>
            <a:lvl1pPr>
              <a:lnSpc>
                <a:spcPct val="100000"/>
              </a:lnSpc>
              <a:defRPr b="1"/>
            </a:lvl1pPr>
          </a:lstStyle>
          <a:p>
            <a:r>
              <a:rPr lang="fr-FR"/>
              <a:t>1</a:t>
            </a:r>
          </a:p>
        </p:txBody>
      </p:sp>
      <p:sp>
        <p:nvSpPr>
          <p:cNvPr id="4" name="EspRes2"/>
          <p:cNvSpPr>
            <a:spLocks noGrp="1"/>
          </p:cNvSpPr>
          <p:nvPr>
            <p:ph type="sldNum" sz="quarter" idx="11"/>
          </p:nvPr>
        </p:nvSpPr>
        <p:spPr/>
        <p:txBody>
          <a:bodyPr/>
          <a:lstStyle/>
          <a:p>
            <a:r>
              <a:rPr lang="fr-FR"/>
              <a:t>2</a:t>
            </a:r>
          </a:p>
        </p:txBody>
      </p:sp>
      <p:sp>
        <p:nvSpPr>
          <p:cNvPr id="8" name="EspRes3">
            <a:extLst>
              <a:ext uri="{FF2B5EF4-FFF2-40B4-BE49-F238E27FC236}">
                <a16:creationId xmlns:a16="http://schemas.microsoft.com/office/drawing/2014/main" id="{E9382F4B-C451-DDC2-DA0B-ED61A2636DF3}"/>
              </a:ext>
            </a:extLst>
          </p:cNvPr>
          <p:cNvSpPr>
            <a:spLocks noGrp="1"/>
          </p:cNvSpPr>
          <p:nvPr>
            <p:ph type="ftr" sz="quarter" idx="23"/>
          </p:nvPr>
        </p:nvSpPr>
        <p:spPr/>
        <p:txBody>
          <a:bodyPr/>
          <a:lstStyle/>
          <a:p>
            <a:r>
              <a:rPr lang="fr-FR"/>
              <a:t>3</a:t>
            </a:r>
          </a:p>
        </p:txBody>
      </p:sp>
      <p:sp>
        <p:nvSpPr>
          <p:cNvPr id="6" name="EspRes4"/>
          <p:cNvSpPr>
            <a:spLocks noGrp="1"/>
          </p:cNvSpPr>
          <p:nvPr>
            <p:ph type="body" sz="quarter" idx="12" hasCustomPrompt="1"/>
          </p:nvPr>
        </p:nvSpPr>
        <p:spPr>
          <a:xfrm>
            <a:off x="4259819" y="818962"/>
            <a:ext cx="7640596" cy="5526395"/>
          </a:xfrm>
          <a:solidFill>
            <a:schemeClr val="bg1"/>
          </a:solidFill>
        </p:spPr>
        <p:txBody>
          <a:bodyPr lIns="0" rIns="108000" bIns="144000">
            <a:normAutofit/>
          </a:bodyPr>
          <a:lstStyle>
            <a:lvl1pPr>
              <a:spcAft>
                <a:spcPts val="600"/>
              </a:spcAft>
              <a:defRPr/>
            </a:lvl1pPr>
            <a:lvl2pPr>
              <a:spcBef>
                <a:spcPts val="600"/>
              </a:spcBef>
              <a:spcAft>
                <a:spcPts val="600"/>
              </a:spcAft>
              <a:defRPr/>
            </a:lvl2pPr>
          </a:lstStyle>
          <a:p>
            <a:pPr lvl="0"/>
            <a:r>
              <a:rPr lang="fr-FR"/>
              <a:t>4</a:t>
            </a:r>
          </a:p>
        </p:txBody>
      </p:sp>
      <p:pic>
        <p:nvPicPr>
          <p:cNvPr id="9" name="Graphique 8">
            <a:extLst>
              <a:ext uri="{FF2B5EF4-FFF2-40B4-BE49-F238E27FC236}">
                <a16:creationId xmlns:a16="http://schemas.microsoft.com/office/drawing/2014/main" id="{585B6A0A-9F35-AA04-5B75-AE165B6A0D03}"/>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451961" y="5180211"/>
            <a:ext cx="1809988" cy="614177"/>
          </a:xfrm>
          <a:prstGeom prst="rect">
            <a:avLst/>
          </a:prstGeom>
        </p:spPr>
      </p:pic>
    </p:spTree>
    <p:extLst>
      <p:ext uri="{BB962C8B-B14F-4D97-AF65-F5344CB8AC3E}">
        <p14:creationId xmlns:p14="http://schemas.microsoft.com/office/powerpoint/2010/main" val="2426507396"/>
      </p:ext>
    </p:extLst>
  </p:cSld>
  <p:clrMapOvr>
    <a:masterClrMapping/>
  </p:clrMapOvr>
  <p:extLst>
    <p:ext uri="{DCECCB84-F9BA-43D5-87BE-67443E8EF086}">
      <p15:sldGuideLst xmlns:p15="http://schemas.microsoft.com/office/powerpoint/2012/main">
        <p15:guide id="1" orient="horz" pos="324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9D70F87-F52D-E97C-B04E-EF3855EA831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91455C62-F82B-E043-A138-7E1836A3BB69}"/>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F355057-BB0F-D8DE-5FF6-F9DAE3093262}"/>
              </a:ext>
            </a:extLst>
          </p:cNvPr>
          <p:cNvSpPr>
            <a:spLocks noGrp="1"/>
          </p:cNvSpPr>
          <p:nvPr>
            <p:ph type="dt" sz="half" idx="10"/>
          </p:nvPr>
        </p:nvSpPr>
        <p:spPr/>
        <p:txBody>
          <a:bodyPr/>
          <a:lstStyle/>
          <a:p>
            <a:fld id="{B1666A24-0E09-45F1-A8C6-AD987110DDD2}" type="datetime1">
              <a:rPr lang="fr-FR" smtClean="0"/>
              <a:t>10/06/2026</a:t>
            </a:fld>
            <a:endParaRPr lang="fr-FR"/>
          </a:p>
        </p:txBody>
      </p:sp>
      <p:sp>
        <p:nvSpPr>
          <p:cNvPr id="5" name="Espace réservé du pied de page 4">
            <a:extLst>
              <a:ext uri="{FF2B5EF4-FFF2-40B4-BE49-F238E27FC236}">
                <a16:creationId xmlns:a16="http://schemas.microsoft.com/office/drawing/2014/main" id="{0A74F993-7340-3E46-4A59-186DF648FB3C}"/>
              </a:ext>
            </a:extLst>
          </p:cNvPr>
          <p:cNvSpPr>
            <a:spLocks noGrp="1"/>
          </p:cNvSpPr>
          <p:nvPr>
            <p:ph type="ftr" sz="quarter" idx="11"/>
          </p:nvPr>
        </p:nvSpPr>
        <p:spPr/>
        <p:txBody>
          <a:bodyPr/>
          <a:lstStyle/>
          <a:p>
            <a:r>
              <a:rPr lang="fr-FR"/>
              <a:t>DOCKER</a:t>
            </a:r>
            <a:endParaRPr lang="fr-FR" dirty="0"/>
          </a:p>
        </p:txBody>
      </p:sp>
      <p:sp>
        <p:nvSpPr>
          <p:cNvPr id="6" name="Espace réservé du numéro de diapositive 5">
            <a:extLst>
              <a:ext uri="{FF2B5EF4-FFF2-40B4-BE49-F238E27FC236}">
                <a16:creationId xmlns:a16="http://schemas.microsoft.com/office/drawing/2014/main" id="{4F0BF45D-998B-89DC-82B3-C5CB378F378B}"/>
              </a:ext>
            </a:extLst>
          </p:cNvPr>
          <p:cNvSpPr>
            <a:spLocks noGrp="1"/>
          </p:cNvSpPr>
          <p:nvPr>
            <p:ph type="sldNum" sz="quarter" idx="12"/>
          </p:nvPr>
        </p:nvSpPr>
        <p:spPr/>
        <p:txBody>
          <a:bodyPr/>
          <a:lstStyle/>
          <a:p>
            <a:fld id="{4BDCF11F-44B6-4DE8-8BC8-D1A3E36F4D29}" type="slidenum">
              <a:rPr lang="fr-FR" smtClean="0"/>
              <a:t>‹N°›</a:t>
            </a:fld>
            <a:endParaRPr lang="fr-FR"/>
          </a:p>
        </p:txBody>
      </p:sp>
    </p:spTree>
    <p:extLst>
      <p:ext uri="{BB962C8B-B14F-4D97-AF65-F5344CB8AC3E}">
        <p14:creationId xmlns:p14="http://schemas.microsoft.com/office/powerpoint/2010/main" val="36183104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501E275-F303-3E86-4807-B47D7DC67E17}"/>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31A20319-634D-A34A-09AB-35961F7C675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015D2201-5F92-69EC-DD9E-69B0348DA3E6}"/>
              </a:ext>
            </a:extLst>
          </p:cNvPr>
          <p:cNvSpPr>
            <a:spLocks noGrp="1"/>
          </p:cNvSpPr>
          <p:nvPr>
            <p:ph type="dt" sz="half" idx="10"/>
          </p:nvPr>
        </p:nvSpPr>
        <p:spPr/>
        <p:txBody>
          <a:bodyPr/>
          <a:lstStyle/>
          <a:p>
            <a:fld id="{A08F25D1-45EE-447C-8614-1911D1B846E4}" type="datetime1">
              <a:rPr lang="fr-FR" smtClean="0"/>
              <a:t>10/06/2026</a:t>
            </a:fld>
            <a:endParaRPr lang="fr-FR"/>
          </a:p>
        </p:txBody>
      </p:sp>
      <p:sp>
        <p:nvSpPr>
          <p:cNvPr id="5" name="Espace réservé du pied de page 4">
            <a:extLst>
              <a:ext uri="{FF2B5EF4-FFF2-40B4-BE49-F238E27FC236}">
                <a16:creationId xmlns:a16="http://schemas.microsoft.com/office/drawing/2014/main" id="{486DFC4F-B735-8556-8212-7D8CA7687FBB}"/>
              </a:ext>
            </a:extLst>
          </p:cNvPr>
          <p:cNvSpPr>
            <a:spLocks noGrp="1"/>
          </p:cNvSpPr>
          <p:nvPr>
            <p:ph type="ftr" sz="quarter" idx="11"/>
          </p:nvPr>
        </p:nvSpPr>
        <p:spPr/>
        <p:txBody>
          <a:bodyPr/>
          <a:lstStyle/>
          <a:p>
            <a:r>
              <a:rPr lang="fr-FR"/>
              <a:t>DOCKER</a:t>
            </a:r>
            <a:endParaRPr lang="fr-FR" dirty="0"/>
          </a:p>
        </p:txBody>
      </p:sp>
      <p:sp>
        <p:nvSpPr>
          <p:cNvPr id="6" name="Espace réservé du numéro de diapositive 5">
            <a:extLst>
              <a:ext uri="{FF2B5EF4-FFF2-40B4-BE49-F238E27FC236}">
                <a16:creationId xmlns:a16="http://schemas.microsoft.com/office/drawing/2014/main" id="{FCA311F7-3160-E797-D73C-EE4F666E5BD3}"/>
              </a:ext>
            </a:extLst>
          </p:cNvPr>
          <p:cNvSpPr>
            <a:spLocks noGrp="1"/>
          </p:cNvSpPr>
          <p:nvPr>
            <p:ph type="sldNum" sz="quarter" idx="12"/>
          </p:nvPr>
        </p:nvSpPr>
        <p:spPr/>
        <p:txBody>
          <a:bodyPr/>
          <a:lstStyle/>
          <a:p>
            <a:fld id="{4BDCF11F-44B6-4DE8-8BC8-D1A3E36F4D29}" type="slidenum">
              <a:rPr lang="fr-FR" smtClean="0"/>
              <a:t>‹N°›</a:t>
            </a:fld>
            <a:endParaRPr lang="fr-FR"/>
          </a:p>
        </p:txBody>
      </p:sp>
    </p:spTree>
    <p:extLst>
      <p:ext uri="{BB962C8B-B14F-4D97-AF65-F5344CB8AC3E}">
        <p14:creationId xmlns:p14="http://schemas.microsoft.com/office/powerpoint/2010/main" val="33496875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8C11CB-FE17-BAFB-3271-2B784D96EE3E}"/>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BB87262E-1C9D-644D-D6D7-72CCCBDA1C0A}"/>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5264CD24-C580-7F7A-D550-71799E6D47A9}"/>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6544D1D5-6C7F-8428-21E5-3E59A83AF601}"/>
              </a:ext>
            </a:extLst>
          </p:cNvPr>
          <p:cNvSpPr>
            <a:spLocks noGrp="1"/>
          </p:cNvSpPr>
          <p:nvPr>
            <p:ph type="dt" sz="half" idx="10"/>
          </p:nvPr>
        </p:nvSpPr>
        <p:spPr/>
        <p:txBody>
          <a:bodyPr/>
          <a:lstStyle/>
          <a:p>
            <a:fld id="{2C72B040-3CB5-4ED1-9900-11821C058697}" type="datetime1">
              <a:rPr lang="fr-FR" smtClean="0"/>
              <a:t>10/06/2026</a:t>
            </a:fld>
            <a:endParaRPr lang="fr-FR"/>
          </a:p>
        </p:txBody>
      </p:sp>
      <p:sp>
        <p:nvSpPr>
          <p:cNvPr id="6" name="Espace réservé du pied de page 5">
            <a:extLst>
              <a:ext uri="{FF2B5EF4-FFF2-40B4-BE49-F238E27FC236}">
                <a16:creationId xmlns:a16="http://schemas.microsoft.com/office/drawing/2014/main" id="{55C296EB-C105-A645-B987-A66F7A51E436}"/>
              </a:ext>
            </a:extLst>
          </p:cNvPr>
          <p:cNvSpPr>
            <a:spLocks noGrp="1"/>
          </p:cNvSpPr>
          <p:nvPr>
            <p:ph type="ftr" sz="quarter" idx="11"/>
          </p:nvPr>
        </p:nvSpPr>
        <p:spPr/>
        <p:txBody>
          <a:bodyPr/>
          <a:lstStyle/>
          <a:p>
            <a:r>
              <a:rPr lang="fr-FR"/>
              <a:t>DOCKER</a:t>
            </a:r>
            <a:endParaRPr lang="fr-FR" dirty="0"/>
          </a:p>
        </p:txBody>
      </p:sp>
      <p:sp>
        <p:nvSpPr>
          <p:cNvPr id="7" name="Espace réservé du numéro de diapositive 6">
            <a:extLst>
              <a:ext uri="{FF2B5EF4-FFF2-40B4-BE49-F238E27FC236}">
                <a16:creationId xmlns:a16="http://schemas.microsoft.com/office/drawing/2014/main" id="{34C29663-937B-2EA7-4FBF-5DC4EBCADDBD}"/>
              </a:ext>
            </a:extLst>
          </p:cNvPr>
          <p:cNvSpPr>
            <a:spLocks noGrp="1"/>
          </p:cNvSpPr>
          <p:nvPr>
            <p:ph type="sldNum" sz="quarter" idx="12"/>
          </p:nvPr>
        </p:nvSpPr>
        <p:spPr/>
        <p:txBody>
          <a:bodyPr/>
          <a:lstStyle/>
          <a:p>
            <a:fld id="{4BDCF11F-44B6-4DE8-8BC8-D1A3E36F4D29}" type="slidenum">
              <a:rPr lang="fr-FR" smtClean="0"/>
              <a:t>‹N°›</a:t>
            </a:fld>
            <a:endParaRPr lang="fr-FR"/>
          </a:p>
        </p:txBody>
      </p:sp>
    </p:spTree>
    <p:extLst>
      <p:ext uri="{BB962C8B-B14F-4D97-AF65-F5344CB8AC3E}">
        <p14:creationId xmlns:p14="http://schemas.microsoft.com/office/powerpoint/2010/main" val="228210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C88C81-60C4-6CE4-38D4-10B4BA28F9AF}"/>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22A076F5-CBD0-E1A4-A956-0F125F6D692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4EF44800-EF35-4A8C-2383-260025D27642}"/>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6F4B0C3C-A680-36A5-C53C-5A5DA394E6C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E14E0C8F-148E-F6AF-2A4A-3F07AD7DA922}"/>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D32AED7E-DD0F-F474-5F8F-13CD9C7FD097}"/>
              </a:ext>
            </a:extLst>
          </p:cNvPr>
          <p:cNvSpPr>
            <a:spLocks noGrp="1"/>
          </p:cNvSpPr>
          <p:nvPr>
            <p:ph type="dt" sz="half" idx="10"/>
          </p:nvPr>
        </p:nvSpPr>
        <p:spPr/>
        <p:txBody>
          <a:bodyPr/>
          <a:lstStyle/>
          <a:p>
            <a:fld id="{6B7DE13A-3D1C-4EF2-9BAF-0D47F2895C77}" type="datetime1">
              <a:rPr lang="fr-FR" smtClean="0"/>
              <a:t>10/06/2026</a:t>
            </a:fld>
            <a:endParaRPr lang="fr-FR"/>
          </a:p>
        </p:txBody>
      </p:sp>
      <p:sp>
        <p:nvSpPr>
          <p:cNvPr id="8" name="Espace réservé du pied de page 7">
            <a:extLst>
              <a:ext uri="{FF2B5EF4-FFF2-40B4-BE49-F238E27FC236}">
                <a16:creationId xmlns:a16="http://schemas.microsoft.com/office/drawing/2014/main" id="{13619008-84A4-BE70-DFA9-2A00A2D18B4C}"/>
              </a:ext>
            </a:extLst>
          </p:cNvPr>
          <p:cNvSpPr>
            <a:spLocks noGrp="1"/>
          </p:cNvSpPr>
          <p:nvPr>
            <p:ph type="ftr" sz="quarter" idx="11"/>
          </p:nvPr>
        </p:nvSpPr>
        <p:spPr/>
        <p:txBody>
          <a:bodyPr/>
          <a:lstStyle/>
          <a:p>
            <a:r>
              <a:rPr lang="fr-FR"/>
              <a:t>DOCKER</a:t>
            </a:r>
            <a:endParaRPr lang="fr-FR" dirty="0"/>
          </a:p>
        </p:txBody>
      </p:sp>
      <p:sp>
        <p:nvSpPr>
          <p:cNvPr id="9" name="Espace réservé du numéro de diapositive 8">
            <a:extLst>
              <a:ext uri="{FF2B5EF4-FFF2-40B4-BE49-F238E27FC236}">
                <a16:creationId xmlns:a16="http://schemas.microsoft.com/office/drawing/2014/main" id="{8CFDFF14-609F-D0AB-CCA1-53AAE1360A37}"/>
              </a:ext>
            </a:extLst>
          </p:cNvPr>
          <p:cNvSpPr>
            <a:spLocks noGrp="1"/>
          </p:cNvSpPr>
          <p:nvPr>
            <p:ph type="sldNum" sz="quarter" idx="12"/>
          </p:nvPr>
        </p:nvSpPr>
        <p:spPr/>
        <p:txBody>
          <a:bodyPr/>
          <a:lstStyle/>
          <a:p>
            <a:fld id="{4BDCF11F-44B6-4DE8-8BC8-D1A3E36F4D29}" type="slidenum">
              <a:rPr lang="fr-FR" smtClean="0"/>
              <a:t>‹N°›</a:t>
            </a:fld>
            <a:endParaRPr lang="fr-FR"/>
          </a:p>
        </p:txBody>
      </p:sp>
    </p:spTree>
    <p:extLst>
      <p:ext uri="{BB962C8B-B14F-4D97-AF65-F5344CB8AC3E}">
        <p14:creationId xmlns:p14="http://schemas.microsoft.com/office/powerpoint/2010/main" val="14672050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ABD977-0BD7-350A-3F44-5C5A701E7D3B}"/>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D36023D9-DEFB-7C45-0AC6-A1A0FB5E7CB2}"/>
              </a:ext>
            </a:extLst>
          </p:cNvPr>
          <p:cNvSpPr>
            <a:spLocks noGrp="1"/>
          </p:cNvSpPr>
          <p:nvPr>
            <p:ph type="dt" sz="half" idx="10"/>
          </p:nvPr>
        </p:nvSpPr>
        <p:spPr/>
        <p:txBody>
          <a:bodyPr/>
          <a:lstStyle/>
          <a:p>
            <a:fld id="{D19637E5-0C55-4677-B413-E0B7ECC344FB}" type="datetime1">
              <a:rPr lang="fr-FR" smtClean="0"/>
              <a:t>10/06/2026</a:t>
            </a:fld>
            <a:endParaRPr lang="fr-FR"/>
          </a:p>
        </p:txBody>
      </p:sp>
      <p:sp>
        <p:nvSpPr>
          <p:cNvPr id="4" name="Espace réservé du pied de page 3">
            <a:extLst>
              <a:ext uri="{FF2B5EF4-FFF2-40B4-BE49-F238E27FC236}">
                <a16:creationId xmlns:a16="http://schemas.microsoft.com/office/drawing/2014/main" id="{CD954A6E-6709-6F4C-CEC9-86FA0FACC0CD}"/>
              </a:ext>
            </a:extLst>
          </p:cNvPr>
          <p:cNvSpPr>
            <a:spLocks noGrp="1"/>
          </p:cNvSpPr>
          <p:nvPr>
            <p:ph type="ftr" sz="quarter" idx="11"/>
          </p:nvPr>
        </p:nvSpPr>
        <p:spPr/>
        <p:txBody>
          <a:bodyPr/>
          <a:lstStyle/>
          <a:p>
            <a:r>
              <a:rPr lang="fr-FR"/>
              <a:t>DOCKER</a:t>
            </a:r>
            <a:endParaRPr lang="fr-FR" dirty="0"/>
          </a:p>
        </p:txBody>
      </p:sp>
      <p:sp>
        <p:nvSpPr>
          <p:cNvPr id="5" name="Espace réservé du numéro de diapositive 4">
            <a:extLst>
              <a:ext uri="{FF2B5EF4-FFF2-40B4-BE49-F238E27FC236}">
                <a16:creationId xmlns:a16="http://schemas.microsoft.com/office/drawing/2014/main" id="{C0B6E898-9879-06FE-AB9F-380A9CD32C25}"/>
              </a:ext>
            </a:extLst>
          </p:cNvPr>
          <p:cNvSpPr>
            <a:spLocks noGrp="1"/>
          </p:cNvSpPr>
          <p:nvPr>
            <p:ph type="sldNum" sz="quarter" idx="12"/>
          </p:nvPr>
        </p:nvSpPr>
        <p:spPr/>
        <p:txBody>
          <a:bodyPr/>
          <a:lstStyle/>
          <a:p>
            <a:fld id="{4BDCF11F-44B6-4DE8-8BC8-D1A3E36F4D29}" type="slidenum">
              <a:rPr lang="fr-FR" smtClean="0"/>
              <a:t>‹N°›</a:t>
            </a:fld>
            <a:endParaRPr lang="fr-FR"/>
          </a:p>
        </p:txBody>
      </p:sp>
    </p:spTree>
    <p:extLst>
      <p:ext uri="{BB962C8B-B14F-4D97-AF65-F5344CB8AC3E}">
        <p14:creationId xmlns:p14="http://schemas.microsoft.com/office/powerpoint/2010/main" val="23483684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86E50E18-D7B2-4FB1-2D5F-BE4AB8B891FE}"/>
              </a:ext>
            </a:extLst>
          </p:cNvPr>
          <p:cNvSpPr>
            <a:spLocks noGrp="1"/>
          </p:cNvSpPr>
          <p:nvPr>
            <p:ph type="dt" sz="half" idx="10"/>
          </p:nvPr>
        </p:nvSpPr>
        <p:spPr/>
        <p:txBody>
          <a:bodyPr/>
          <a:lstStyle/>
          <a:p>
            <a:fld id="{12FC3668-946A-45A4-BC19-1709929CFB7A}" type="datetime1">
              <a:rPr lang="fr-FR" smtClean="0"/>
              <a:t>10/06/2026</a:t>
            </a:fld>
            <a:endParaRPr lang="fr-FR"/>
          </a:p>
        </p:txBody>
      </p:sp>
      <p:sp>
        <p:nvSpPr>
          <p:cNvPr id="3" name="Espace réservé du pied de page 2">
            <a:extLst>
              <a:ext uri="{FF2B5EF4-FFF2-40B4-BE49-F238E27FC236}">
                <a16:creationId xmlns:a16="http://schemas.microsoft.com/office/drawing/2014/main" id="{B61A98CD-793A-7388-F943-C91B1521FD40}"/>
              </a:ext>
            </a:extLst>
          </p:cNvPr>
          <p:cNvSpPr>
            <a:spLocks noGrp="1"/>
          </p:cNvSpPr>
          <p:nvPr>
            <p:ph type="ftr" sz="quarter" idx="11"/>
          </p:nvPr>
        </p:nvSpPr>
        <p:spPr/>
        <p:txBody>
          <a:bodyPr/>
          <a:lstStyle/>
          <a:p>
            <a:r>
              <a:rPr lang="fr-FR"/>
              <a:t>DOCKER</a:t>
            </a:r>
            <a:endParaRPr lang="fr-FR" dirty="0"/>
          </a:p>
        </p:txBody>
      </p:sp>
      <p:sp>
        <p:nvSpPr>
          <p:cNvPr id="4" name="Espace réservé du numéro de diapositive 3">
            <a:extLst>
              <a:ext uri="{FF2B5EF4-FFF2-40B4-BE49-F238E27FC236}">
                <a16:creationId xmlns:a16="http://schemas.microsoft.com/office/drawing/2014/main" id="{5F829072-7CCA-9FB3-7B84-5AF97AC4CA47}"/>
              </a:ext>
            </a:extLst>
          </p:cNvPr>
          <p:cNvSpPr>
            <a:spLocks noGrp="1"/>
          </p:cNvSpPr>
          <p:nvPr>
            <p:ph type="sldNum" sz="quarter" idx="12"/>
          </p:nvPr>
        </p:nvSpPr>
        <p:spPr/>
        <p:txBody>
          <a:bodyPr/>
          <a:lstStyle/>
          <a:p>
            <a:fld id="{4BDCF11F-44B6-4DE8-8BC8-D1A3E36F4D29}" type="slidenum">
              <a:rPr lang="fr-FR" smtClean="0"/>
              <a:t>‹N°›</a:t>
            </a:fld>
            <a:endParaRPr lang="fr-FR"/>
          </a:p>
        </p:txBody>
      </p:sp>
    </p:spTree>
    <p:extLst>
      <p:ext uri="{BB962C8B-B14F-4D97-AF65-F5344CB8AC3E}">
        <p14:creationId xmlns:p14="http://schemas.microsoft.com/office/powerpoint/2010/main" val="958464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F9B60B-0C0B-A6B9-BB8B-0C26D21732A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0DDBB516-8E69-2DB2-77BB-9EFF2DF91BE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D3EA43D3-4019-98A5-0709-CE0E946F9C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313B463-90CA-C33E-2CFF-42F870C47AA2}"/>
              </a:ext>
            </a:extLst>
          </p:cNvPr>
          <p:cNvSpPr>
            <a:spLocks noGrp="1"/>
          </p:cNvSpPr>
          <p:nvPr>
            <p:ph type="dt" sz="half" idx="10"/>
          </p:nvPr>
        </p:nvSpPr>
        <p:spPr/>
        <p:txBody>
          <a:bodyPr/>
          <a:lstStyle/>
          <a:p>
            <a:fld id="{6AD7C807-3CC7-4B37-8D31-35BE91734B9B}" type="datetime1">
              <a:rPr lang="fr-FR" smtClean="0"/>
              <a:t>10/06/2026</a:t>
            </a:fld>
            <a:endParaRPr lang="fr-FR"/>
          </a:p>
        </p:txBody>
      </p:sp>
      <p:sp>
        <p:nvSpPr>
          <p:cNvPr id="6" name="Espace réservé du pied de page 5">
            <a:extLst>
              <a:ext uri="{FF2B5EF4-FFF2-40B4-BE49-F238E27FC236}">
                <a16:creationId xmlns:a16="http://schemas.microsoft.com/office/drawing/2014/main" id="{8A696991-4AD6-AB48-DA12-16B4BD6535F2}"/>
              </a:ext>
            </a:extLst>
          </p:cNvPr>
          <p:cNvSpPr>
            <a:spLocks noGrp="1"/>
          </p:cNvSpPr>
          <p:nvPr>
            <p:ph type="ftr" sz="quarter" idx="11"/>
          </p:nvPr>
        </p:nvSpPr>
        <p:spPr/>
        <p:txBody>
          <a:bodyPr/>
          <a:lstStyle/>
          <a:p>
            <a:r>
              <a:rPr lang="fr-FR"/>
              <a:t>DOCKER</a:t>
            </a:r>
            <a:endParaRPr lang="fr-FR" dirty="0"/>
          </a:p>
        </p:txBody>
      </p:sp>
      <p:sp>
        <p:nvSpPr>
          <p:cNvPr id="7" name="Espace réservé du numéro de diapositive 6">
            <a:extLst>
              <a:ext uri="{FF2B5EF4-FFF2-40B4-BE49-F238E27FC236}">
                <a16:creationId xmlns:a16="http://schemas.microsoft.com/office/drawing/2014/main" id="{74981C82-1E1B-7163-9021-60B2F72A3194}"/>
              </a:ext>
            </a:extLst>
          </p:cNvPr>
          <p:cNvSpPr>
            <a:spLocks noGrp="1"/>
          </p:cNvSpPr>
          <p:nvPr>
            <p:ph type="sldNum" sz="quarter" idx="12"/>
          </p:nvPr>
        </p:nvSpPr>
        <p:spPr/>
        <p:txBody>
          <a:bodyPr/>
          <a:lstStyle/>
          <a:p>
            <a:fld id="{4BDCF11F-44B6-4DE8-8BC8-D1A3E36F4D29}" type="slidenum">
              <a:rPr lang="fr-FR" smtClean="0"/>
              <a:t>‹N°›</a:t>
            </a:fld>
            <a:endParaRPr lang="fr-FR"/>
          </a:p>
        </p:txBody>
      </p:sp>
    </p:spTree>
    <p:extLst>
      <p:ext uri="{BB962C8B-B14F-4D97-AF65-F5344CB8AC3E}">
        <p14:creationId xmlns:p14="http://schemas.microsoft.com/office/powerpoint/2010/main" val="29306505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239512-A406-C257-0DFA-53FD31400264}"/>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B73FA09E-D0B9-93A8-1626-53AFC2E3FB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82B4BE9D-80B9-DCB5-214E-1307F81C18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208B20C8-700E-FCBC-E8E7-E2474C3C3695}"/>
              </a:ext>
            </a:extLst>
          </p:cNvPr>
          <p:cNvSpPr>
            <a:spLocks noGrp="1"/>
          </p:cNvSpPr>
          <p:nvPr>
            <p:ph type="dt" sz="half" idx="10"/>
          </p:nvPr>
        </p:nvSpPr>
        <p:spPr/>
        <p:txBody>
          <a:bodyPr/>
          <a:lstStyle/>
          <a:p>
            <a:fld id="{DBF7BFFD-A394-4E33-ADBE-C51DC72483C0}" type="datetime1">
              <a:rPr lang="fr-FR" smtClean="0"/>
              <a:t>10/06/2026</a:t>
            </a:fld>
            <a:endParaRPr lang="fr-FR"/>
          </a:p>
        </p:txBody>
      </p:sp>
      <p:sp>
        <p:nvSpPr>
          <p:cNvPr id="6" name="Espace réservé du pied de page 5">
            <a:extLst>
              <a:ext uri="{FF2B5EF4-FFF2-40B4-BE49-F238E27FC236}">
                <a16:creationId xmlns:a16="http://schemas.microsoft.com/office/drawing/2014/main" id="{80BAB7C5-824E-630D-818F-4E7C4AFFC429}"/>
              </a:ext>
            </a:extLst>
          </p:cNvPr>
          <p:cNvSpPr>
            <a:spLocks noGrp="1"/>
          </p:cNvSpPr>
          <p:nvPr>
            <p:ph type="ftr" sz="quarter" idx="11"/>
          </p:nvPr>
        </p:nvSpPr>
        <p:spPr/>
        <p:txBody>
          <a:bodyPr/>
          <a:lstStyle/>
          <a:p>
            <a:r>
              <a:rPr lang="fr-FR"/>
              <a:t>DOCKER</a:t>
            </a:r>
            <a:endParaRPr lang="fr-FR" dirty="0"/>
          </a:p>
        </p:txBody>
      </p:sp>
      <p:sp>
        <p:nvSpPr>
          <p:cNvPr id="7" name="Espace réservé du numéro de diapositive 6">
            <a:extLst>
              <a:ext uri="{FF2B5EF4-FFF2-40B4-BE49-F238E27FC236}">
                <a16:creationId xmlns:a16="http://schemas.microsoft.com/office/drawing/2014/main" id="{DB608B28-428D-5DA8-9F21-39D44BE3F2C8}"/>
              </a:ext>
            </a:extLst>
          </p:cNvPr>
          <p:cNvSpPr>
            <a:spLocks noGrp="1"/>
          </p:cNvSpPr>
          <p:nvPr>
            <p:ph type="sldNum" sz="quarter" idx="12"/>
          </p:nvPr>
        </p:nvSpPr>
        <p:spPr/>
        <p:txBody>
          <a:bodyPr/>
          <a:lstStyle/>
          <a:p>
            <a:fld id="{4BDCF11F-44B6-4DE8-8BC8-D1A3E36F4D29}" type="slidenum">
              <a:rPr lang="fr-FR" smtClean="0"/>
              <a:t>‹N°›</a:t>
            </a:fld>
            <a:endParaRPr lang="fr-FR"/>
          </a:p>
        </p:txBody>
      </p:sp>
    </p:spTree>
    <p:extLst>
      <p:ext uri="{BB962C8B-B14F-4D97-AF65-F5344CB8AC3E}">
        <p14:creationId xmlns:p14="http://schemas.microsoft.com/office/powerpoint/2010/main" val="657689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498D375B-2060-46AB-FCC0-F7D81A841AD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79DAE45D-47C6-0239-B5EF-EE930601F38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F2C2644-4E10-35DC-0531-69347612665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127E72-AE6F-4954-95FD-5D34D30E9208}" type="datetime1">
              <a:rPr lang="fr-FR" smtClean="0"/>
              <a:t>10/06/2026</a:t>
            </a:fld>
            <a:endParaRPr lang="fr-FR"/>
          </a:p>
        </p:txBody>
      </p:sp>
      <p:sp>
        <p:nvSpPr>
          <p:cNvPr id="5" name="Espace réservé du pied de page 4">
            <a:extLst>
              <a:ext uri="{FF2B5EF4-FFF2-40B4-BE49-F238E27FC236}">
                <a16:creationId xmlns:a16="http://schemas.microsoft.com/office/drawing/2014/main" id="{4C7CE96D-E29D-1528-BCDD-2E63A1BEE6B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a:t>DOCKER</a:t>
            </a:r>
            <a:endParaRPr lang="fr-FR" dirty="0"/>
          </a:p>
        </p:txBody>
      </p:sp>
      <p:sp>
        <p:nvSpPr>
          <p:cNvPr id="6" name="Espace réservé du numéro de diapositive 5">
            <a:extLst>
              <a:ext uri="{FF2B5EF4-FFF2-40B4-BE49-F238E27FC236}">
                <a16:creationId xmlns:a16="http://schemas.microsoft.com/office/drawing/2014/main" id="{908AB465-75FA-7844-0CB3-CE4A0F4DB3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DCF11F-44B6-4DE8-8BC8-D1A3E36F4D29}" type="slidenum">
              <a:rPr lang="fr-FR" smtClean="0"/>
              <a:t>‹N°›</a:t>
            </a:fld>
            <a:endParaRPr lang="fr-FR"/>
          </a:p>
        </p:txBody>
      </p:sp>
    </p:spTree>
    <p:extLst>
      <p:ext uri="{BB962C8B-B14F-4D97-AF65-F5344CB8AC3E}">
        <p14:creationId xmlns:p14="http://schemas.microsoft.com/office/powerpoint/2010/main" val="23164075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4" r:id="rId1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7.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5.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196.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7.xml"/></Relationships>
</file>

<file path=ppt/slides/_rels/slide197.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7.xml"/></Relationships>
</file>

<file path=ppt/slides/_rels/slide198.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7.xml"/></Relationships>
</file>

<file path=ppt/slides/_rels/slide199.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00.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7.xml"/></Relationships>
</file>

<file path=ppt/slides/_rels/slide201.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7.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5.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7.xml"/></Relationships>
</file>

<file path=ppt/slides/_rels/slide206.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7.xml"/></Relationships>
</file>

<file path=ppt/slides/_rels/slide207.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7.xml"/></Relationships>
</file>

<file path=ppt/slides/_rels/slide208.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7.xml"/></Relationships>
</file>

<file path=ppt/slides/_rels/slide209.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10.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7.xml"/></Relationships>
</file>

<file path=ppt/slides/_rels/slide211.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7.xml"/></Relationships>
</file>

<file path=ppt/slides/_rels/slide212.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7.xml"/></Relationships>
</file>

<file path=ppt/slides/_rels/slide213.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7.xml"/></Relationships>
</file>

<file path=ppt/slides/_rels/slide214.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7.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2.xml"/><Relationship Id="rId1" Type="http://schemas.openxmlformats.org/officeDocument/2006/relationships/tags" Target="../tags/tag2.xml"/><Relationship Id="rId4" Type="http://schemas.openxmlformats.org/officeDocument/2006/relationships/image" Target="../media/image8.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pied de page 11">
            <a:extLst>
              <a:ext uri="{FF2B5EF4-FFF2-40B4-BE49-F238E27FC236}">
                <a16:creationId xmlns:a16="http://schemas.microsoft.com/office/drawing/2014/main" id="{2C842967-5235-42EA-821A-2968389B5AED}"/>
              </a:ext>
            </a:extLst>
          </p:cNvPr>
          <p:cNvSpPr>
            <a:spLocks noGrp="1"/>
          </p:cNvSpPr>
          <p:nvPr>
            <p:ph type="ftr" sz="quarter" idx="11"/>
          </p:nvPr>
        </p:nvSpPr>
        <p:spPr/>
        <p:txBody>
          <a:bodyPr/>
          <a:lstStyle/>
          <a:p>
            <a:r>
              <a:rPr lang="fr-FR" dirty="0"/>
              <a:t>Référence :  DOCK001</a:t>
            </a:r>
            <a:endParaRPr lang="fr-FR" sz="1200" dirty="0"/>
          </a:p>
        </p:txBody>
      </p:sp>
      <p:sp>
        <p:nvSpPr>
          <p:cNvPr id="13" name="Espace réservé du numéro de diapositive 12">
            <a:extLst>
              <a:ext uri="{FF2B5EF4-FFF2-40B4-BE49-F238E27FC236}">
                <a16:creationId xmlns:a16="http://schemas.microsoft.com/office/drawing/2014/main" id="{AD18B680-1818-5E72-68A3-23C545834492}"/>
              </a:ext>
            </a:extLst>
          </p:cNvPr>
          <p:cNvSpPr>
            <a:spLocks noGrp="1"/>
          </p:cNvSpPr>
          <p:nvPr>
            <p:ph type="sldNum" sz="quarter" idx="12"/>
          </p:nvPr>
        </p:nvSpPr>
        <p:spPr/>
        <p:txBody>
          <a:bodyPr/>
          <a:lstStyle/>
          <a:p>
            <a:fld id="{4BDCF11F-44B6-4DE8-8BC8-D1A3E36F4D29}" type="slidenum">
              <a:rPr lang="fr-FR" smtClean="0"/>
              <a:t>1</a:t>
            </a:fld>
            <a:endParaRPr lang="fr-FR"/>
          </a:p>
        </p:txBody>
      </p:sp>
      <p:pic>
        <p:nvPicPr>
          <p:cNvPr id="10" name="Image 9">
            <a:extLst>
              <a:ext uri="{FF2B5EF4-FFF2-40B4-BE49-F238E27FC236}">
                <a16:creationId xmlns:a16="http://schemas.microsoft.com/office/drawing/2014/main" id="{31A2C25B-A0E8-CF0F-EA43-8846FCE9D098}"/>
              </a:ext>
            </a:extLst>
          </p:cNvPr>
          <p:cNvPicPr>
            <a:picLocks noChangeAspect="1"/>
          </p:cNvPicPr>
          <p:nvPr/>
        </p:nvPicPr>
        <p:blipFill>
          <a:blip r:embed="rId2"/>
          <a:stretch>
            <a:fillRect/>
          </a:stretch>
        </p:blipFill>
        <p:spPr>
          <a:xfrm>
            <a:off x="3239" y="0"/>
            <a:ext cx="12185522" cy="6858000"/>
          </a:xfrm>
          <a:prstGeom prst="rect">
            <a:avLst/>
          </a:prstGeom>
        </p:spPr>
      </p:pic>
    </p:spTree>
    <p:extLst>
      <p:ext uri="{BB962C8B-B14F-4D97-AF65-F5344CB8AC3E}">
        <p14:creationId xmlns:p14="http://schemas.microsoft.com/office/powerpoint/2010/main" val="17704669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D1E8C6-3792-76BD-9950-45C4E7930312}"/>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71C2235D-5DEF-9A36-463F-C07067F51723}"/>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3AA641D6-6160-BFF9-CE3B-74C43092E8A2}"/>
              </a:ext>
            </a:extLst>
          </p:cNvPr>
          <p:cNvSpPr>
            <a:spLocks noGrp="1"/>
          </p:cNvSpPr>
          <p:nvPr>
            <p:ph type="sldNum" sz="quarter" idx="12"/>
          </p:nvPr>
        </p:nvSpPr>
        <p:spPr/>
        <p:txBody>
          <a:bodyPr/>
          <a:lstStyle/>
          <a:p>
            <a:fld id="{4BDCF11F-44B6-4DE8-8BC8-D1A3E36F4D29}" type="slidenum">
              <a:rPr lang="fr-FR" smtClean="0"/>
              <a:t>10</a:t>
            </a:fld>
            <a:endParaRPr lang="fr-FR"/>
          </a:p>
        </p:txBody>
      </p:sp>
      <p:sp>
        <p:nvSpPr>
          <p:cNvPr id="6" name="Rectangle 5">
            <a:extLst>
              <a:ext uri="{FF2B5EF4-FFF2-40B4-BE49-F238E27FC236}">
                <a16:creationId xmlns:a16="http://schemas.microsoft.com/office/drawing/2014/main" id="{A1D387CC-14D9-A60C-18CF-9711E3B6D102}"/>
              </a:ext>
            </a:extLst>
          </p:cNvPr>
          <p:cNvSpPr/>
          <p:nvPr/>
        </p:nvSpPr>
        <p:spPr>
          <a:xfrm>
            <a:off x="-1" y="0"/>
            <a:ext cx="5011271"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u contenu 3">
            <a:extLst>
              <a:ext uri="{FF2B5EF4-FFF2-40B4-BE49-F238E27FC236}">
                <a16:creationId xmlns:a16="http://schemas.microsoft.com/office/drawing/2014/main" id="{4056B18E-45F0-71DA-702E-0964B700D209}"/>
              </a:ext>
            </a:extLst>
          </p:cNvPr>
          <p:cNvSpPr txBox="1">
            <a:spLocks/>
          </p:cNvSpPr>
          <p:nvPr/>
        </p:nvSpPr>
        <p:spPr>
          <a:xfrm>
            <a:off x="5334001" y="2141537"/>
            <a:ext cx="6425921" cy="2574925"/>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7200" dirty="0">
                <a:solidFill>
                  <a:srgbClr val="021632"/>
                </a:solidFill>
              </a:rPr>
              <a:t>Introduction aux conteneurs </a:t>
            </a:r>
          </a:p>
        </p:txBody>
      </p:sp>
      <p:sp>
        <p:nvSpPr>
          <p:cNvPr id="7" name="ZoneTexte 6">
            <a:extLst>
              <a:ext uri="{FF2B5EF4-FFF2-40B4-BE49-F238E27FC236}">
                <a16:creationId xmlns:a16="http://schemas.microsoft.com/office/drawing/2014/main" id="{EFB5E506-3A9E-0DD8-DA67-6639E63D9F25}"/>
              </a:ext>
            </a:extLst>
          </p:cNvPr>
          <p:cNvSpPr txBox="1"/>
          <p:nvPr/>
        </p:nvSpPr>
        <p:spPr>
          <a:xfrm>
            <a:off x="941293" y="3044278"/>
            <a:ext cx="2599765" cy="769441"/>
          </a:xfrm>
          <a:prstGeom prst="rect">
            <a:avLst/>
          </a:prstGeom>
          <a:noFill/>
        </p:spPr>
        <p:txBody>
          <a:bodyPr wrap="square" rtlCol="0">
            <a:spAutoFit/>
          </a:bodyPr>
          <a:lstStyle/>
          <a:p>
            <a:r>
              <a:rPr lang="fr-FR" sz="4400" b="1" dirty="0">
                <a:solidFill>
                  <a:schemeClr val="bg1"/>
                </a:solidFill>
              </a:rPr>
              <a:t>Chapitre 1</a:t>
            </a:r>
          </a:p>
        </p:txBody>
      </p:sp>
    </p:spTree>
    <p:extLst>
      <p:ext uri="{BB962C8B-B14F-4D97-AF65-F5344CB8AC3E}">
        <p14:creationId xmlns:p14="http://schemas.microsoft.com/office/powerpoint/2010/main" val="118089026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A39FE0-C525-34EC-D7FD-AC31EE780F4A}"/>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E568BF74-2022-74FF-B94D-34A5F8D0FB25}"/>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283B532F-C384-1477-FAD0-BBC81B94A36B}"/>
              </a:ext>
            </a:extLst>
          </p:cNvPr>
          <p:cNvSpPr>
            <a:spLocks noGrp="1"/>
          </p:cNvSpPr>
          <p:nvPr>
            <p:ph type="sldNum" sz="quarter" idx="12"/>
          </p:nvPr>
        </p:nvSpPr>
        <p:spPr/>
        <p:txBody>
          <a:bodyPr/>
          <a:lstStyle/>
          <a:p>
            <a:fld id="{4BDCF11F-44B6-4DE8-8BC8-D1A3E36F4D29}" type="slidenum">
              <a:rPr lang="fr-FR" smtClean="0"/>
              <a:t>100</a:t>
            </a:fld>
            <a:endParaRPr lang="fr-FR"/>
          </a:p>
        </p:txBody>
      </p:sp>
      <p:sp>
        <p:nvSpPr>
          <p:cNvPr id="6" name="Rectangle 5">
            <a:extLst>
              <a:ext uri="{FF2B5EF4-FFF2-40B4-BE49-F238E27FC236}">
                <a16:creationId xmlns:a16="http://schemas.microsoft.com/office/drawing/2014/main" id="{4292AE39-BC89-95BE-F6D4-01414129FA5F}"/>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3">
            <a:extLst>
              <a:ext uri="{FF2B5EF4-FFF2-40B4-BE49-F238E27FC236}">
                <a16:creationId xmlns:a16="http://schemas.microsoft.com/office/drawing/2014/main" id="{D9FDB73D-279D-5AB4-06BC-3FCB9EA2BF8D}"/>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4 - La gestion du réseau avec Docker</a:t>
            </a:r>
          </a:p>
        </p:txBody>
      </p:sp>
      <p:pic>
        <p:nvPicPr>
          <p:cNvPr id="5" name="Image 4">
            <a:extLst>
              <a:ext uri="{FF2B5EF4-FFF2-40B4-BE49-F238E27FC236}">
                <a16:creationId xmlns:a16="http://schemas.microsoft.com/office/drawing/2014/main" id="{C0387B0F-1697-BE59-CB1F-07091DCB2795}"/>
              </a:ext>
            </a:extLst>
          </p:cNvPr>
          <p:cNvPicPr>
            <a:picLocks noChangeAspect="1"/>
          </p:cNvPicPr>
          <p:nvPr/>
        </p:nvPicPr>
        <p:blipFill>
          <a:blip r:embed="rId2"/>
          <a:stretch>
            <a:fillRect/>
          </a:stretch>
        </p:blipFill>
        <p:spPr>
          <a:xfrm>
            <a:off x="1210235" y="636494"/>
            <a:ext cx="9332259" cy="6221506"/>
          </a:xfrm>
          <a:prstGeom prst="rect">
            <a:avLst/>
          </a:prstGeom>
        </p:spPr>
      </p:pic>
    </p:spTree>
    <p:extLst>
      <p:ext uri="{BB962C8B-B14F-4D97-AF65-F5344CB8AC3E}">
        <p14:creationId xmlns:p14="http://schemas.microsoft.com/office/powerpoint/2010/main" val="267432998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D9F6A9-B774-EF11-3226-4E10C5E29CE2}"/>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97E47036-2CF4-4448-5C90-92BD35630904}"/>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A158228C-D33F-443D-D80B-ECECBDC7367F}"/>
              </a:ext>
            </a:extLst>
          </p:cNvPr>
          <p:cNvSpPr>
            <a:spLocks noGrp="1"/>
          </p:cNvSpPr>
          <p:nvPr>
            <p:ph type="sldNum" sz="quarter" idx="12"/>
          </p:nvPr>
        </p:nvSpPr>
        <p:spPr/>
        <p:txBody>
          <a:bodyPr/>
          <a:lstStyle/>
          <a:p>
            <a:fld id="{4BDCF11F-44B6-4DE8-8BC8-D1A3E36F4D29}" type="slidenum">
              <a:rPr lang="fr-FR" smtClean="0"/>
              <a:t>101</a:t>
            </a:fld>
            <a:endParaRPr lang="fr-FR"/>
          </a:p>
        </p:txBody>
      </p:sp>
      <p:sp>
        <p:nvSpPr>
          <p:cNvPr id="6" name="Rectangle 5">
            <a:extLst>
              <a:ext uri="{FF2B5EF4-FFF2-40B4-BE49-F238E27FC236}">
                <a16:creationId xmlns:a16="http://schemas.microsoft.com/office/drawing/2014/main" id="{063CE256-2785-5D96-1015-DC6067410A67}"/>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3">
            <a:extLst>
              <a:ext uri="{FF2B5EF4-FFF2-40B4-BE49-F238E27FC236}">
                <a16:creationId xmlns:a16="http://schemas.microsoft.com/office/drawing/2014/main" id="{0038ED2C-43E8-F458-3721-AF79D25F6CAD}"/>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4 - La gestion du réseau avec Docker</a:t>
            </a:r>
          </a:p>
        </p:txBody>
      </p:sp>
      <p:pic>
        <p:nvPicPr>
          <p:cNvPr id="5" name="Image 4">
            <a:extLst>
              <a:ext uri="{FF2B5EF4-FFF2-40B4-BE49-F238E27FC236}">
                <a16:creationId xmlns:a16="http://schemas.microsoft.com/office/drawing/2014/main" id="{F83DFE6C-EE50-230C-B3EF-7F1481B3F02E}"/>
              </a:ext>
            </a:extLst>
          </p:cNvPr>
          <p:cNvPicPr>
            <a:picLocks noChangeAspect="1"/>
          </p:cNvPicPr>
          <p:nvPr/>
        </p:nvPicPr>
        <p:blipFill>
          <a:blip r:embed="rId2"/>
          <a:stretch>
            <a:fillRect/>
          </a:stretch>
        </p:blipFill>
        <p:spPr>
          <a:xfrm>
            <a:off x="1538567" y="644898"/>
            <a:ext cx="9114865" cy="6076577"/>
          </a:xfrm>
          <a:prstGeom prst="rect">
            <a:avLst/>
          </a:prstGeom>
        </p:spPr>
      </p:pic>
    </p:spTree>
    <p:extLst>
      <p:ext uri="{BB962C8B-B14F-4D97-AF65-F5344CB8AC3E}">
        <p14:creationId xmlns:p14="http://schemas.microsoft.com/office/powerpoint/2010/main" val="172782226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FE04AD-34FD-C90D-C6E7-42068C6A0CDD}"/>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0DF08B0C-6DE3-469B-D9C1-5A523E820B15}"/>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CFB07E44-2612-0075-0845-784604BCDB71}"/>
              </a:ext>
            </a:extLst>
          </p:cNvPr>
          <p:cNvSpPr>
            <a:spLocks noGrp="1"/>
          </p:cNvSpPr>
          <p:nvPr>
            <p:ph type="sldNum" sz="quarter" idx="12"/>
          </p:nvPr>
        </p:nvSpPr>
        <p:spPr/>
        <p:txBody>
          <a:bodyPr/>
          <a:lstStyle/>
          <a:p>
            <a:fld id="{4BDCF11F-44B6-4DE8-8BC8-D1A3E36F4D29}" type="slidenum">
              <a:rPr lang="fr-FR" smtClean="0"/>
              <a:t>102</a:t>
            </a:fld>
            <a:endParaRPr lang="fr-FR"/>
          </a:p>
        </p:txBody>
      </p:sp>
      <p:sp>
        <p:nvSpPr>
          <p:cNvPr id="6" name="Rectangle 5">
            <a:extLst>
              <a:ext uri="{FF2B5EF4-FFF2-40B4-BE49-F238E27FC236}">
                <a16:creationId xmlns:a16="http://schemas.microsoft.com/office/drawing/2014/main" id="{A784757E-05DF-E422-07AF-E91CDC483D81}"/>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3">
            <a:extLst>
              <a:ext uri="{FF2B5EF4-FFF2-40B4-BE49-F238E27FC236}">
                <a16:creationId xmlns:a16="http://schemas.microsoft.com/office/drawing/2014/main" id="{40F6904E-0E99-C162-D070-29E4F15FA23A}"/>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4 - La gestion du réseau avec Docker</a:t>
            </a:r>
          </a:p>
        </p:txBody>
      </p:sp>
      <p:pic>
        <p:nvPicPr>
          <p:cNvPr id="5" name="Image 4">
            <a:extLst>
              <a:ext uri="{FF2B5EF4-FFF2-40B4-BE49-F238E27FC236}">
                <a16:creationId xmlns:a16="http://schemas.microsoft.com/office/drawing/2014/main" id="{449CE0D7-C6F1-EAFB-FBF1-055B63C7DA90}"/>
              </a:ext>
            </a:extLst>
          </p:cNvPr>
          <p:cNvPicPr>
            <a:picLocks noChangeAspect="1"/>
          </p:cNvPicPr>
          <p:nvPr/>
        </p:nvPicPr>
        <p:blipFill>
          <a:blip r:embed="rId2"/>
          <a:stretch>
            <a:fillRect/>
          </a:stretch>
        </p:blipFill>
        <p:spPr>
          <a:xfrm>
            <a:off x="1853453" y="708213"/>
            <a:ext cx="9036423" cy="6024282"/>
          </a:xfrm>
          <a:prstGeom prst="rect">
            <a:avLst/>
          </a:prstGeom>
        </p:spPr>
      </p:pic>
    </p:spTree>
    <p:extLst>
      <p:ext uri="{BB962C8B-B14F-4D97-AF65-F5344CB8AC3E}">
        <p14:creationId xmlns:p14="http://schemas.microsoft.com/office/powerpoint/2010/main" val="96577960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F1AEC9-01F1-8949-DF4E-A57B065F9252}"/>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6BFB823D-1F54-E86B-D636-D09B6D7C8D6B}"/>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D96F93A0-9BD3-616A-96DB-506EAB956D00}"/>
              </a:ext>
            </a:extLst>
          </p:cNvPr>
          <p:cNvSpPr>
            <a:spLocks noGrp="1"/>
          </p:cNvSpPr>
          <p:nvPr>
            <p:ph type="sldNum" sz="quarter" idx="12"/>
          </p:nvPr>
        </p:nvSpPr>
        <p:spPr/>
        <p:txBody>
          <a:bodyPr/>
          <a:lstStyle/>
          <a:p>
            <a:fld id="{4BDCF11F-44B6-4DE8-8BC8-D1A3E36F4D29}" type="slidenum">
              <a:rPr lang="fr-FR" smtClean="0"/>
              <a:t>103</a:t>
            </a:fld>
            <a:endParaRPr lang="fr-FR"/>
          </a:p>
        </p:txBody>
      </p:sp>
      <p:sp>
        <p:nvSpPr>
          <p:cNvPr id="6" name="Rectangle 5">
            <a:extLst>
              <a:ext uri="{FF2B5EF4-FFF2-40B4-BE49-F238E27FC236}">
                <a16:creationId xmlns:a16="http://schemas.microsoft.com/office/drawing/2014/main" id="{E104398F-8285-5CF1-6AB0-C3F654C044B0}"/>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3">
            <a:extLst>
              <a:ext uri="{FF2B5EF4-FFF2-40B4-BE49-F238E27FC236}">
                <a16:creationId xmlns:a16="http://schemas.microsoft.com/office/drawing/2014/main" id="{264E87ED-E5B6-8A02-0E1B-007C71EA2ADE}"/>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4 - La gestion du réseau avec Docker</a:t>
            </a:r>
          </a:p>
        </p:txBody>
      </p:sp>
      <p:pic>
        <p:nvPicPr>
          <p:cNvPr id="5" name="Image 4">
            <a:extLst>
              <a:ext uri="{FF2B5EF4-FFF2-40B4-BE49-F238E27FC236}">
                <a16:creationId xmlns:a16="http://schemas.microsoft.com/office/drawing/2014/main" id="{22C1DB27-7498-7CDC-3A29-F3F439DD46FE}"/>
              </a:ext>
            </a:extLst>
          </p:cNvPr>
          <p:cNvPicPr>
            <a:picLocks noChangeAspect="1"/>
          </p:cNvPicPr>
          <p:nvPr/>
        </p:nvPicPr>
        <p:blipFill>
          <a:blip r:embed="rId2"/>
          <a:stretch>
            <a:fillRect/>
          </a:stretch>
        </p:blipFill>
        <p:spPr>
          <a:xfrm>
            <a:off x="2017059" y="708213"/>
            <a:ext cx="9117104" cy="6078069"/>
          </a:xfrm>
          <a:prstGeom prst="rect">
            <a:avLst/>
          </a:prstGeom>
        </p:spPr>
      </p:pic>
    </p:spTree>
    <p:extLst>
      <p:ext uri="{BB962C8B-B14F-4D97-AF65-F5344CB8AC3E}">
        <p14:creationId xmlns:p14="http://schemas.microsoft.com/office/powerpoint/2010/main" val="180883856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35E69B-FDD6-F1AB-30AD-ABB5981611CA}"/>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81481D6A-421B-4111-5571-3DC3CA111CFD}"/>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5C7BF24F-4BFF-77B2-BE1D-74A65F9A6362}"/>
              </a:ext>
            </a:extLst>
          </p:cNvPr>
          <p:cNvSpPr>
            <a:spLocks noGrp="1"/>
          </p:cNvSpPr>
          <p:nvPr>
            <p:ph type="sldNum" sz="quarter" idx="12"/>
          </p:nvPr>
        </p:nvSpPr>
        <p:spPr/>
        <p:txBody>
          <a:bodyPr/>
          <a:lstStyle/>
          <a:p>
            <a:fld id="{4BDCF11F-44B6-4DE8-8BC8-D1A3E36F4D29}" type="slidenum">
              <a:rPr lang="fr-FR" smtClean="0"/>
              <a:t>104</a:t>
            </a:fld>
            <a:endParaRPr lang="fr-FR"/>
          </a:p>
        </p:txBody>
      </p:sp>
      <p:sp>
        <p:nvSpPr>
          <p:cNvPr id="6" name="Rectangle 5">
            <a:extLst>
              <a:ext uri="{FF2B5EF4-FFF2-40B4-BE49-F238E27FC236}">
                <a16:creationId xmlns:a16="http://schemas.microsoft.com/office/drawing/2014/main" id="{B8904DAE-48C0-E54B-70E8-A303645D5314}"/>
              </a:ext>
            </a:extLst>
          </p:cNvPr>
          <p:cNvSpPr/>
          <p:nvPr/>
        </p:nvSpPr>
        <p:spPr>
          <a:xfrm>
            <a:off x="-1" y="0"/>
            <a:ext cx="5038166"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303B9350-0542-2F02-B7EF-17B7F5BD9AA0}"/>
              </a:ext>
            </a:extLst>
          </p:cNvPr>
          <p:cNvSpPr txBox="1"/>
          <p:nvPr/>
        </p:nvSpPr>
        <p:spPr>
          <a:xfrm>
            <a:off x="542364" y="1397674"/>
            <a:ext cx="3558989" cy="2923877"/>
          </a:xfrm>
          <a:prstGeom prst="rect">
            <a:avLst/>
          </a:prstGeom>
          <a:noFill/>
        </p:spPr>
        <p:txBody>
          <a:bodyPr wrap="square" rtlCol="0">
            <a:spAutoFit/>
          </a:bodyPr>
          <a:lstStyle/>
          <a:p>
            <a:r>
              <a:rPr lang="fr-FR" sz="4400" b="1" dirty="0">
                <a:solidFill>
                  <a:schemeClr val="bg1"/>
                </a:solidFill>
              </a:rPr>
              <a:t>Atelier 4</a:t>
            </a:r>
          </a:p>
          <a:p>
            <a:endParaRPr lang="fr-FR" sz="4400" b="1" dirty="0">
              <a:solidFill>
                <a:schemeClr val="bg1"/>
              </a:solidFill>
            </a:endParaRPr>
          </a:p>
          <a:p>
            <a:r>
              <a:rPr lang="fr-FR" sz="3200" b="1" dirty="0">
                <a:solidFill>
                  <a:schemeClr val="bg1"/>
                </a:solidFill>
              </a:rPr>
              <a:t>Réseau Docker et communication entre conteneurs</a:t>
            </a:r>
            <a:endParaRPr lang="fr-FR" sz="4400" b="1" dirty="0">
              <a:solidFill>
                <a:schemeClr val="bg1"/>
              </a:solidFill>
            </a:endParaRPr>
          </a:p>
        </p:txBody>
      </p:sp>
      <p:sp>
        <p:nvSpPr>
          <p:cNvPr id="8" name="ZoneTexte 7">
            <a:extLst>
              <a:ext uri="{FF2B5EF4-FFF2-40B4-BE49-F238E27FC236}">
                <a16:creationId xmlns:a16="http://schemas.microsoft.com/office/drawing/2014/main" id="{2DCB1BF3-B666-3B24-4539-06CC983EA3D5}"/>
              </a:ext>
            </a:extLst>
          </p:cNvPr>
          <p:cNvSpPr txBox="1"/>
          <p:nvPr/>
        </p:nvSpPr>
        <p:spPr>
          <a:xfrm>
            <a:off x="5580530" y="2136338"/>
            <a:ext cx="6096000" cy="2031325"/>
          </a:xfrm>
          <a:prstGeom prst="rect">
            <a:avLst/>
          </a:prstGeom>
          <a:noFill/>
        </p:spPr>
        <p:txBody>
          <a:bodyPr wrap="square">
            <a:spAutoFit/>
          </a:bodyPr>
          <a:lstStyle/>
          <a:p>
            <a:r>
              <a:rPr lang="fr-FR" b="1" dirty="0"/>
              <a:t>Objectifs</a:t>
            </a:r>
          </a:p>
          <a:p>
            <a:r>
              <a:rPr lang="fr-FR" dirty="0"/>
              <a:t>À la fin de cet atelier vous saurez :</a:t>
            </a:r>
          </a:p>
          <a:p>
            <a:pPr marL="285750" indent="-285750">
              <a:buFont typeface="Arial" panose="020B0604020202020204" pitchFamily="34" charset="0"/>
              <a:buChar char="•"/>
            </a:pPr>
            <a:r>
              <a:rPr lang="fr-FR" dirty="0"/>
              <a:t>Créer un réseau Docker </a:t>
            </a:r>
          </a:p>
          <a:p>
            <a:pPr marL="285750" indent="-285750">
              <a:buFont typeface="Arial" panose="020B0604020202020204" pitchFamily="34" charset="0"/>
              <a:buChar char="•"/>
            </a:pPr>
            <a:r>
              <a:rPr lang="fr-FR" dirty="0"/>
              <a:t>Connecter des conteneurs au même réseau </a:t>
            </a:r>
          </a:p>
          <a:p>
            <a:pPr marL="285750" indent="-285750">
              <a:buFont typeface="Arial" panose="020B0604020202020204" pitchFamily="34" charset="0"/>
              <a:buChar char="•"/>
            </a:pPr>
            <a:r>
              <a:rPr lang="fr-FR" dirty="0"/>
              <a:t>Utiliser le DNS intégré Docker </a:t>
            </a:r>
          </a:p>
          <a:p>
            <a:pPr marL="285750" indent="-285750">
              <a:buFont typeface="Arial" panose="020B0604020202020204" pitchFamily="34" charset="0"/>
              <a:buChar char="•"/>
            </a:pPr>
            <a:r>
              <a:rPr lang="fr-FR" dirty="0"/>
              <a:t>Faire communiquer plusieurs conteneurs </a:t>
            </a:r>
          </a:p>
          <a:p>
            <a:pPr marL="285750" indent="-285750">
              <a:buFont typeface="Arial" panose="020B0604020202020204" pitchFamily="34" charset="0"/>
              <a:buChar char="•"/>
            </a:pPr>
            <a:r>
              <a:rPr lang="fr-FR" dirty="0"/>
              <a:t>Comprendre les bases d'une architecture multi-conteneurs </a:t>
            </a:r>
          </a:p>
        </p:txBody>
      </p:sp>
    </p:spTree>
    <p:extLst>
      <p:ext uri="{BB962C8B-B14F-4D97-AF65-F5344CB8AC3E}">
        <p14:creationId xmlns:p14="http://schemas.microsoft.com/office/powerpoint/2010/main" val="197215874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AF2DF-0D73-DAD1-F2F4-7F0646318E39}"/>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879355FB-462E-70C1-1D49-386873669389}"/>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9CD18030-2ED0-FAEA-2B71-027AAD36ADC2}"/>
              </a:ext>
            </a:extLst>
          </p:cNvPr>
          <p:cNvSpPr>
            <a:spLocks noGrp="1"/>
          </p:cNvSpPr>
          <p:nvPr>
            <p:ph type="sldNum" sz="quarter" idx="12"/>
          </p:nvPr>
        </p:nvSpPr>
        <p:spPr/>
        <p:txBody>
          <a:bodyPr/>
          <a:lstStyle/>
          <a:p>
            <a:fld id="{4BDCF11F-44B6-4DE8-8BC8-D1A3E36F4D29}" type="slidenum">
              <a:rPr lang="fr-FR" smtClean="0"/>
              <a:t>105</a:t>
            </a:fld>
            <a:endParaRPr lang="fr-FR"/>
          </a:p>
        </p:txBody>
      </p:sp>
      <p:sp>
        <p:nvSpPr>
          <p:cNvPr id="6" name="Rectangle 5">
            <a:extLst>
              <a:ext uri="{FF2B5EF4-FFF2-40B4-BE49-F238E27FC236}">
                <a16:creationId xmlns:a16="http://schemas.microsoft.com/office/drawing/2014/main" id="{5EC0DAD8-8EA7-D416-5838-7FB43459D186}"/>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9C01CE5B-8E52-52FD-9583-98C8EE52BEA6}"/>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4 - Réseau Docker et communication entre conteneurs</a:t>
            </a:r>
          </a:p>
        </p:txBody>
      </p:sp>
      <p:sp>
        <p:nvSpPr>
          <p:cNvPr id="7" name="ZoneTexte 6">
            <a:extLst>
              <a:ext uri="{FF2B5EF4-FFF2-40B4-BE49-F238E27FC236}">
                <a16:creationId xmlns:a16="http://schemas.microsoft.com/office/drawing/2014/main" id="{DBC63D5F-039A-428E-07BF-1798E3AB6529}"/>
              </a:ext>
            </a:extLst>
          </p:cNvPr>
          <p:cNvSpPr txBox="1"/>
          <p:nvPr/>
        </p:nvSpPr>
        <p:spPr>
          <a:xfrm>
            <a:off x="1380565" y="883094"/>
            <a:ext cx="8561294" cy="3693319"/>
          </a:xfrm>
          <a:prstGeom prst="rect">
            <a:avLst/>
          </a:prstGeom>
          <a:noFill/>
        </p:spPr>
        <p:txBody>
          <a:bodyPr wrap="square">
            <a:spAutoFit/>
          </a:bodyPr>
          <a:lstStyle/>
          <a:p>
            <a:pPr>
              <a:buNone/>
            </a:pPr>
            <a:r>
              <a:rPr lang="fr-FR" b="1" dirty="0"/>
              <a:t>Étape 1 – Lister les réseaux existants</a:t>
            </a:r>
          </a:p>
          <a:p>
            <a:pPr rtl="0">
              <a:buNone/>
            </a:pPr>
            <a:r>
              <a:rPr lang="fr-FR" dirty="0">
                <a:latin typeface="Courier New" panose="02070309020205020404" pitchFamily="49" charset="0"/>
              </a:rPr>
              <a:t>docker network ls</a:t>
            </a:r>
          </a:p>
          <a:p>
            <a:pPr>
              <a:buNone/>
            </a:pPr>
            <a:r>
              <a:rPr lang="fr-FR" dirty="0"/>
              <a:t>Questions :</a:t>
            </a:r>
          </a:p>
          <a:p>
            <a:pPr>
              <a:buFont typeface="Arial" panose="020B0604020202020204" pitchFamily="34" charset="0"/>
              <a:buChar char="•"/>
            </a:pPr>
            <a:r>
              <a:rPr lang="fr-FR" dirty="0"/>
              <a:t>Quels réseaux existent déjà ? </a:t>
            </a:r>
          </a:p>
          <a:p>
            <a:pPr>
              <a:buFont typeface="Arial" panose="020B0604020202020204" pitchFamily="34" charset="0"/>
              <a:buChar char="•"/>
            </a:pPr>
            <a:r>
              <a:rPr lang="fr-FR" dirty="0"/>
              <a:t>Quel est le réseau utilisé par défaut ? </a:t>
            </a:r>
          </a:p>
          <a:p>
            <a:pPr>
              <a:buNone/>
            </a:pPr>
            <a:br>
              <a:rPr lang="fr-FR" dirty="0"/>
            </a:br>
            <a:endParaRPr lang="fr-FR" dirty="0"/>
          </a:p>
          <a:p>
            <a:pPr>
              <a:buNone/>
            </a:pPr>
            <a:r>
              <a:rPr lang="fr-FR" b="1" dirty="0"/>
              <a:t>Étape 2 – Créer un réseau personnalisé</a:t>
            </a:r>
          </a:p>
          <a:p>
            <a:pPr rtl="0">
              <a:buNone/>
            </a:pPr>
            <a:r>
              <a:rPr lang="fr-FR" dirty="0">
                <a:latin typeface="Courier New" panose="02070309020205020404" pitchFamily="49" charset="0"/>
              </a:rPr>
              <a:t>docker network </a:t>
            </a:r>
            <a:r>
              <a:rPr lang="fr-FR" dirty="0" err="1">
                <a:latin typeface="Courier New" panose="02070309020205020404" pitchFamily="49" charset="0"/>
              </a:rPr>
              <a:t>create</a:t>
            </a:r>
            <a:r>
              <a:rPr lang="fr-FR" dirty="0">
                <a:latin typeface="Courier New" panose="02070309020205020404" pitchFamily="49" charset="0"/>
              </a:rPr>
              <a:t> formation-net</a:t>
            </a:r>
          </a:p>
          <a:p>
            <a:pPr>
              <a:buNone/>
            </a:pPr>
            <a:r>
              <a:rPr lang="fr-FR" dirty="0"/>
              <a:t>Vérification :</a:t>
            </a:r>
          </a:p>
          <a:p>
            <a:pPr rtl="0">
              <a:buNone/>
            </a:pPr>
            <a:r>
              <a:rPr lang="fr-FR" dirty="0">
                <a:latin typeface="Courier New" panose="02070309020205020404" pitchFamily="49" charset="0"/>
              </a:rPr>
              <a:t>docker network ls</a:t>
            </a:r>
          </a:p>
          <a:p>
            <a:pPr>
              <a:buNone/>
            </a:pPr>
            <a:r>
              <a:rPr lang="fr-FR" dirty="0"/>
              <a:t>Inspection :</a:t>
            </a:r>
          </a:p>
          <a:p>
            <a:pPr rtl="0">
              <a:buNone/>
            </a:pPr>
            <a:r>
              <a:rPr lang="fr-FR" dirty="0">
                <a:latin typeface="Courier New" panose="02070309020205020404" pitchFamily="49" charset="0"/>
              </a:rPr>
              <a:t>docker network </a:t>
            </a:r>
            <a:r>
              <a:rPr lang="fr-FR" dirty="0" err="1">
                <a:latin typeface="Courier New" panose="02070309020205020404" pitchFamily="49" charset="0"/>
              </a:rPr>
              <a:t>inspect</a:t>
            </a:r>
            <a:r>
              <a:rPr lang="fr-FR" dirty="0">
                <a:latin typeface="Courier New" panose="02070309020205020404" pitchFamily="49" charset="0"/>
              </a:rPr>
              <a:t> formation-net</a:t>
            </a:r>
          </a:p>
        </p:txBody>
      </p:sp>
    </p:spTree>
    <p:extLst>
      <p:ext uri="{BB962C8B-B14F-4D97-AF65-F5344CB8AC3E}">
        <p14:creationId xmlns:p14="http://schemas.microsoft.com/office/powerpoint/2010/main" val="284749905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A322C5-AF1F-5A6A-7747-F48DF6B2E3A6}"/>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B5D18251-50BF-C198-E3CA-7CF747C67F7D}"/>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BA2DDAB4-5AEA-A4CB-8708-DD93CF9DD89C}"/>
              </a:ext>
            </a:extLst>
          </p:cNvPr>
          <p:cNvSpPr>
            <a:spLocks noGrp="1"/>
          </p:cNvSpPr>
          <p:nvPr>
            <p:ph type="sldNum" sz="quarter" idx="12"/>
          </p:nvPr>
        </p:nvSpPr>
        <p:spPr/>
        <p:txBody>
          <a:bodyPr/>
          <a:lstStyle/>
          <a:p>
            <a:fld id="{4BDCF11F-44B6-4DE8-8BC8-D1A3E36F4D29}" type="slidenum">
              <a:rPr lang="fr-FR" smtClean="0"/>
              <a:t>106</a:t>
            </a:fld>
            <a:endParaRPr lang="fr-FR"/>
          </a:p>
        </p:txBody>
      </p:sp>
      <p:sp>
        <p:nvSpPr>
          <p:cNvPr id="6" name="Rectangle 5">
            <a:extLst>
              <a:ext uri="{FF2B5EF4-FFF2-40B4-BE49-F238E27FC236}">
                <a16:creationId xmlns:a16="http://schemas.microsoft.com/office/drawing/2014/main" id="{380AD8E9-4D24-EF55-C76E-6BBC5C5FD39B}"/>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125EB86E-18BF-8BA1-DEF6-ED0D11E17111}"/>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4 - Réseau Docker et communication entre conteneurs</a:t>
            </a:r>
          </a:p>
        </p:txBody>
      </p:sp>
      <p:sp>
        <p:nvSpPr>
          <p:cNvPr id="7" name="ZoneTexte 6">
            <a:extLst>
              <a:ext uri="{FF2B5EF4-FFF2-40B4-BE49-F238E27FC236}">
                <a16:creationId xmlns:a16="http://schemas.microsoft.com/office/drawing/2014/main" id="{A2B15B3C-D4EB-3CA1-8C22-50C87D8078A7}"/>
              </a:ext>
            </a:extLst>
          </p:cNvPr>
          <p:cNvSpPr txBox="1"/>
          <p:nvPr/>
        </p:nvSpPr>
        <p:spPr>
          <a:xfrm>
            <a:off x="1604682" y="794353"/>
            <a:ext cx="8453718" cy="3970318"/>
          </a:xfrm>
          <a:prstGeom prst="rect">
            <a:avLst/>
          </a:prstGeom>
          <a:noFill/>
        </p:spPr>
        <p:txBody>
          <a:bodyPr wrap="square">
            <a:spAutoFit/>
          </a:bodyPr>
          <a:lstStyle/>
          <a:p>
            <a:pPr>
              <a:buNone/>
            </a:pPr>
            <a:r>
              <a:rPr lang="fr-FR" b="1" dirty="0"/>
              <a:t>Étape 3 – Déployer Nginx</a:t>
            </a:r>
          </a:p>
          <a:p>
            <a:pPr rtl="0">
              <a:buNone/>
            </a:pPr>
            <a:r>
              <a:rPr lang="fr-FR" dirty="0">
                <a:latin typeface="Courier New" panose="02070309020205020404" pitchFamily="49" charset="0"/>
              </a:rPr>
              <a:t>docker run -d \</a:t>
            </a:r>
            <a:br>
              <a:rPr lang="fr-FR" dirty="0">
                <a:latin typeface="Courier New" panose="02070309020205020404" pitchFamily="49" charset="0"/>
              </a:rPr>
            </a:br>
            <a:r>
              <a:rPr lang="fr-FR" dirty="0">
                <a:latin typeface="Courier New" panose="02070309020205020404" pitchFamily="49" charset="0"/>
              </a:rPr>
              <a:t>--</a:t>
            </a:r>
            <a:r>
              <a:rPr lang="fr-FR" dirty="0" err="1">
                <a:latin typeface="Courier New" panose="02070309020205020404" pitchFamily="49" charset="0"/>
              </a:rPr>
              <a:t>name</a:t>
            </a:r>
            <a:r>
              <a:rPr lang="fr-FR" dirty="0">
                <a:latin typeface="Courier New" panose="02070309020205020404" pitchFamily="49" charset="0"/>
              </a:rPr>
              <a:t> web \</a:t>
            </a:r>
            <a:br>
              <a:rPr lang="fr-FR" dirty="0">
                <a:latin typeface="Courier New" panose="02070309020205020404" pitchFamily="49" charset="0"/>
              </a:rPr>
            </a:br>
            <a:r>
              <a:rPr lang="fr-FR" dirty="0">
                <a:latin typeface="Courier New" panose="02070309020205020404" pitchFamily="49" charset="0"/>
              </a:rPr>
              <a:t>--network formation-net \</a:t>
            </a:r>
            <a:br>
              <a:rPr lang="fr-FR" dirty="0">
                <a:latin typeface="Courier New" panose="02070309020205020404" pitchFamily="49" charset="0"/>
              </a:rPr>
            </a:br>
            <a:r>
              <a:rPr lang="fr-FR" dirty="0">
                <a:latin typeface="Courier New" panose="02070309020205020404" pitchFamily="49" charset="0"/>
              </a:rPr>
              <a:t>nginx</a:t>
            </a:r>
          </a:p>
          <a:p>
            <a:pPr>
              <a:buNone/>
            </a:pPr>
            <a:r>
              <a:rPr lang="fr-FR" dirty="0"/>
              <a:t>Vérifier :</a:t>
            </a:r>
          </a:p>
          <a:p>
            <a:pPr rtl="0">
              <a:buNone/>
            </a:pPr>
            <a:r>
              <a:rPr lang="fr-FR" dirty="0">
                <a:latin typeface="Courier New" panose="02070309020205020404" pitchFamily="49" charset="0"/>
              </a:rPr>
              <a:t>docker </a:t>
            </a:r>
            <a:r>
              <a:rPr lang="fr-FR" dirty="0" err="1">
                <a:latin typeface="Courier New" panose="02070309020205020404" pitchFamily="49" charset="0"/>
              </a:rPr>
              <a:t>ps</a:t>
            </a:r>
            <a:endParaRPr lang="fr-FR" dirty="0">
              <a:latin typeface="Courier New" panose="02070309020205020404" pitchFamily="49" charset="0"/>
            </a:endParaRPr>
          </a:p>
          <a:p>
            <a:pPr>
              <a:buNone/>
            </a:pPr>
            <a:br>
              <a:rPr lang="fr-FR" dirty="0"/>
            </a:br>
            <a:endParaRPr lang="fr-FR" dirty="0"/>
          </a:p>
          <a:p>
            <a:pPr>
              <a:buNone/>
            </a:pPr>
            <a:r>
              <a:rPr lang="fr-FR" b="1" dirty="0"/>
              <a:t>Étape 4 – Observer l'adresse IP</a:t>
            </a:r>
          </a:p>
          <a:p>
            <a:pPr rtl="0">
              <a:buNone/>
            </a:pPr>
            <a:r>
              <a:rPr lang="fr-FR" dirty="0">
                <a:latin typeface="Courier New" panose="02070309020205020404" pitchFamily="49" charset="0"/>
              </a:rPr>
              <a:t>docker </a:t>
            </a:r>
            <a:r>
              <a:rPr lang="fr-FR" dirty="0" err="1">
                <a:latin typeface="Courier New" panose="02070309020205020404" pitchFamily="49" charset="0"/>
              </a:rPr>
              <a:t>inspect</a:t>
            </a:r>
            <a:r>
              <a:rPr lang="fr-FR" dirty="0">
                <a:latin typeface="Courier New" panose="02070309020205020404" pitchFamily="49" charset="0"/>
              </a:rPr>
              <a:t> web \</a:t>
            </a:r>
            <a:br>
              <a:rPr lang="fr-FR" dirty="0">
                <a:latin typeface="Courier New" panose="02070309020205020404" pitchFamily="49" charset="0"/>
              </a:rPr>
            </a:br>
            <a:r>
              <a:rPr lang="fr-FR" dirty="0">
                <a:latin typeface="Courier New" panose="02070309020205020404" pitchFamily="49" charset="0"/>
              </a:rPr>
              <a:t>--format '{{.</a:t>
            </a:r>
            <a:r>
              <a:rPr lang="fr-FR" dirty="0" err="1">
                <a:latin typeface="Courier New" panose="02070309020205020404" pitchFamily="49" charset="0"/>
              </a:rPr>
              <a:t>NetworkSettings.Networks.formation-net.IPAddress</a:t>
            </a:r>
            <a:r>
              <a:rPr lang="fr-FR" dirty="0">
                <a:latin typeface="Courier New" panose="02070309020205020404" pitchFamily="49" charset="0"/>
              </a:rPr>
              <a:t>}}'</a:t>
            </a:r>
          </a:p>
          <a:p>
            <a:pPr>
              <a:buNone/>
            </a:pPr>
            <a:r>
              <a:rPr lang="fr-FR" dirty="0"/>
              <a:t>Noter l'adresse IP obtenue.</a:t>
            </a:r>
          </a:p>
        </p:txBody>
      </p:sp>
    </p:spTree>
    <p:extLst>
      <p:ext uri="{BB962C8B-B14F-4D97-AF65-F5344CB8AC3E}">
        <p14:creationId xmlns:p14="http://schemas.microsoft.com/office/powerpoint/2010/main" val="236792893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B9DAE7-04AF-8FB7-5AF2-69A2A6B9D6E4}"/>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514D365F-0251-FEE8-7DCC-194CC657038D}"/>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FF72799C-DDA5-F31C-9F00-08F8A7DE9367}"/>
              </a:ext>
            </a:extLst>
          </p:cNvPr>
          <p:cNvSpPr>
            <a:spLocks noGrp="1"/>
          </p:cNvSpPr>
          <p:nvPr>
            <p:ph type="sldNum" sz="quarter" idx="12"/>
          </p:nvPr>
        </p:nvSpPr>
        <p:spPr/>
        <p:txBody>
          <a:bodyPr/>
          <a:lstStyle/>
          <a:p>
            <a:fld id="{4BDCF11F-44B6-4DE8-8BC8-D1A3E36F4D29}" type="slidenum">
              <a:rPr lang="fr-FR" smtClean="0"/>
              <a:t>107</a:t>
            </a:fld>
            <a:endParaRPr lang="fr-FR"/>
          </a:p>
        </p:txBody>
      </p:sp>
      <p:sp>
        <p:nvSpPr>
          <p:cNvPr id="6" name="Rectangle 5">
            <a:extLst>
              <a:ext uri="{FF2B5EF4-FFF2-40B4-BE49-F238E27FC236}">
                <a16:creationId xmlns:a16="http://schemas.microsoft.com/office/drawing/2014/main" id="{E843FD21-52EA-2730-D047-ACB26BB25E5D}"/>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ACB317D3-D14A-8ECB-B528-24B7D7D6E01D}"/>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4 - Réseau Docker et communication entre conteneurs</a:t>
            </a:r>
          </a:p>
        </p:txBody>
      </p:sp>
      <p:sp>
        <p:nvSpPr>
          <p:cNvPr id="7" name="ZoneTexte 6">
            <a:extLst>
              <a:ext uri="{FF2B5EF4-FFF2-40B4-BE49-F238E27FC236}">
                <a16:creationId xmlns:a16="http://schemas.microsoft.com/office/drawing/2014/main" id="{0AD83864-B592-FFBA-EE10-34935DDC2CFC}"/>
              </a:ext>
            </a:extLst>
          </p:cNvPr>
          <p:cNvSpPr txBox="1"/>
          <p:nvPr/>
        </p:nvSpPr>
        <p:spPr>
          <a:xfrm>
            <a:off x="1344705" y="930373"/>
            <a:ext cx="8525435" cy="5078313"/>
          </a:xfrm>
          <a:prstGeom prst="rect">
            <a:avLst/>
          </a:prstGeom>
          <a:noFill/>
        </p:spPr>
        <p:txBody>
          <a:bodyPr wrap="square">
            <a:spAutoFit/>
          </a:bodyPr>
          <a:lstStyle/>
          <a:p>
            <a:pPr>
              <a:buNone/>
            </a:pPr>
            <a:r>
              <a:rPr lang="fr-FR" b="1" dirty="0"/>
              <a:t>Étape 5 – Déployer un client Ubuntu</a:t>
            </a:r>
          </a:p>
          <a:p>
            <a:pPr rtl="0">
              <a:buNone/>
            </a:pPr>
            <a:r>
              <a:rPr lang="fr-FR" dirty="0">
                <a:latin typeface="Courier New" panose="02070309020205020404" pitchFamily="49" charset="0"/>
              </a:rPr>
              <a:t>docker run -</a:t>
            </a:r>
            <a:r>
              <a:rPr lang="fr-FR" dirty="0" err="1">
                <a:latin typeface="Courier New" panose="02070309020205020404" pitchFamily="49" charset="0"/>
              </a:rPr>
              <a:t>it</a:t>
            </a:r>
            <a:r>
              <a:rPr lang="fr-FR" dirty="0">
                <a:latin typeface="Courier New" panose="02070309020205020404" pitchFamily="49" charset="0"/>
              </a:rPr>
              <a:t> \</a:t>
            </a:r>
            <a:br>
              <a:rPr lang="fr-FR" dirty="0">
                <a:latin typeface="Courier New" panose="02070309020205020404" pitchFamily="49" charset="0"/>
              </a:rPr>
            </a:br>
            <a:r>
              <a:rPr lang="fr-FR" dirty="0">
                <a:latin typeface="Courier New" panose="02070309020205020404" pitchFamily="49" charset="0"/>
              </a:rPr>
              <a:t>--</a:t>
            </a:r>
            <a:r>
              <a:rPr lang="fr-FR" dirty="0" err="1">
                <a:latin typeface="Courier New" panose="02070309020205020404" pitchFamily="49" charset="0"/>
              </a:rPr>
              <a:t>name</a:t>
            </a:r>
            <a:r>
              <a:rPr lang="fr-FR" dirty="0">
                <a:latin typeface="Courier New" panose="02070309020205020404" pitchFamily="49" charset="0"/>
              </a:rPr>
              <a:t> client \</a:t>
            </a:r>
            <a:br>
              <a:rPr lang="fr-FR" dirty="0">
                <a:latin typeface="Courier New" panose="02070309020205020404" pitchFamily="49" charset="0"/>
              </a:rPr>
            </a:br>
            <a:r>
              <a:rPr lang="fr-FR" dirty="0">
                <a:latin typeface="Courier New" panose="02070309020205020404" pitchFamily="49" charset="0"/>
              </a:rPr>
              <a:t>--network formation-net \</a:t>
            </a:r>
            <a:br>
              <a:rPr lang="fr-FR" dirty="0">
                <a:latin typeface="Courier New" panose="02070309020205020404" pitchFamily="49" charset="0"/>
              </a:rPr>
            </a:br>
            <a:r>
              <a:rPr lang="fr-FR" dirty="0">
                <a:latin typeface="Courier New" panose="02070309020205020404" pitchFamily="49" charset="0"/>
              </a:rPr>
              <a:t>ubuntu </a:t>
            </a:r>
            <a:r>
              <a:rPr lang="fr-FR" dirty="0" err="1">
                <a:latin typeface="Courier New" panose="02070309020205020404" pitchFamily="49" charset="0"/>
              </a:rPr>
              <a:t>bash</a:t>
            </a:r>
            <a:endParaRPr lang="fr-FR" dirty="0">
              <a:latin typeface="Courier New" panose="02070309020205020404" pitchFamily="49" charset="0"/>
            </a:endParaRPr>
          </a:p>
          <a:p>
            <a:pPr>
              <a:buNone/>
            </a:pPr>
            <a:br>
              <a:rPr lang="fr-FR" dirty="0"/>
            </a:br>
            <a:endParaRPr lang="fr-FR" dirty="0"/>
          </a:p>
          <a:p>
            <a:pPr>
              <a:buNone/>
            </a:pPr>
            <a:r>
              <a:rPr lang="fr-FR" b="1" dirty="0"/>
              <a:t>Étape 6 – Installer les outils réseau</a:t>
            </a:r>
          </a:p>
          <a:p>
            <a:pPr>
              <a:buNone/>
            </a:pPr>
            <a:r>
              <a:rPr lang="fr-FR" dirty="0"/>
              <a:t>Dans Ubuntu :</a:t>
            </a:r>
          </a:p>
          <a:p>
            <a:pPr rtl="0">
              <a:buNone/>
            </a:pPr>
            <a:r>
              <a:rPr lang="fr-FR" dirty="0" err="1">
                <a:latin typeface="Courier New" panose="02070309020205020404" pitchFamily="49" charset="0"/>
              </a:rPr>
              <a:t>apt</a:t>
            </a:r>
            <a:r>
              <a:rPr lang="fr-FR" dirty="0">
                <a:latin typeface="Courier New" panose="02070309020205020404" pitchFamily="49" charset="0"/>
              </a:rPr>
              <a:t> update</a:t>
            </a:r>
            <a:br>
              <a:rPr lang="fr-FR" dirty="0">
                <a:latin typeface="Courier New" panose="02070309020205020404" pitchFamily="49" charset="0"/>
              </a:rPr>
            </a:br>
            <a:r>
              <a:rPr lang="fr-FR" dirty="0" err="1">
                <a:latin typeface="Courier New" panose="02070309020205020404" pitchFamily="49" charset="0"/>
              </a:rPr>
              <a:t>apt</a:t>
            </a:r>
            <a:r>
              <a:rPr lang="fr-FR" dirty="0">
                <a:latin typeface="Courier New" panose="02070309020205020404" pitchFamily="49" charset="0"/>
              </a:rPr>
              <a:t> </a:t>
            </a:r>
            <a:r>
              <a:rPr lang="fr-FR" dirty="0" err="1">
                <a:latin typeface="Courier New" panose="02070309020205020404" pitchFamily="49" charset="0"/>
              </a:rPr>
              <a:t>install</a:t>
            </a:r>
            <a:r>
              <a:rPr lang="fr-FR" dirty="0">
                <a:latin typeface="Courier New" panose="02070309020205020404" pitchFamily="49" charset="0"/>
              </a:rPr>
              <a:t> -y </a:t>
            </a:r>
            <a:r>
              <a:rPr lang="fr-FR" dirty="0" err="1">
                <a:latin typeface="Courier New" panose="02070309020205020404" pitchFamily="49" charset="0"/>
              </a:rPr>
              <a:t>iputils</a:t>
            </a:r>
            <a:r>
              <a:rPr lang="fr-FR" dirty="0">
                <a:latin typeface="Courier New" panose="02070309020205020404" pitchFamily="49" charset="0"/>
              </a:rPr>
              <a:t>-ping </a:t>
            </a:r>
            <a:r>
              <a:rPr lang="fr-FR" dirty="0" err="1">
                <a:latin typeface="Courier New" panose="02070309020205020404" pitchFamily="49" charset="0"/>
              </a:rPr>
              <a:t>dnsutils</a:t>
            </a:r>
            <a:r>
              <a:rPr lang="fr-FR" dirty="0">
                <a:latin typeface="Courier New" panose="02070309020205020404" pitchFamily="49" charset="0"/>
              </a:rPr>
              <a:t> </a:t>
            </a:r>
            <a:r>
              <a:rPr lang="fr-FR" dirty="0" err="1">
                <a:latin typeface="Courier New" panose="02070309020205020404" pitchFamily="49" charset="0"/>
              </a:rPr>
              <a:t>curl</a:t>
            </a:r>
            <a:endParaRPr lang="fr-FR" dirty="0">
              <a:latin typeface="Courier New" panose="02070309020205020404" pitchFamily="49" charset="0"/>
            </a:endParaRPr>
          </a:p>
          <a:p>
            <a:pPr>
              <a:buNone/>
            </a:pPr>
            <a:br>
              <a:rPr lang="fr-FR" dirty="0"/>
            </a:br>
            <a:endParaRPr lang="fr-FR" dirty="0"/>
          </a:p>
          <a:p>
            <a:pPr>
              <a:buNone/>
            </a:pPr>
            <a:r>
              <a:rPr lang="fr-FR" b="1" dirty="0"/>
              <a:t>Étape 7 – Tester le DNS Docker</a:t>
            </a:r>
          </a:p>
          <a:p>
            <a:pPr>
              <a:buNone/>
            </a:pPr>
            <a:r>
              <a:rPr lang="fr-FR" dirty="0"/>
              <a:t>Depuis Ubuntu :</a:t>
            </a:r>
          </a:p>
          <a:p>
            <a:pPr rtl="0">
              <a:buNone/>
            </a:pPr>
            <a:r>
              <a:rPr lang="fr-FR" dirty="0">
                <a:latin typeface="Courier New" panose="02070309020205020404" pitchFamily="49" charset="0"/>
              </a:rPr>
              <a:t>ping web</a:t>
            </a:r>
          </a:p>
          <a:p>
            <a:pPr>
              <a:buNone/>
            </a:pPr>
            <a:r>
              <a:rPr lang="fr-FR" dirty="0"/>
              <a:t>Question :</a:t>
            </a:r>
          </a:p>
          <a:p>
            <a:pPr>
              <a:buNone/>
            </a:pPr>
            <a:r>
              <a:rPr lang="fr-FR" dirty="0"/>
              <a:t>👉 Pourquoi le ping fonctionne alors qu'on ne connaît pas l'adresse IP ?</a:t>
            </a:r>
          </a:p>
        </p:txBody>
      </p:sp>
    </p:spTree>
    <p:extLst>
      <p:ext uri="{BB962C8B-B14F-4D97-AF65-F5344CB8AC3E}">
        <p14:creationId xmlns:p14="http://schemas.microsoft.com/office/powerpoint/2010/main" val="65121946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743B32-FB3B-4F49-367D-01A4BAB76A2C}"/>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2C24B9C4-FE01-6894-6256-D266A6914D50}"/>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116821BD-055E-75A7-30D3-50CEDADF9582}"/>
              </a:ext>
            </a:extLst>
          </p:cNvPr>
          <p:cNvSpPr>
            <a:spLocks noGrp="1"/>
          </p:cNvSpPr>
          <p:nvPr>
            <p:ph type="sldNum" sz="quarter" idx="12"/>
          </p:nvPr>
        </p:nvSpPr>
        <p:spPr/>
        <p:txBody>
          <a:bodyPr/>
          <a:lstStyle/>
          <a:p>
            <a:fld id="{4BDCF11F-44B6-4DE8-8BC8-D1A3E36F4D29}" type="slidenum">
              <a:rPr lang="fr-FR" smtClean="0"/>
              <a:t>108</a:t>
            </a:fld>
            <a:endParaRPr lang="fr-FR"/>
          </a:p>
        </p:txBody>
      </p:sp>
      <p:sp>
        <p:nvSpPr>
          <p:cNvPr id="6" name="Rectangle 5">
            <a:extLst>
              <a:ext uri="{FF2B5EF4-FFF2-40B4-BE49-F238E27FC236}">
                <a16:creationId xmlns:a16="http://schemas.microsoft.com/office/drawing/2014/main" id="{31185188-83BE-E899-DE28-6087A5B81EB4}"/>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5E3679F5-E59E-E9FE-C478-4FF647CBF667}"/>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4 - Réseau Docker et communication entre conteneurs</a:t>
            </a:r>
          </a:p>
        </p:txBody>
      </p:sp>
      <p:sp>
        <p:nvSpPr>
          <p:cNvPr id="7" name="ZoneTexte 6">
            <a:extLst>
              <a:ext uri="{FF2B5EF4-FFF2-40B4-BE49-F238E27FC236}">
                <a16:creationId xmlns:a16="http://schemas.microsoft.com/office/drawing/2014/main" id="{8360361A-EF88-3458-E397-3724851104F1}"/>
              </a:ext>
            </a:extLst>
          </p:cNvPr>
          <p:cNvSpPr txBox="1"/>
          <p:nvPr/>
        </p:nvSpPr>
        <p:spPr>
          <a:xfrm>
            <a:off x="1362634" y="708213"/>
            <a:ext cx="7342094" cy="1200329"/>
          </a:xfrm>
          <a:prstGeom prst="rect">
            <a:avLst/>
          </a:prstGeom>
          <a:noFill/>
        </p:spPr>
        <p:txBody>
          <a:bodyPr wrap="square">
            <a:spAutoFit/>
          </a:bodyPr>
          <a:lstStyle/>
          <a:p>
            <a:pPr>
              <a:buNone/>
            </a:pPr>
            <a:r>
              <a:rPr lang="fr-FR" b="1" dirty="0"/>
              <a:t>Étape 8 – Tester le serveur Web</a:t>
            </a:r>
          </a:p>
          <a:p>
            <a:pPr rtl="0">
              <a:buNone/>
            </a:pPr>
            <a:r>
              <a:rPr lang="fr-FR" dirty="0" err="1">
                <a:latin typeface="Courier New" panose="02070309020205020404" pitchFamily="49" charset="0"/>
              </a:rPr>
              <a:t>curl</a:t>
            </a:r>
            <a:r>
              <a:rPr lang="fr-FR" dirty="0">
                <a:latin typeface="Courier New" panose="02070309020205020404" pitchFamily="49" charset="0"/>
              </a:rPr>
              <a:t> http://web</a:t>
            </a:r>
          </a:p>
          <a:p>
            <a:pPr>
              <a:buNone/>
            </a:pPr>
            <a:r>
              <a:rPr lang="fr-FR" dirty="0"/>
              <a:t>Résultat attendu :</a:t>
            </a:r>
          </a:p>
          <a:p>
            <a:pPr rtl="0">
              <a:buNone/>
            </a:pPr>
            <a:r>
              <a:rPr lang="fr-FR" dirty="0">
                <a:latin typeface="Courier New" panose="02070309020205020404" pitchFamily="49" charset="0"/>
              </a:rPr>
              <a:t>Welcome to nginx!</a:t>
            </a:r>
          </a:p>
        </p:txBody>
      </p:sp>
      <p:sp>
        <p:nvSpPr>
          <p:cNvPr id="11" name="ZoneTexte 10">
            <a:extLst>
              <a:ext uri="{FF2B5EF4-FFF2-40B4-BE49-F238E27FC236}">
                <a16:creationId xmlns:a16="http://schemas.microsoft.com/office/drawing/2014/main" id="{2E6193F4-0428-8BE2-F21C-1BE7A9A21063}"/>
              </a:ext>
            </a:extLst>
          </p:cNvPr>
          <p:cNvSpPr txBox="1"/>
          <p:nvPr/>
        </p:nvSpPr>
        <p:spPr>
          <a:xfrm>
            <a:off x="1362634" y="1908542"/>
            <a:ext cx="7682753" cy="4524315"/>
          </a:xfrm>
          <a:prstGeom prst="rect">
            <a:avLst/>
          </a:prstGeom>
          <a:noFill/>
        </p:spPr>
        <p:txBody>
          <a:bodyPr wrap="square">
            <a:spAutoFit/>
          </a:bodyPr>
          <a:lstStyle/>
          <a:p>
            <a:pPr>
              <a:buNone/>
            </a:pPr>
            <a:r>
              <a:rPr lang="fr-FR" b="1" dirty="0"/>
              <a:t>Étape 9 – Déployer PostgreSQL</a:t>
            </a:r>
          </a:p>
          <a:p>
            <a:pPr>
              <a:buNone/>
            </a:pPr>
            <a:r>
              <a:rPr lang="fr-FR" dirty="0"/>
              <a:t>Depuis l'hôte :</a:t>
            </a:r>
          </a:p>
          <a:p>
            <a:pPr rtl="0">
              <a:buNone/>
            </a:pPr>
            <a:r>
              <a:rPr lang="fr-FR" dirty="0">
                <a:latin typeface="Courier New" panose="02070309020205020404" pitchFamily="49" charset="0"/>
              </a:rPr>
              <a:t>docker run -d \</a:t>
            </a:r>
            <a:br>
              <a:rPr lang="fr-FR" dirty="0">
                <a:latin typeface="Courier New" panose="02070309020205020404" pitchFamily="49" charset="0"/>
              </a:rPr>
            </a:br>
            <a:r>
              <a:rPr lang="fr-FR" dirty="0">
                <a:latin typeface="Courier New" panose="02070309020205020404" pitchFamily="49" charset="0"/>
              </a:rPr>
              <a:t>--</a:t>
            </a:r>
            <a:r>
              <a:rPr lang="fr-FR" dirty="0" err="1">
                <a:latin typeface="Courier New" panose="02070309020205020404" pitchFamily="49" charset="0"/>
              </a:rPr>
              <a:t>name</a:t>
            </a:r>
            <a:r>
              <a:rPr lang="fr-FR" dirty="0">
                <a:latin typeface="Courier New" panose="02070309020205020404" pitchFamily="49" charset="0"/>
              </a:rPr>
              <a:t> </a:t>
            </a:r>
            <a:r>
              <a:rPr lang="fr-FR" dirty="0" err="1">
                <a:latin typeface="Courier New" panose="02070309020205020404" pitchFamily="49" charset="0"/>
              </a:rPr>
              <a:t>db</a:t>
            </a:r>
            <a:r>
              <a:rPr lang="fr-FR" dirty="0">
                <a:latin typeface="Courier New" panose="02070309020205020404" pitchFamily="49" charset="0"/>
              </a:rPr>
              <a:t> \</a:t>
            </a:r>
            <a:br>
              <a:rPr lang="fr-FR" dirty="0">
                <a:latin typeface="Courier New" panose="02070309020205020404" pitchFamily="49" charset="0"/>
              </a:rPr>
            </a:br>
            <a:r>
              <a:rPr lang="fr-FR" dirty="0">
                <a:latin typeface="Courier New" panose="02070309020205020404" pitchFamily="49" charset="0"/>
              </a:rPr>
              <a:t>--network formation-net \</a:t>
            </a:r>
            <a:br>
              <a:rPr lang="fr-FR" dirty="0">
                <a:latin typeface="Courier New" panose="02070309020205020404" pitchFamily="49" charset="0"/>
              </a:rPr>
            </a:br>
            <a:r>
              <a:rPr lang="fr-FR" dirty="0">
                <a:latin typeface="Courier New" panose="02070309020205020404" pitchFamily="49" charset="0"/>
              </a:rPr>
              <a:t>-e POSTGRES_PASSWORD=docker \</a:t>
            </a:r>
            <a:br>
              <a:rPr lang="fr-FR" dirty="0">
                <a:latin typeface="Courier New" panose="02070309020205020404" pitchFamily="49" charset="0"/>
              </a:rPr>
            </a:br>
            <a:r>
              <a:rPr lang="fr-FR" dirty="0">
                <a:latin typeface="Courier New" panose="02070309020205020404" pitchFamily="49" charset="0"/>
              </a:rPr>
              <a:t>postgres:17</a:t>
            </a:r>
          </a:p>
          <a:p>
            <a:pPr>
              <a:buNone/>
            </a:pPr>
            <a:endParaRPr lang="fr-FR" dirty="0"/>
          </a:p>
          <a:p>
            <a:pPr>
              <a:buNone/>
            </a:pPr>
            <a:r>
              <a:rPr lang="fr-FR" b="1" dirty="0"/>
              <a:t>Étape 10 – Tester le DNS</a:t>
            </a:r>
          </a:p>
          <a:p>
            <a:pPr>
              <a:buNone/>
            </a:pPr>
            <a:r>
              <a:rPr lang="fr-FR" dirty="0"/>
              <a:t>Depuis Ubuntu :</a:t>
            </a:r>
          </a:p>
          <a:p>
            <a:pPr rtl="0">
              <a:buNone/>
            </a:pPr>
            <a:r>
              <a:rPr lang="fr-FR" dirty="0">
                <a:latin typeface="Courier New" panose="02070309020205020404" pitchFamily="49" charset="0"/>
              </a:rPr>
              <a:t>ping </a:t>
            </a:r>
            <a:r>
              <a:rPr lang="fr-FR" dirty="0" err="1">
                <a:latin typeface="Courier New" panose="02070309020205020404" pitchFamily="49" charset="0"/>
              </a:rPr>
              <a:t>db</a:t>
            </a:r>
            <a:endParaRPr lang="fr-FR" dirty="0">
              <a:latin typeface="Courier New" panose="02070309020205020404" pitchFamily="49" charset="0"/>
            </a:endParaRPr>
          </a:p>
          <a:p>
            <a:pPr>
              <a:buNone/>
            </a:pPr>
            <a:r>
              <a:rPr lang="fr-FR" dirty="0"/>
              <a:t>Puis :</a:t>
            </a:r>
          </a:p>
          <a:p>
            <a:pPr rtl="0">
              <a:buNone/>
            </a:pPr>
            <a:r>
              <a:rPr lang="fr-FR" dirty="0" err="1">
                <a:latin typeface="Courier New" panose="02070309020205020404" pitchFamily="49" charset="0"/>
              </a:rPr>
              <a:t>nslookup</a:t>
            </a:r>
            <a:r>
              <a:rPr lang="fr-FR" dirty="0">
                <a:latin typeface="Courier New" panose="02070309020205020404" pitchFamily="49" charset="0"/>
              </a:rPr>
              <a:t> </a:t>
            </a:r>
            <a:r>
              <a:rPr lang="fr-FR" dirty="0" err="1">
                <a:latin typeface="Courier New" panose="02070309020205020404" pitchFamily="49" charset="0"/>
              </a:rPr>
              <a:t>db</a:t>
            </a:r>
            <a:endParaRPr lang="fr-FR" dirty="0">
              <a:latin typeface="Courier New" panose="02070309020205020404" pitchFamily="49" charset="0"/>
            </a:endParaRPr>
          </a:p>
          <a:p>
            <a:pPr>
              <a:buNone/>
            </a:pPr>
            <a:r>
              <a:rPr lang="fr-FR" dirty="0"/>
              <a:t>Questions :</a:t>
            </a:r>
          </a:p>
          <a:p>
            <a:pPr>
              <a:buFont typeface="Arial" panose="020B0604020202020204" pitchFamily="34" charset="0"/>
              <a:buChar char="•"/>
            </a:pPr>
            <a:r>
              <a:rPr lang="fr-FR" dirty="0"/>
              <a:t>Quelle IP a été trouvée ? </a:t>
            </a:r>
          </a:p>
          <a:p>
            <a:pPr>
              <a:buFont typeface="Arial" panose="020B0604020202020204" pitchFamily="34" charset="0"/>
              <a:buChar char="•"/>
            </a:pPr>
            <a:r>
              <a:rPr lang="fr-FR" dirty="0"/>
              <a:t>Docker utilise-t-il un DNS ?</a:t>
            </a:r>
          </a:p>
        </p:txBody>
      </p:sp>
    </p:spTree>
    <p:extLst>
      <p:ext uri="{BB962C8B-B14F-4D97-AF65-F5344CB8AC3E}">
        <p14:creationId xmlns:p14="http://schemas.microsoft.com/office/powerpoint/2010/main" val="138904573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540A4D-DE62-23A4-A331-21E154B5A636}"/>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59CEC811-7ED3-B1A4-3770-C23EE556FB7D}"/>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3967474B-DAAA-62CB-BDD7-E6BA1E40E7EC}"/>
              </a:ext>
            </a:extLst>
          </p:cNvPr>
          <p:cNvSpPr>
            <a:spLocks noGrp="1"/>
          </p:cNvSpPr>
          <p:nvPr>
            <p:ph type="sldNum" sz="quarter" idx="12"/>
          </p:nvPr>
        </p:nvSpPr>
        <p:spPr/>
        <p:txBody>
          <a:bodyPr/>
          <a:lstStyle/>
          <a:p>
            <a:fld id="{4BDCF11F-44B6-4DE8-8BC8-D1A3E36F4D29}" type="slidenum">
              <a:rPr lang="fr-FR" smtClean="0"/>
              <a:t>109</a:t>
            </a:fld>
            <a:endParaRPr lang="fr-FR"/>
          </a:p>
        </p:txBody>
      </p:sp>
      <p:sp>
        <p:nvSpPr>
          <p:cNvPr id="6" name="Rectangle 5">
            <a:extLst>
              <a:ext uri="{FF2B5EF4-FFF2-40B4-BE49-F238E27FC236}">
                <a16:creationId xmlns:a16="http://schemas.microsoft.com/office/drawing/2014/main" id="{1C141A9A-1D9B-F1AE-A250-75367EAC0B78}"/>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7543322E-DDAC-259A-8956-94F348FA8EB1}"/>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4 - Réseau Docker et communication entre conteneurs</a:t>
            </a:r>
          </a:p>
        </p:txBody>
      </p:sp>
      <p:sp>
        <p:nvSpPr>
          <p:cNvPr id="7" name="ZoneTexte 6">
            <a:extLst>
              <a:ext uri="{FF2B5EF4-FFF2-40B4-BE49-F238E27FC236}">
                <a16:creationId xmlns:a16="http://schemas.microsoft.com/office/drawing/2014/main" id="{A7C1CF63-EA64-4825-FF60-7833CCB70C85}"/>
              </a:ext>
            </a:extLst>
          </p:cNvPr>
          <p:cNvSpPr txBox="1"/>
          <p:nvPr/>
        </p:nvSpPr>
        <p:spPr>
          <a:xfrm>
            <a:off x="1479176" y="724039"/>
            <a:ext cx="6096000" cy="5355312"/>
          </a:xfrm>
          <a:prstGeom prst="rect">
            <a:avLst/>
          </a:prstGeom>
          <a:noFill/>
        </p:spPr>
        <p:txBody>
          <a:bodyPr wrap="square">
            <a:spAutoFit/>
          </a:bodyPr>
          <a:lstStyle/>
          <a:p>
            <a:pPr>
              <a:buNone/>
            </a:pPr>
            <a:r>
              <a:rPr lang="fr-FR" b="1" dirty="0"/>
              <a:t>Étape 11 – Inspecter le réseau</a:t>
            </a:r>
          </a:p>
          <a:p>
            <a:pPr rtl="0">
              <a:buNone/>
            </a:pPr>
            <a:r>
              <a:rPr lang="fr-FR" dirty="0">
                <a:latin typeface="Courier New" panose="02070309020205020404" pitchFamily="49" charset="0"/>
              </a:rPr>
              <a:t>docker network </a:t>
            </a:r>
            <a:r>
              <a:rPr lang="fr-FR" dirty="0" err="1">
                <a:latin typeface="Courier New" panose="02070309020205020404" pitchFamily="49" charset="0"/>
              </a:rPr>
              <a:t>inspect</a:t>
            </a:r>
            <a:r>
              <a:rPr lang="fr-FR" dirty="0">
                <a:latin typeface="Courier New" panose="02070309020205020404" pitchFamily="49" charset="0"/>
              </a:rPr>
              <a:t> formation-net</a:t>
            </a:r>
          </a:p>
          <a:p>
            <a:pPr>
              <a:buNone/>
            </a:pPr>
            <a:r>
              <a:rPr lang="fr-FR" dirty="0"/>
              <a:t>Identifier :</a:t>
            </a:r>
          </a:p>
          <a:p>
            <a:pPr>
              <a:buFont typeface="Arial" panose="020B0604020202020204" pitchFamily="34" charset="0"/>
              <a:buChar char="•"/>
            </a:pPr>
            <a:r>
              <a:rPr lang="fr-FR" dirty="0"/>
              <a:t>web </a:t>
            </a:r>
          </a:p>
          <a:p>
            <a:pPr>
              <a:buFont typeface="Arial" panose="020B0604020202020204" pitchFamily="34" charset="0"/>
              <a:buChar char="•"/>
            </a:pPr>
            <a:r>
              <a:rPr lang="fr-FR" dirty="0"/>
              <a:t>client </a:t>
            </a:r>
          </a:p>
          <a:p>
            <a:pPr>
              <a:buFont typeface="Arial" panose="020B0604020202020204" pitchFamily="34" charset="0"/>
              <a:buChar char="•"/>
            </a:pPr>
            <a:r>
              <a:rPr lang="fr-FR" dirty="0" err="1"/>
              <a:t>db</a:t>
            </a:r>
            <a:r>
              <a:rPr lang="fr-FR" dirty="0"/>
              <a:t> </a:t>
            </a:r>
          </a:p>
          <a:p>
            <a:pPr>
              <a:buNone/>
            </a:pPr>
            <a:r>
              <a:rPr lang="fr-FR" dirty="0"/>
              <a:t>et leurs adresses IP.</a:t>
            </a:r>
          </a:p>
          <a:p>
            <a:pPr>
              <a:buNone/>
            </a:pPr>
            <a:endParaRPr lang="fr-FR" dirty="0"/>
          </a:p>
          <a:p>
            <a:pPr>
              <a:buNone/>
            </a:pPr>
            <a:r>
              <a:rPr lang="fr-FR" b="1" dirty="0"/>
              <a:t>Étape 12 – Représenter l'architecture</a:t>
            </a:r>
          </a:p>
          <a:p>
            <a:pPr>
              <a:buNone/>
            </a:pPr>
            <a:r>
              <a:rPr lang="fr-FR" dirty="0"/>
              <a:t>Faire compléter :</a:t>
            </a:r>
          </a:p>
          <a:p>
            <a:pPr rtl="0">
              <a:buNone/>
            </a:pPr>
            <a:r>
              <a:rPr lang="fr-FR" dirty="0">
                <a:latin typeface="Courier New" panose="02070309020205020404" pitchFamily="49" charset="0"/>
              </a:rPr>
              <a:t>                formation-net</a:t>
            </a:r>
            <a:br>
              <a:rPr lang="fr-FR" dirty="0">
                <a:latin typeface="Courier New" panose="02070309020205020404" pitchFamily="49" charset="0"/>
              </a:rPr>
            </a:br>
            <a:br>
              <a:rPr lang="fr-FR" dirty="0">
                <a:latin typeface="Courier New" panose="02070309020205020404" pitchFamily="49" charset="0"/>
              </a:rPr>
            </a:br>
            <a:r>
              <a:rPr lang="fr-FR" dirty="0">
                <a:latin typeface="Courier New" panose="02070309020205020404" pitchFamily="49" charset="0"/>
              </a:rPr>
              <a:t>        ┌────────┬────────┬────────┐</a:t>
            </a:r>
            <a:br>
              <a:rPr lang="fr-FR" dirty="0">
                <a:latin typeface="Courier New" panose="02070309020205020404" pitchFamily="49" charset="0"/>
              </a:rPr>
            </a:br>
            <a:br>
              <a:rPr lang="fr-FR" dirty="0">
                <a:latin typeface="Courier New" panose="02070309020205020404" pitchFamily="49" charset="0"/>
              </a:rPr>
            </a:br>
            <a:r>
              <a:rPr lang="fr-FR" dirty="0">
                <a:latin typeface="Courier New" panose="02070309020205020404" pitchFamily="49" charset="0"/>
              </a:rPr>
              <a:t>        ▼        ▼        ▼</a:t>
            </a:r>
            <a:br>
              <a:rPr lang="fr-FR" dirty="0">
                <a:latin typeface="Courier New" panose="02070309020205020404" pitchFamily="49" charset="0"/>
              </a:rPr>
            </a:br>
            <a:br>
              <a:rPr lang="fr-FR" dirty="0">
                <a:latin typeface="Courier New" panose="02070309020205020404" pitchFamily="49" charset="0"/>
              </a:rPr>
            </a:br>
            <a:r>
              <a:rPr lang="fr-FR" dirty="0">
                <a:latin typeface="Courier New" panose="02070309020205020404" pitchFamily="49" charset="0"/>
              </a:rPr>
              <a:t>      web      client     </a:t>
            </a:r>
            <a:r>
              <a:rPr lang="fr-FR" dirty="0" err="1">
                <a:latin typeface="Courier New" panose="02070309020205020404" pitchFamily="49" charset="0"/>
              </a:rPr>
              <a:t>db</a:t>
            </a:r>
            <a:br>
              <a:rPr lang="fr-FR" dirty="0">
                <a:latin typeface="Courier New" panose="02070309020205020404" pitchFamily="49" charset="0"/>
              </a:rPr>
            </a:br>
            <a:br>
              <a:rPr lang="fr-FR" dirty="0">
                <a:latin typeface="Courier New" panose="02070309020205020404" pitchFamily="49" charset="0"/>
              </a:rPr>
            </a:br>
            <a:r>
              <a:rPr lang="fr-FR" dirty="0">
                <a:latin typeface="Courier New" panose="02070309020205020404" pitchFamily="49" charset="0"/>
              </a:rPr>
              <a:t>     nginx     ubuntu   </a:t>
            </a:r>
            <a:r>
              <a:rPr lang="fr-FR" dirty="0" err="1">
                <a:latin typeface="Courier New" panose="02070309020205020404" pitchFamily="49" charset="0"/>
              </a:rPr>
              <a:t>postgres</a:t>
            </a:r>
            <a:endParaRPr lang="fr-FR" dirty="0">
              <a:latin typeface="Courier New" panose="02070309020205020404" pitchFamily="49" charset="0"/>
            </a:endParaRPr>
          </a:p>
        </p:txBody>
      </p:sp>
    </p:spTree>
    <p:extLst>
      <p:ext uri="{BB962C8B-B14F-4D97-AF65-F5344CB8AC3E}">
        <p14:creationId xmlns:p14="http://schemas.microsoft.com/office/powerpoint/2010/main" val="39210984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75034F-F88D-20A5-8BD7-3CE9518A2CED}"/>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A40B37CA-6176-430D-B546-9EB3B0794D01}"/>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9884F093-90A2-8E46-5CF5-F927964CFA51}"/>
              </a:ext>
            </a:extLst>
          </p:cNvPr>
          <p:cNvSpPr>
            <a:spLocks noGrp="1"/>
          </p:cNvSpPr>
          <p:nvPr>
            <p:ph type="sldNum" sz="quarter" idx="12"/>
          </p:nvPr>
        </p:nvSpPr>
        <p:spPr/>
        <p:txBody>
          <a:bodyPr/>
          <a:lstStyle/>
          <a:p>
            <a:fld id="{4BDCF11F-44B6-4DE8-8BC8-D1A3E36F4D29}" type="slidenum">
              <a:rPr lang="fr-FR" smtClean="0"/>
              <a:t>11</a:t>
            </a:fld>
            <a:endParaRPr lang="fr-FR"/>
          </a:p>
        </p:txBody>
      </p:sp>
      <p:sp>
        <p:nvSpPr>
          <p:cNvPr id="6" name="Rectangle 5">
            <a:extLst>
              <a:ext uri="{FF2B5EF4-FFF2-40B4-BE49-F238E27FC236}">
                <a16:creationId xmlns:a16="http://schemas.microsoft.com/office/drawing/2014/main" id="{D54F27A8-D164-E5BD-1329-A29231C8FAE3}"/>
              </a:ext>
            </a:extLst>
          </p:cNvPr>
          <p:cNvSpPr/>
          <p:nvPr/>
        </p:nvSpPr>
        <p:spPr>
          <a:xfrm>
            <a:off x="-1" y="0"/>
            <a:ext cx="5038166" cy="6858000"/>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D3B8EC0C-DFF3-E5C2-50FC-2E5A1B862D7F}"/>
              </a:ext>
            </a:extLst>
          </p:cNvPr>
          <p:cNvSpPr txBox="1">
            <a:spLocks/>
          </p:cNvSpPr>
          <p:nvPr/>
        </p:nvSpPr>
        <p:spPr>
          <a:xfrm>
            <a:off x="5244353" y="612845"/>
            <a:ext cx="6355976" cy="708212"/>
          </a:xfrm>
          <a:prstGeom prst="rect">
            <a:avLst/>
          </a:prstGeom>
        </p:spPr>
        <p:txBody>
          <a:bodyPr vert="horz" lIns="91440" tIns="45720" rIns="91440" bIns="45720" rtlCol="0" anchor="ctr">
            <a:normAutofit fontScale="92500"/>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1 - Introduction aux conteneurs</a:t>
            </a:r>
          </a:p>
        </p:txBody>
      </p:sp>
      <p:sp>
        <p:nvSpPr>
          <p:cNvPr id="9" name="ZoneTexte 8">
            <a:extLst>
              <a:ext uri="{FF2B5EF4-FFF2-40B4-BE49-F238E27FC236}">
                <a16:creationId xmlns:a16="http://schemas.microsoft.com/office/drawing/2014/main" id="{3AC69F54-3B3F-890E-AD83-6B134AD22178}"/>
              </a:ext>
            </a:extLst>
          </p:cNvPr>
          <p:cNvSpPr txBox="1"/>
          <p:nvPr/>
        </p:nvSpPr>
        <p:spPr>
          <a:xfrm>
            <a:off x="5481918" y="1992044"/>
            <a:ext cx="6257363" cy="3693319"/>
          </a:xfrm>
          <a:prstGeom prst="rect">
            <a:avLst/>
          </a:prstGeom>
          <a:noFill/>
        </p:spPr>
        <p:txBody>
          <a:bodyPr wrap="square">
            <a:spAutoFit/>
          </a:bodyPr>
          <a:lstStyle/>
          <a:p>
            <a:pPr>
              <a:buNone/>
            </a:pPr>
            <a:endParaRPr lang="fr-FR" b="1" dirty="0"/>
          </a:p>
          <a:p>
            <a:pPr>
              <a:buNone/>
            </a:pPr>
            <a:r>
              <a:rPr lang="fr-FR" dirty="0"/>
              <a:t>À l'issue de ce chapitre, vous serez capable de :</a:t>
            </a:r>
          </a:p>
          <a:p>
            <a:pPr>
              <a:buNone/>
            </a:pPr>
            <a:endParaRPr lang="fr-FR" dirty="0"/>
          </a:p>
          <a:p>
            <a:pPr>
              <a:buNone/>
            </a:pPr>
            <a:r>
              <a:rPr lang="fr-FR" dirty="0"/>
              <a:t>🎯 Expliquer le principe de la conteneurisation et ses bénéfices</a:t>
            </a:r>
          </a:p>
          <a:p>
            <a:pPr>
              <a:buNone/>
            </a:pPr>
            <a:r>
              <a:rPr lang="fr-FR" dirty="0"/>
              <a:t>🎯 Différencier un conteneur d'une machine virtuelle</a:t>
            </a:r>
          </a:p>
          <a:p>
            <a:pPr>
              <a:buNone/>
            </a:pPr>
            <a:r>
              <a:rPr lang="fr-FR" dirty="0"/>
              <a:t>🎯 Identifier les principaux cas d'usage des conteneurs en entreprise</a:t>
            </a:r>
          </a:p>
          <a:p>
            <a:pPr>
              <a:buNone/>
            </a:pPr>
            <a:r>
              <a:rPr lang="fr-FR" dirty="0"/>
              <a:t>🎯 Comprendre les enjeux de déploiement, de portabilité et d'exploitation en production</a:t>
            </a:r>
          </a:p>
          <a:p>
            <a:pPr>
              <a:buNone/>
            </a:pPr>
            <a:r>
              <a:rPr lang="fr-FR" dirty="0"/>
              <a:t>🎯 Présenter l'écosystème Docker et son positionnement dans le Cloud Native</a:t>
            </a:r>
          </a:p>
          <a:p>
            <a:pPr>
              <a:buNone/>
            </a:pPr>
            <a:r>
              <a:rPr lang="fr-FR" dirty="0"/>
              <a:t>🎯 Décrire les composants de l'architecture Docker</a:t>
            </a:r>
          </a:p>
          <a:p>
            <a:pPr>
              <a:buNone/>
            </a:pPr>
            <a:r>
              <a:rPr lang="fr-FR" dirty="0"/>
              <a:t>🎯 Expliquer le cycle de vie d'un conteneur</a:t>
            </a:r>
          </a:p>
        </p:txBody>
      </p:sp>
      <p:sp>
        <p:nvSpPr>
          <p:cNvPr id="4" name="ZoneTexte 3">
            <a:extLst>
              <a:ext uri="{FF2B5EF4-FFF2-40B4-BE49-F238E27FC236}">
                <a16:creationId xmlns:a16="http://schemas.microsoft.com/office/drawing/2014/main" id="{CF53EF86-BBBE-B4D2-A7F8-1E04E549BC70}"/>
              </a:ext>
            </a:extLst>
          </p:cNvPr>
          <p:cNvSpPr txBox="1"/>
          <p:nvPr/>
        </p:nvSpPr>
        <p:spPr>
          <a:xfrm>
            <a:off x="739587" y="2705725"/>
            <a:ext cx="3558989" cy="1446550"/>
          </a:xfrm>
          <a:prstGeom prst="rect">
            <a:avLst/>
          </a:prstGeom>
          <a:noFill/>
        </p:spPr>
        <p:txBody>
          <a:bodyPr wrap="square" rtlCol="0">
            <a:spAutoFit/>
          </a:bodyPr>
          <a:lstStyle/>
          <a:p>
            <a:r>
              <a:rPr lang="fr-FR" sz="4400" b="1" dirty="0">
                <a:solidFill>
                  <a:schemeClr val="bg1"/>
                </a:solidFill>
              </a:rPr>
              <a:t>Objectifs pédagogiques</a:t>
            </a:r>
          </a:p>
        </p:txBody>
      </p:sp>
    </p:spTree>
    <p:extLst>
      <p:ext uri="{BB962C8B-B14F-4D97-AF65-F5344CB8AC3E}">
        <p14:creationId xmlns:p14="http://schemas.microsoft.com/office/powerpoint/2010/main" val="285661976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640F73-B1A7-6ABA-3941-E6BABCF74553}"/>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58986476-4D9E-F1AA-4D39-E03D4A1D7540}"/>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436817E6-77D5-595A-678B-0CF28303F6D0}"/>
              </a:ext>
            </a:extLst>
          </p:cNvPr>
          <p:cNvSpPr>
            <a:spLocks noGrp="1"/>
          </p:cNvSpPr>
          <p:nvPr>
            <p:ph type="sldNum" sz="quarter" idx="12"/>
          </p:nvPr>
        </p:nvSpPr>
        <p:spPr/>
        <p:txBody>
          <a:bodyPr/>
          <a:lstStyle/>
          <a:p>
            <a:fld id="{4BDCF11F-44B6-4DE8-8BC8-D1A3E36F4D29}" type="slidenum">
              <a:rPr lang="fr-FR" smtClean="0"/>
              <a:t>110</a:t>
            </a:fld>
            <a:endParaRPr lang="fr-FR"/>
          </a:p>
        </p:txBody>
      </p:sp>
      <p:sp>
        <p:nvSpPr>
          <p:cNvPr id="6" name="Rectangle 5">
            <a:extLst>
              <a:ext uri="{FF2B5EF4-FFF2-40B4-BE49-F238E27FC236}">
                <a16:creationId xmlns:a16="http://schemas.microsoft.com/office/drawing/2014/main" id="{60E28A44-E32E-1338-6977-64F0AE600CC5}"/>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77006FB1-D7B0-2C44-CCC3-90530DDB02AA}"/>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4 - Réseau Docker et communication entre conteneurs</a:t>
            </a:r>
          </a:p>
        </p:txBody>
      </p:sp>
      <p:sp>
        <p:nvSpPr>
          <p:cNvPr id="7" name="ZoneTexte 6">
            <a:extLst>
              <a:ext uri="{FF2B5EF4-FFF2-40B4-BE49-F238E27FC236}">
                <a16:creationId xmlns:a16="http://schemas.microsoft.com/office/drawing/2014/main" id="{260CAA21-AA02-BD3D-A0B2-F6382A85FC72}"/>
              </a:ext>
            </a:extLst>
          </p:cNvPr>
          <p:cNvSpPr txBox="1"/>
          <p:nvPr/>
        </p:nvSpPr>
        <p:spPr>
          <a:xfrm>
            <a:off x="1313329" y="708213"/>
            <a:ext cx="5414682" cy="3693319"/>
          </a:xfrm>
          <a:prstGeom prst="rect">
            <a:avLst/>
          </a:prstGeom>
          <a:noFill/>
        </p:spPr>
        <p:txBody>
          <a:bodyPr wrap="square">
            <a:spAutoFit/>
          </a:bodyPr>
          <a:lstStyle/>
          <a:p>
            <a:pPr>
              <a:buNone/>
            </a:pPr>
            <a:r>
              <a:rPr lang="fr-FR" b="1" dirty="0"/>
              <a:t>Challenge autonome</a:t>
            </a:r>
          </a:p>
          <a:p>
            <a:pPr>
              <a:buNone/>
            </a:pPr>
            <a:r>
              <a:rPr lang="fr-FR" b="1" dirty="0"/>
              <a:t>Mission</a:t>
            </a:r>
          </a:p>
          <a:p>
            <a:pPr>
              <a:buNone/>
            </a:pPr>
            <a:r>
              <a:rPr lang="fr-FR" dirty="0"/>
              <a:t>Créer seul l'architecture suivante :</a:t>
            </a:r>
          </a:p>
          <a:p>
            <a:pPr rtl="0">
              <a:buNone/>
            </a:pPr>
            <a:r>
              <a:rPr lang="fr-FR" dirty="0">
                <a:latin typeface="Courier New" panose="02070309020205020404" pitchFamily="49" charset="0"/>
              </a:rPr>
              <a:t>               app-net</a:t>
            </a:r>
            <a:br>
              <a:rPr lang="fr-FR" dirty="0">
                <a:latin typeface="Courier New" panose="02070309020205020404" pitchFamily="49" charset="0"/>
              </a:rPr>
            </a:br>
            <a:br>
              <a:rPr lang="fr-FR" dirty="0">
                <a:latin typeface="Courier New" panose="02070309020205020404" pitchFamily="49" charset="0"/>
              </a:rPr>
            </a:br>
            <a:r>
              <a:rPr lang="fr-FR" dirty="0">
                <a:latin typeface="Courier New" panose="02070309020205020404" pitchFamily="49" charset="0"/>
              </a:rPr>
              <a:t>      ┌─────────┬─────────┬─────────┐</a:t>
            </a:r>
            <a:br>
              <a:rPr lang="fr-FR" dirty="0">
                <a:latin typeface="Courier New" panose="02070309020205020404" pitchFamily="49" charset="0"/>
              </a:rPr>
            </a:br>
            <a:br>
              <a:rPr lang="fr-FR" dirty="0">
                <a:latin typeface="Courier New" panose="02070309020205020404" pitchFamily="49" charset="0"/>
              </a:rPr>
            </a:br>
            <a:r>
              <a:rPr lang="fr-FR" dirty="0">
                <a:latin typeface="Courier New" panose="02070309020205020404" pitchFamily="49" charset="0"/>
              </a:rPr>
              <a:t>      ▼         ▼         ▼</a:t>
            </a:r>
            <a:br>
              <a:rPr lang="fr-FR" dirty="0">
                <a:latin typeface="Courier New" panose="02070309020205020404" pitchFamily="49" charset="0"/>
              </a:rPr>
            </a:br>
            <a:br>
              <a:rPr lang="fr-FR" dirty="0">
                <a:latin typeface="Courier New" panose="02070309020205020404" pitchFamily="49" charset="0"/>
              </a:rPr>
            </a:br>
            <a:r>
              <a:rPr lang="fr-FR" dirty="0">
                <a:latin typeface="Courier New" panose="02070309020205020404" pitchFamily="49" charset="0"/>
              </a:rPr>
              <a:t> frontend   backend   </a:t>
            </a:r>
            <a:r>
              <a:rPr lang="fr-FR" dirty="0" err="1">
                <a:latin typeface="Courier New" panose="02070309020205020404" pitchFamily="49" charset="0"/>
              </a:rPr>
              <a:t>database</a:t>
            </a:r>
            <a:br>
              <a:rPr lang="fr-FR" dirty="0">
                <a:latin typeface="Courier New" panose="02070309020205020404" pitchFamily="49" charset="0"/>
              </a:rPr>
            </a:br>
            <a:br>
              <a:rPr lang="fr-FR" dirty="0">
                <a:latin typeface="Courier New" panose="02070309020205020404" pitchFamily="49" charset="0"/>
              </a:rPr>
            </a:br>
            <a:r>
              <a:rPr lang="fr-FR" dirty="0">
                <a:latin typeface="Courier New" panose="02070309020205020404" pitchFamily="49" charset="0"/>
              </a:rPr>
              <a:t>  nginx      ubuntu   </a:t>
            </a:r>
            <a:r>
              <a:rPr lang="fr-FR" dirty="0" err="1">
                <a:latin typeface="Courier New" panose="02070309020205020404" pitchFamily="49" charset="0"/>
              </a:rPr>
              <a:t>postgres</a:t>
            </a:r>
            <a:endParaRPr lang="fr-FR" dirty="0">
              <a:latin typeface="Courier New" panose="02070309020205020404" pitchFamily="49" charset="0"/>
            </a:endParaRPr>
          </a:p>
          <a:p>
            <a:pPr>
              <a:buNone/>
            </a:pPr>
            <a:r>
              <a:rPr lang="fr-FR" dirty="0"/>
              <a:t>cations multi-conteneurs.</a:t>
            </a:r>
          </a:p>
        </p:txBody>
      </p:sp>
      <p:sp>
        <p:nvSpPr>
          <p:cNvPr id="8" name="ZoneTexte 7">
            <a:extLst>
              <a:ext uri="{FF2B5EF4-FFF2-40B4-BE49-F238E27FC236}">
                <a16:creationId xmlns:a16="http://schemas.microsoft.com/office/drawing/2014/main" id="{CEC54644-D89B-0B0B-4F59-C751A3408220}"/>
              </a:ext>
            </a:extLst>
          </p:cNvPr>
          <p:cNvSpPr txBox="1"/>
          <p:nvPr/>
        </p:nvSpPr>
        <p:spPr>
          <a:xfrm>
            <a:off x="7019364" y="708213"/>
            <a:ext cx="5002307" cy="2308324"/>
          </a:xfrm>
          <a:prstGeom prst="rect">
            <a:avLst/>
          </a:prstGeom>
          <a:noFill/>
        </p:spPr>
        <p:txBody>
          <a:bodyPr wrap="square">
            <a:spAutoFit/>
          </a:bodyPr>
          <a:lstStyle/>
          <a:p>
            <a:pPr>
              <a:buNone/>
            </a:pPr>
            <a:r>
              <a:rPr lang="fr-FR" b="1" dirty="0"/>
              <a:t>Contraintes</a:t>
            </a:r>
          </a:p>
          <a:p>
            <a:pPr>
              <a:buFont typeface="Arial" panose="020B0604020202020204" pitchFamily="34" charset="0"/>
              <a:buChar char="•"/>
            </a:pPr>
            <a:r>
              <a:rPr lang="fr-FR" dirty="0"/>
              <a:t>Réseau : </a:t>
            </a:r>
            <a:r>
              <a:rPr lang="fr-FR" dirty="0">
                <a:latin typeface="Courier New" panose="02070309020205020404" pitchFamily="49" charset="0"/>
              </a:rPr>
              <a:t>app-net</a:t>
            </a:r>
            <a:r>
              <a:rPr lang="fr-FR" dirty="0"/>
              <a:t> </a:t>
            </a:r>
          </a:p>
          <a:p>
            <a:pPr>
              <a:buFont typeface="Arial" panose="020B0604020202020204" pitchFamily="34" charset="0"/>
              <a:buChar char="•"/>
            </a:pPr>
            <a:r>
              <a:rPr lang="fr-FR" dirty="0"/>
              <a:t>Tous les conteneurs doivent être sur le même réseau </a:t>
            </a:r>
          </a:p>
          <a:p>
            <a:pPr>
              <a:buFont typeface="Arial" panose="020B0604020202020204" pitchFamily="34" charset="0"/>
              <a:buChar char="•"/>
            </a:pPr>
            <a:r>
              <a:rPr lang="fr-FR" dirty="0"/>
              <a:t>Depuis frontend, le ping vers backend doit fonctionner </a:t>
            </a:r>
          </a:p>
          <a:p>
            <a:pPr>
              <a:buFont typeface="Arial" panose="020B0604020202020204" pitchFamily="34" charset="0"/>
              <a:buChar char="•"/>
            </a:pPr>
            <a:r>
              <a:rPr lang="fr-FR" dirty="0"/>
              <a:t>Depuis frontend, le ping vers </a:t>
            </a:r>
            <a:r>
              <a:rPr lang="fr-FR" dirty="0" err="1"/>
              <a:t>database</a:t>
            </a:r>
            <a:r>
              <a:rPr lang="fr-FR" dirty="0"/>
              <a:t> doit fonctionner </a:t>
            </a:r>
          </a:p>
        </p:txBody>
      </p:sp>
      <p:sp>
        <p:nvSpPr>
          <p:cNvPr id="10" name="ZoneTexte 9">
            <a:extLst>
              <a:ext uri="{FF2B5EF4-FFF2-40B4-BE49-F238E27FC236}">
                <a16:creationId xmlns:a16="http://schemas.microsoft.com/office/drawing/2014/main" id="{FDC0E62B-F27D-6B6F-537E-74CD1FB6DF0E}"/>
              </a:ext>
            </a:extLst>
          </p:cNvPr>
          <p:cNvSpPr txBox="1"/>
          <p:nvPr/>
        </p:nvSpPr>
        <p:spPr>
          <a:xfrm>
            <a:off x="1313329" y="4784586"/>
            <a:ext cx="6096000" cy="1754326"/>
          </a:xfrm>
          <a:prstGeom prst="rect">
            <a:avLst/>
          </a:prstGeom>
          <a:noFill/>
        </p:spPr>
        <p:txBody>
          <a:bodyPr wrap="square">
            <a:spAutoFit/>
          </a:bodyPr>
          <a:lstStyle/>
          <a:p>
            <a:pPr>
              <a:buNone/>
            </a:pPr>
            <a:r>
              <a:rPr lang="fr-FR" b="1" dirty="0"/>
              <a:t>Validation</a:t>
            </a:r>
          </a:p>
          <a:p>
            <a:pPr>
              <a:buNone/>
            </a:pPr>
            <a:r>
              <a:rPr lang="fr-FR" dirty="0"/>
              <a:t>Depuis frontend :</a:t>
            </a:r>
          </a:p>
          <a:p>
            <a:pPr rtl="0">
              <a:buNone/>
            </a:pPr>
            <a:r>
              <a:rPr lang="fr-FR" dirty="0">
                <a:latin typeface="Courier New" panose="02070309020205020404" pitchFamily="49" charset="0"/>
              </a:rPr>
              <a:t>ping backend</a:t>
            </a:r>
          </a:p>
          <a:p>
            <a:pPr>
              <a:buNone/>
            </a:pPr>
            <a:r>
              <a:rPr lang="fr-FR" dirty="0"/>
              <a:t>Et</a:t>
            </a:r>
          </a:p>
          <a:p>
            <a:pPr rtl="0">
              <a:buNone/>
            </a:pPr>
            <a:r>
              <a:rPr lang="fr-FR" dirty="0">
                <a:latin typeface="Courier New" panose="02070309020205020404" pitchFamily="49" charset="0"/>
              </a:rPr>
              <a:t>ping </a:t>
            </a:r>
            <a:r>
              <a:rPr lang="fr-FR" dirty="0" err="1">
                <a:latin typeface="Courier New" panose="02070309020205020404" pitchFamily="49" charset="0"/>
              </a:rPr>
              <a:t>database</a:t>
            </a:r>
            <a:endParaRPr lang="fr-FR" dirty="0">
              <a:latin typeface="Courier New" panose="02070309020205020404" pitchFamily="49" charset="0"/>
            </a:endParaRPr>
          </a:p>
          <a:p>
            <a:pPr>
              <a:buNone/>
            </a:pPr>
            <a:r>
              <a:rPr lang="fr-FR" dirty="0"/>
              <a:t>doivent répondre.</a:t>
            </a:r>
          </a:p>
        </p:txBody>
      </p:sp>
    </p:spTree>
    <p:extLst>
      <p:ext uri="{BB962C8B-B14F-4D97-AF65-F5344CB8AC3E}">
        <p14:creationId xmlns:p14="http://schemas.microsoft.com/office/powerpoint/2010/main" val="52249044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D75F8C-34B7-75F5-C93C-B587180EF1C7}"/>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0E1CD70A-5C8E-ECA5-01AA-9C053DD634BB}"/>
              </a:ext>
            </a:extLst>
          </p:cNvPr>
          <p:cNvSpPr>
            <a:spLocks noGrp="1"/>
          </p:cNvSpPr>
          <p:nvPr>
            <p:ph type="ftr" sz="quarter" idx="11"/>
          </p:nvPr>
        </p:nvSpPr>
        <p:spPr>
          <a:xfrm>
            <a:off x="4038600" y="6356349"/>
            <a:ext cx="4114800" cy="365125"/>
          </a:xfrm>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9B8DD2B7-0B3C-09FB-FD62-11E6D0368A47}"/>
              </a:ext>
            </a:extLst>
          </p:cNvPr>
          <p:cNvSpPr>
            <a:spLocks noGrp="1"/>
          </p:cNvSpPr>
          <p:nvPr>
            <p:ph type="sldNum" sz="quarter" idx="12"/>
          </p:nvPr>
        </p:nvSpPr>
        <p:spPr/>
        <p:txBody>
          <a:bodyPr/>
          <a:lstStyle/>
          <a:p>
            <a:fld id="{4BDCF11F-44B6-4DE8-8BC8-D1A3E36F4D29}" type="slidenum">
              <a:rPr lang="fr-FR" smtClean="0"/>
              <a:t>111</a:t>
            </a:fld>
            <a:endParaRPr lang="fr-FR"/>
          </a:p>
        </p:txBody>
      </p:sp>
      <p:sp>
        <p:nvSpPr>
          <p:cNvPr id="6" name="Rectangle 5">
            <a:extLst>
              <a:ext uri="{FF2B5EF4-FFF2-40B4-BE49-F238E27FC236}">
                <a16:creationId xmlns:a16="http://schemas.microsoft.com/office/drawing/2014/main" id="{313F50EF-A16B-50CC-98B2-493EDACF41CA}"/>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1D861D1F-CDCC-D8CE-16C9-349E2AC985CD}"/>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4 - Réseau Docker et communication entre conteneurs</a:t>
            </a:r>
          </a:p>
        </p:txBody>
      </p:sp>
      <p:sp>
        <p:nvSpPr>
          <p:cNvPr id="7" name="ZoneTexte 6">
            <a:extLst>
              <a:ext uri="{FF2B5EF4-FFF2-40B4-BE49-F238E27FC236}">
                <a16:creationId xmlns:a16="http://schemas.microsoft.com/office/drawing/2014/main" id="{08AE3271-48A5-00AB-2636-019CA3180E95}"/>
              </a:ext>
            </a:extLst>
          </p:cNvPr>
          <p:cNvSpPr txBox="1"/>
          <p:nvPr/>
        </p:nvSpPr>
        <p:spPr>
          <a:xfrm>
            <a:off x="1255058" y="889843"/>
            <a:ext cx="6140824" cy="4801314"/>
          </a:xfrm>
          <a:prstGeom prst="rect">
            <a:avLst/>
          </a:prstGeom>
          <a:noFill/>
        </p:spPr>
        <p:txBody>
          <a:bodyPr wrap="square">
            <a:spAutoFit/>
          </a:bodyPr>
          <a:lstStyle/>
          <a:p>
            <a:pPr>
              <a:buNone/>
            </a:pPr>
            <a:r>
              <a:rPr lang="fr-FR" b="1" dirty="0"/>
              <a:t>Contraintes</a:t>
            </a:r>
          </a:p>
          <a:p>
            <a:pPr>
              <a:buFont typeface="Arial" panose="020B0604020202020204" pitchFamily="34" charset="0"/>
              <a:buChar char="•"/>
            </a:pPr>
            <a:r>
              <a:rPr lang="fr-FR" dirty="0"/>
              <a:t>Réseau : </a:t>
            </a:r>
            <a:r>
              <a:rPr lang="fr-FR" dirty="0">
                <a:latin typeface="Courier New" panose="02070309020205020404" pitchFamily="49" charset="0"/>
              </a:rPr>
              <a:t>app-net</a:t>
            </a:r>
            <a:r>
              <a:rPr lang="fr-FR" dirty="0"/>
              <a:t> </a:t>
            </a:r>
          </a:p>
          <a:p>
            <a:pPr>
              <a:buFont typeface="Arial" panose="020B0604020202020204" pitchFamily="34" charset="0"/>
              <a:buChar char="•"/>
            </a:pPr>
            <a:r>
              <a:rPr lang="fr-FR" dirty="0"/>
              <a:t>Tous les conteneurs doivent être sur le même réseau </a:t>
            </a:r>
          </a:p>
          <a:p>
            <a:pPr>
              <a:buFont typeface="Arial" panose="020B0604020202020204" pitchFamily="34" charset="0"/>
              <a:buChar char="•"/>
            </a:pPr>
            <a:r>
              <a:rPr lang="fr-FR" dirty="0"/>
              <a:t>Depuis frontend, le ping vers backend doit fonctionner </a:t>
            </a:r>
          </a:p>
          <a:p>
            <a:pPr>
              <a:buFont typeface="Arial" panose="020B0604020202020204" pitchFamily="34" charset="0"/>
              <a:buChar char="•"/>
            </a:pPr>
            <a:r>
              <a:rPr lang="fr-FR" dirty="0"/>
              <a:t>Depuis frontend, le ping vers </a:t>
            </a:r>
            <a:r>
              <a:rPr lang="fr-FR" dirty="0" err="1"/>
              <a:t>database</a:t>
            </a:r>
            <a:r>
              <a:rPr lang="fr-FR" dirty="0"/>
              <a:t> doit fonctionner </a:t>
            </a:r>
          </a:p>
          <a:p>
            <a:pPr>
              <a:buNone/>
            </a:pPr>
            <a:endParaRPr lang="fr-FR" b="1" dirty="0"/>
          </a:p>
          <a:p>
            <a:pPr>
              <a:buNone/>
            </a:pPr>
            <a:r>
              <a:rPr lang="fr-FR" b="1" dirty="0"/>
              <a:t>Validation</a:t>
            </a:r>
          </a:p>
          <a:p>
            <a:pPr>
              <a:buNone/>
            </a:pPr>
            <a:r>
              <a:rPr lang="fr-FR" dirty="0"/>
              <a:t>Depuis frontend :</a:t>
            </a:r>
          </a:p>
          <a:p>
            <a:pPr>
              <a:buNone/>
            </a:pPr>
            <a:endParaRPr lang="fr-FR" dirty="0"/>
          </a:p>
          <a:p>
            <a:pPr rtl="0">
              <a:buNone/>
            </a:pPr>
            <a:r>
              <a:rPr lang="fr-FR" dirty="0">
                <a:latin typeface="Courier New" panose="02070309020205020404" pitchFamily="49" charset="0"/>
              </a:rPr>
              <a:t>ping backend</a:t>
            </a:r>
          </a:p>
          <a:p>
            <a:pPr>
              <a:buNone/>
            </a:pPr>
            <a:endParaRPr lang="fr-FR" dirty="0"/>
          </a:p>
          <a:p>
            <a:pPr>
              <a:buNone/>
            </a:pPr>
            <a:r>
              <a:rPr lang="fr-FR" dirty="0"/>
              <a:t>Et</a:t>
            </a:r>
          </a:p>
          <a:p>
            <a:pPr>
              <a:buNone/>
            </a:pPr>
            <a:endParaRPr lang="fr-FR" dirty="0"/>
          </a:p>
          <a:p>
            <a:pPr rtl="0">
              <a:buNone/>
            </a:pPr>
            <a:r>
              <a:rPr lang="fr-FR" dirty="0">
                <a:latin typeface="Courier New" panose="02070309020205020404" pitchFamily="49" charset="0"/>
              </a:rPr>
              <a:t>ping </a:t>
            </a:r>
            <a:r>
              <a:rPr lang="fr-FR" dirty="0" err="1">
                <a:latin typeface="Courier New" panose="02070309020205020404" pitchFamily="49" charset="0"/>
              </a:rPr>
              <a:t>database</a:t>
            </a:r>
            <a:endParaRPr lang="fr-FR" dirty="0">
              <a:latin typeface="Courier New" panose="02070309020205020404" pitchFamily="49" charset="0"/>
            </a:endParaRPr>
          </a:p>
          <a:p>
            <a:pPr>
              <a:buNone/>
            </a:pPr>
            <a:r>
              <a:rPr lang="fr-FR" dirty="0"/>
              <a:t>doivent répondre.</a:t>
            </a:r>
          </a:p>
          <a:p>
            <a:pPr>
              <a:buNone/>
            </a:pPr>
            <a:br>
              <a:rPr lang="fr-FR" dirty="0"/>
            </a:br>
            <a:endParaRPr lang="fr-FR" dirty="0"/>
          </a:p>
        </p:txBody>
      </p:sp>
      <p:sp>
        <p:nvSpPr>
          <p:cNvPr id="9" name="ZoneTexte 8">
            <a:extLst>
              <a:ext uri="{FF2B5EF4-FFF2-40B4-BE49-F238E27FC236}">
                <a16:creationId xmlns:a16="http://schemas.microsoft.com/office/drawing/2014/main" id="{BD5DEE2E-5057-4AAF-C25E-13873BC3A649}"/>
              </a:ext>
            </a:extLst>
          </p:cNvPr>
          <p:cNvSpPr txBox="1"/>
          <p:nvPr/>
        </p:nvSpPr>
        <p:spPr>
          <a:xfrm>
            <a:off x="7458635" y="751344"/>
            <a:ext cx="4563035" cy="563231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endParaRPr lang="fr-FR" dirty="0"/>
          </a:p>
          <a:p>
            <a:r>
              <a:rPr lang="fr-FR" b="1" dirty="0"/>
              <a:t>Ce qu'il faut retenir</a:t>
            </a:r>
          </a:p>
          <a:p>
            <a:endParaRPr lang="fr-FR" dirty="0"/>
          </a:p>
          <a:p>
            <a:r>
              <a:rPr lang="fr-FR" dirty="0"/>
              <a:t>Docker Network</a:t>
            </a:r>
            <a:br>
              <a:rPr lang="fr-FR" dirty="0"/>
            </a:br>
            <a:r>
              <a:rPr lang="fr-FR" dirty="0"/>
              <a:t>       │</a:t>
            </a:r>
            <a:br>
              <a:rPr lang="fr-FR" dirty="0"/>
            </a:br>
            <a:r>
              <a:rPr lang="fr-FR" dirty="0"/>
              <a:t>       ▼</a:t>
            </a:r>
            <a:br>
              <a:rPr lang="fr-FR" dirty="0"/>
            </a:br>
            <a:r>
              <a:rPr lang="fr-FR" dirty="0"/>
              <a:t>DNS intégré</a:t>
            </a:r>
            <a:br>
              <a:rPr lang="fr-FR" dirty="0"/>
            </a:br>
            <a:r>
              <a:rPr lang="fr-FR" dirty="0"/>
              <a:t>       │</a:t>
            </a:r>
            <a:br>
              <a:rPr lang="fr-FR" dirty="0"/>
            </a:br>
            <a:r>
              <a:rPr lang="fr-FR" dirty="0"/>
              <a:t>       ▼</a:t>
            </a:r>
            <a:br>
              <a:rPr lang="fr-FR" dirty="0"/>
            </a:br>
            <a:r>
              <a:rPr lang="fr-FR" dirty="0"/>
              <a:t>Nom du conteneur</a:t>
            </a:r>
            <a:br>
              <a:rPr lang="fr-FR" dirty="0"/>
            </a:br>
            <a:r>
              <a:rPr lang="fr-FR" dirty="0"/>
              <a:t>       │</a:t>
            </a:r>
            <a:br>
              <a:rPr lang="fr-FR" dirty="0"/>
            </a:br>
            <a:r>
              <a:rPr lang="fr-FR" dirty="0"/>
              <a:t>       ▼</a:t>
            </a:r>
            <a:br>
              <a:rPr lang="fr-FR" dirty="0"/>
            </a:br>
            <a:r>
              <a:rPr lang="fr-FR" dirty="0"/>
              <a:t>Adresse IP</a:t>
            </a:r>
            <a:br>
              <a:rPr lang="fr-FR" dirty="0"/>
            </a:br>
            <a:r>
              <a:rPr lang="fr-FR" dirty="0"/>
              <a:t>       │</a:t>
            </a:r>
            <a:br>
              <a:rPr lang="fr-FR" dirty="0"/>
            </a:br>
            <a:r>
              <a:rPr lang="fr-FR" dirty="0"/>
              <a:t>       ▼</a:t>
            </a:r>
            <a:br>
              <a:rPr lang="fr-FR" dirty="0"/>
            </a:br>
            <a:r>
              <a:rPr lang="fr-FR" dirty="0"/>
              <a:t>Communication :</a:t>
            </a:r>
          </a:p>
          <a:p>
            <a:endParaRPr lang="fr-FR" dirty="0"/>
          </a:p>
          <a:p>
            <a:r>
              <a:rPr lang="fr-FR" dirty="0"/>
              <a:t>👉 C'est exactement ce mécanisme qui sera réutilisé dans le prochain chapitre avec Docker Compose et les applis</a:t>
            </a:r>
          </a:p>
        </p:txBody>
      </p:sp>
    </p:spTree>
    <p:extLst>
      <p:ext uri="{BB962C8B-B14F-4D97-AF65-F5344CB8AC3E}">
        <p14:creationId xmlns:p14="http://schemas.microsoft.com/office/powerpoint/2010/main" val="89991315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7F21CE-F2A6-095B-9DF0-3A873E5A1D6C}"/>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198C16F0-7C65-77DA-237E-48E84B25FF16}"/>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24DCD19E-867F-C538-1213-E8985FB5287E}"/>
              </a:ext>
            </a:extLst>
          </p:cNvPr>
          <p:cNvSpPr>
            <a:spLocks noGrp="1"/>
          </p:cNvSpPr>
          <p:nvPr>
            <p:ph type="sldNum" sz="quarter" idx="12"/>
          </p:nvPr>
        </p:nvSpPr>
        <p:spPr/>
        <p:txBody>
          <a:bodyPr/>
          <a:lstStyle/>
          <a:p>
            <a:fld id="{4BDCF11F-44B6-4DE8-8BC8-D1A3E36F4D29}" type="slidenum">
              <a:rPr lang="fr-FR" smtClean="0"/>
              <a:t>112</a:t>
            </a:fld>
            <a:endParaRPr lang="fr-FR"/>
          </a:p>
        </p:txBody>
      </p:sp>
      <p:sp>
        <p:nvSpPr>
          <p:cNvPr id="6" name="Rectangle 5">
            <a:extLst>
              <a:ext uri="{FF2B5EF4-FFF2-40B4-BE49-F238E27FC236}">
                <a16:creationId xmlns:a16="http://schemas.microsoft.com/office/drawing/2014/main" id="{970670D1-4488-6D4F-F46C-58F88A65B52C}"/>
              </a:ext>
            </a:extLst>
          </p:cNvPr>
          <p:cNvSpPr/>
          <p:nvPr/>
        </p:nvSpPr>
        <p:spPr>
          <a:xfrm>
            <a:off x="4479" y="-17928"/>
            <a:ext cx="5029201" cy="6858000"/>
          </a:xfrm>
          <a:prstGeom prst="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C3DFE485-D24F-B6BE-9710-CB972CA0189C}"/>
              </a:ext>
            </a:extLst>
          </p:cNvPr>
          <p:cNvSpPr txBox="1"/>
          <p:nvPr/>
        </p:nvSpPr>
        <p:spPr>
          <a:xfrm>
            <a:off x="73955" y="1753361"/>
            <a:ext cx="4890248" cy="3139321"/>
          </a:xfrm>
          <a:prstGeom prst="rect">
            <a:avLst/>
          </a:prstGeom>
          <a:noFill/>
        </p:spPr>
        <p:txBody>
          <a:bodyPr wrap="square" rtlCol="0">
            <a:spAutoFit/>
          </a:bodyPr>
          <a:lstStyle/>
          <a:p>
            <a:pPr algn="ctr"/>
            <a:r>
              <a:rPr lang="fr-FR" sz="4400" b="1" dirty="0">
                <a:solidFill>
                  <a:schemeClr val="bg1"/>
                </a:solidFill>
              </a:rPr>
              <a:t>A retenir</a:t>
            </a:r>
          </a:p>
          <a:p>
            <a:endParaRPr lang="fr-FR" sz="1400" b="1" dirty="0">
              <a:solidFill>
                <a:schemeClr val="bg1"/>
              </a:solidFill>
            </a:endParaRPr>
          </a:p>
          <a:p>
            <a:r>
              <a:rPr lang="fr-FR" sz="2000" b="1" dirty="0">
                <a:solidFill>
                  <a:schemeClr val="bg1"/>
                </a:solidFill>
              </a:rPr>
              <a:t>«Les réseaux Docker permettent de faire communiquer simplement plusieurs conteneurs et constituent la base des architectures applicatives modernes, qu'elles soient déployées avec Docker Compose, Kubernetes ou des microservices ».</a:t>
            </a:r>
          </a:p>
        </p:txBody>
      </p:sp>
      <p:sp>
        <p:nvSpPr>
          <p:cNvPr id="7" name="ZoneTexte 6">
            <a:extLst>
              <a:ext uri="{FF2B5EF4-FFF2-40B4-BE49-F238E27FC236}">
                <a16:creationId xmlns:a16="http://schemas.microsoft.com/office/drawing/2014/main" id="{B456B476-0BB8-00FC-F814-BB68016D33EE}"/>
              </a:ext>
            </a:extLst>
          </p:cNvPr>
          <p:cNvSpPr txBox="1"/>
          <p:nvPr/>
        </p:nvSpPr>
        <p:spPr>
          <a:xfrm>
            <a:off x="5562600" y="1659285"/>
            <a:ext cx="6096000" cy="3539430"/>
          </a:xfrm>
          <a:prstGeom prst="rect">
            <a:avLst/>
          </a:prstGeom>
          <a:noFill/>
        </p:spPr>
        <p:txBody>
          <a:bodyPr wrap="square">
            <a:spAutoFit/>
          </a:bodyPr>
          <a:lstStyle/>
          <a:p>
            <a:r>
              <a:rPr lang="fr-FR" sz="1600" dirty="0"/>
              <a:t>✅ Docker crée automatiquement des réseaux virtuels permettant d'isoler et d'organiser les communications entre conteneurs.</a:t>
            </a:r>
          </a:p>
          <a:p>
            <a:endParaRPr lang="fr-FR" sz="1600" dirty="0"/>
          </a:p>
          <a:p>
            <a:r>
              <a:rPr lang="fr-FR" sz="1600" dirty="0"/>
              <a:t>✅ Le réseau </a:t>
            </a:r>
            <a:r>
              <a:rPr lang="fr-FR" sz="1600" b="1" dirty="0"/>
              <a:t>bridge</a:t>
            </a:r>
            <a:r>
              <a:rPr lang="fr-FR" sz="1600" dirty="0"/>
              <a:t> est le mode réseau par défaut utilisé par Docker sur un hôte unique.</a:t>
            </a:r>
          </a:p>
          <a:p>
            <a:endParaRPr lang="fr-FR" sz="1600" dirty="0"/>
          </a:p>
          <a:p>
            <a:r>
              <a:rPr lang="fr-FR" sz="1600" dirty="0"/>
              <a:t>✅ Les réseaux personnalisés facilitent l'administration, la sécurité et la communication entre les conteneurs d'une même application.</a:t>
            </a:r>
          </a:p>
          <a:p>
            <a:endParaRPr lang="fr-FR" sz="1600" dirty="0"/>
          </a:p>
          <a:p>
            <a:r>
              <a:rPr lang="fr-FR" sz="1600" dirty="0"/>
              <a:t>✅ Docker intègre un service DNS qui permet d'utiliser directement les noms des conteneurs sans connaître leurs adresses IP.</a:t>
            </a:r>
          </a:p>
          <a:p>
            <a:endParaRPr lang="fr-FR" sz="1600" dirty="0"/>
          </a:p>
          <a:p>
            <a:r>
              <a:rPr lang="fr-FR" sz="1600" dirty="0"/>
              <a:t>✅ Les anciens mécanismes de type </a:t>
            </a:r>
            <a:r>
              <a:rPr lang="fr-FR" sz="1600" b="1" dirty="0"/>
              <a:t>Docker Links</a:t>
            </a:r>
            <a:r>
              <a:rPr lang="fr-FR" sz="1600" dirty="0"/>
              <a:t> sont obsolètes et remplacés par les réseaux Docker et le DNS intégré.</a:t>
            </a:r>
          </a:p>
        </p:txBody>
      </p:sp>
    </p:spTree>
    <p:extLst>
      <p:ext uri="{BB962C8B-B14F-4D97-AF65-F5344CB8AC3E}">
        <p14:creationId xmlns:p14="http://schemas.microsoft.com/office/powerpoint/2010/main" val="315291531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440FA4-C269-6575-07B1-F75672125DAA}"/>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B8CCB616-E8AB-306F-9C1E-0D25E851B598}"/>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144C05EB-46ED-6F66-4996-DEFF8F4D0B00}"/>
              </a:ext>
            </a:extLst>
          </p:cNvPr>
          <p:cNvSpPr>
            <a:spLocks noGrp="1"/>
          </p:cNvSpPr>
          <p:nvPr>
            <p:ph type="sldNum" sz="quarter" idx="12"/>
          </p:nvPr>
        </p:nvSpPr>
        <p:spPr/>
        <p:txBody>
          <a:bodyPr/>
          <a:lstStyle/>
          <a:p>
            <a:fld id="{4BDCF11F-44B6-4DE8-8BC8-D1A3E36F4D29}" type="slidenum">
              <a:rPr lang="fr-FR" smtClean="0"/>
              <a:t>113</a:t>
            </a:fld>
            <a:endParaRPr lang="fr-FR"/>
          </a:p>
        </p:txBody>
      </p:sp>
      <p:sp>
        <p:nvSpPr>
          <p:cNvPr id="6" name="Rectangle 5">
            <a:extLst>
              <a:ext uri="{FF2B5EF4-FFF2-40B4-BE49-F238E27FC236}">
                <a16:creationId xmlns:a16="http://schemas.microsoft.com/office/drawing/2014/main" id="{B0829BC6-2542-3541-341A-04D39B1A3104}"/>
              </a:ext>
            </a:extLst>
          </p:cNvPr>
          <p:cNvSpPr/>
          <p:nvPr/>
        </p:nvSpPr>
        <p:spPr>
          <a:xfrm>
            <a:off x="-1" y="0"/>
            <a:ext cx="5011271"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u contenu 3">
            <a:extLst>
              <a:ext uri="{FF2B5EF4-FFF2-40B4-BE49-F238E27FC236}">
                <a16:creationId xmlns:a16="http://schemas.microsoft.com/office/drawing/2014/main" id="{60DC0A20-B504-DFD9-CD99-1E70FA547043}"/>
              </a:ext>
            </a:extLst>
          </p:cNvPr>
          <p:cNvSpPr txBox="1">
            <a:spLocks/>
          </p:cNvSpPr>
          <p:nvPr/>
        </p:nvSpPr>
        <p:spPr>
          <a:xfrm>
            <a:off x="5334001" y="2141537"/>
            <a:ext cx="6425921" cy="2574925"/>
          </a:xfrm>
          <a:prstGeom prst="rect">
            <a:avLst/>
          </a:prstGeom>
        </p:spPr>
        <p:txBody>
          <a:bodyPr vert="horz" lIns="91440" tIns="45720" rIns="91440" bIns="45720" rtlCol="0" anchor="ctr">
            <a:normAutofit fontScale="92500" lnSpcReduction="20000"/>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7200" dirty="0">
                <a:solidFill>
                  <a:srgbClr val="021632"/>
                </a:solidFill>
              </a:rPr>
              <a:t>La gestion du stockage avec Docker </a:t>
            </a:r>
          </a:p>
        </p:txBody>
      </p:sp>
      <p:sp>
        <p:nvSpPr>
          <p:cNvPr id="7" name="ZoneTexte 6">
            <a:extLst>
              <a:ext uri="{FF2B5EF4-FFF2-40B4-BE49-F238E27FC236}">
                <a16:creationId xmlns:a16="http://schemas.microsoft.com/office/drawing/2014/main" id="{D6E18D02-1628-291B-9287-38459AA7BE45}"/>
              </a:ext>
            </a:extLst>
          </p:cNvPr>
          <p:cNvSpPr txBox="1"/>
          <p:nvPr/>
        </p:nvSpPr>
        <p:spPr>
          <a:xfrm>
            <a:off x="941293" y="3044278"/>
            <a:ext cx="2599765" cy="769441"/>
          </a:xfrm>
          <a:prstGeom prst="rect">
            <a:avLst/>
          </a:prstGeom>
          <a:noFill/>
        </p:spPr>
        <p:txBody>
          <a:bodyPr wrap="square" rtlCol="0">
            <a:spAutoFit/>
          </a:bodyPr>
          <a:lstStyle/>
          <a:p>
            <a:r>
              <a:rPr lang="fr-FR" sz="4400" b="1" dirty="0">
                <a:solidFill>
                  <a:schemeClr val="bg1"/>
                </a:solidFill>
              </a:rPr>
              <a:t>Chapitre 5</a:t>
            </a:r>
          </a:p>
        </p:txBody>
      </p:sp>
    </p:spTree>
    <p:extLst>
      <p:ext uri="{BB962C8B-B14F-4D97-AF65-F5344CB8AC3E}">
        <p14:creationId xmlns:p14="http://schemas.microsoft.com/office/powerpoint/2010/main" val="43488346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DE782-1766-DBDC-3425-7878240E5509}"/>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A52FBD4B-2B7B-9918-1EEC-05F51B937CF0}"/>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97E8E153-D2F9-339E-9B1C-9BE4A05C8668}"/>
              </a:ext>
            </a:extLst>
          </p:cNvPr>
          <p:cNvSpPr>
            <a:spLocks noGrp="1"/>
          </p:cNvSpPr>
          <p:nvPr>
            <p:ph type="sldNum" sz="quarter" idx="12"/>
          </p:nvPr>
        </p:nvSpPr>
        <p:spPr/>
        <p:txBody>
          <a:bodyPr/>
          <a:lstStyle/>
          <a:p>
            <a:fld id="{4BDCF11F-44B6-4DE8-8BC8-D1A3E36F4D29}" type="slidenum">
              <a:rPr lang="fr-FR" smtClean="0"/>
              <a:t>114</a:t>
            </a:fld>
            <a:endParaRPr lang="fr-FR"/>
          </a:p>
        </p:txBody>
      </p:sp>
      <p:sp>
        <p:nvSpPr>
          <p:cNvPr id="6" name="Rectangle 5">
            <a:extLst>
              <a:ext uri="{FF2B5EF4-FFF2-40B4-BE49-F238E27FC236}">
                <a16:creationId xmlns:a16="http://schemas.microsoft.com/office/drawing/2014/main" id="{E80E6E1B-8231-A4E5-5106-73F57168036D}"/>
              </a:ext>
            </a:extLst>
          </p:cNvPr>
          <p:cNvSpPr/>
          <p:nvPr/>
        </p:nvSpPr>
        <p:spPr>
          <a:xfrm>
            <a:off x="-1" y="0"/>
            <a:ext cx="5038166" cy="6858000"/>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8E872F77-22C5-2C20-9FF2-20B1C15A20F8}"/>
              </a:ext>
            </a:extLst>
          </p:cNvPr>
          <p:cNvSpPr txBox="1">
            <a:spLocks/>
          </p:cNvSpPr>
          <p:nvPr/>
        </p:nvSpPr>
        <p:spPr>
          <a:xfrm>
            <a:off x="5244353" y="612845"/>
            <a:ext cx="6355976" cy="708212"/>
          </a:xfrm>
          <a:prstGeom prst="rect">
            <a:avLst/>
          </a:prstGeom>
        </p:spPr>
        <p:txBody>
          <a:bodyPr vert="horz" lIns="91440" tIns="45720" rIns="91440" bIns="45720" rtlCol="0" anchor="ctr">
            <a:normAutofit fontScale="70000" lnSpcReduction="20000"/>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5 – La gestion du stockage avec Docker</a:t>
            </a:r>
          </a:p>
        </p:txBody>
      </p:sp>
      <p:sp>
        <p:nvSpPr>
          <p:cNvPr id="9" name="ZoneTexte 8">
            <a:extLst>
              <a:ext uri="{FF2B5EF4-FFF2-40B4-BE49-F238E27FC236}">
                <a16:creationId xmlns:a16="http://schemas.microsoft.com/office/drawing/2014/main" id="{23F9CB8B-371F-F558-0E08-8F3B9C9E866B}"/>
              </a:ext>
            </a:extLst>
          </p:cNvPr>
          <p:cNvSpPr txBox="1"/>
          <p:nvPr/>
        </p:nvSpPr>
        <p:spPr>
          <a:xfrm>
            <a:off x="5325036" y="2305615"/>
            <a:ext cx="6768353" cy="2031325"/>
          </a:xfrm>
          <a:prstGeom prst="rect">
            <a:avLst/>
          </a:prstGeom>
          <a:noFill/>
        </p:spPr>
        <p:txBody>
          <a:bodyPr wrap="square">
            <a:spAutoFit/>
          </a:bodyPr>
          <a:lstStyle/>
          <a:p>
            <a:r>
              <a:rPr lang="fr-FR" sz="1400" dirty="0"/>
              <a:t>À l'issue de ce chapitre, vous serez capable de :</a:t>
            </a:r>
          </a:p>
          <a:p>
            <a:endParaRPr lang="fr-FR" sz="1400" dirty="0"/>
          </a:p>
          <a:p>
            <a:r>
              <a:rPr lang="fr-FR" sz="1400" dirty="0"/>
              <a:t>✅ Comprendre pourquoi les données disparaissent lors de la suppression d'un conteneur</a:t>
            </a:r>
          </a:p>
          <a:p>
            <a:r>
              <a:rPr lang="fr-FR" sz="1400" dirty="0"/>
              <a:t>✅ Comprendre la notion de persistance</a:t>
            </a:r>
          </a:p>
          <a:p>
            <a:r>
              <a:rPr lang="fr-FR" sz="1400" dirty="0"/>
              <a:t>✅ Identifier les différents mécanismes de stockage Docker</a:t>
            </a:r>
          </a:p>
          <a:p>
            <a:r>
              <a:rPr lang="fr-FR" sz="1400" dirty="0"/>
              <a:t>✅ Créer et gérer des volumes Docker</a:t>
            </a:r>
          </a:p>
          <a:p>
            <a:r>
              <a:rPr lang="fr-FR" sz="1400" dirty="0"/>
              <a:t>✅ Monter un volume dans un conteneur</a:t>
            </a:r>
          </a:p>
          <a:p>
            <a:r>
              <a:rPr lang="fr-FR" sz="1400" dirty="0"/>
              <a:t>✅ Partager des données entre plusieurs conteneurs</a:t>
            </a:r>
          </a:p>
          <a:p>
            <a:r>
              <a:rPr lang="fr-FR" sz="1400" dirty="0"/>
              <a:t>✅ Sauvegarder et restaurer un volume</a:t>
            </a:r>
          </a:p>
        </p:txBody>
      </p:sp>
      <p:sp>
        <p:nvSpPr>
          <p:cNvPr id="4" name="ZoneTexte 3">
            <a:extLst>
              <a:ext uri="{FF2B5EF4-FFF2-40B4-BE49-F238E27FC236}">
                <a16:creationId xmlns:a16="http://schemas.microsoft.com/office/drawing/2014/main" id="{2C061F22-F8C0-A334-C9C8-4F27D3998010}"/>
              </a:ext>
            </a:extLst>
          </p:cNvPr>
          <p:cNvSpPr txBox="1"/>
          <p:nvPr/>
        </p:nvSpPr>
        <p:spPr>
          <a:xfrm>
            <a:off x="739587" y="2705725"/>
            <a:ext cx="3558989" cy="1446550"/>
          </a:xfrm>
          <a:prstGeom prst="rect">
            <a:avLst/>
          </a:prstGeom>
          <a:noFill/>
        </p:spPr>
        <p:txBody>
          <a:bodyPr wrap="square" rtlCol="0">
            <a:spAutoFit/>
          </a:bodyPr>
          <a:lstStyle/>
          <a:p>
            <a:r>
              <a:rPr lang="fr-FR" sz="4400" b="1" dirty="0">
                <a:solidFill>
                  <a:schemeClr val="bg1"/>
                </a:solidFill>
              </a:rPr>
              <a:t>Objectifs pédagogiques</a:t>
            </a:r>
          </a:p>
        </p:txBody>
      </p:sp>
    </p:spTree>
    <p:extLst>
      <p:ext uri="{BB962C8B-B14F-4D97-AF65-F5344CB8AC3E}">
        <p14:creationId xmlns:p14="http://schemas.microsoft.com/office/powerpoint/2010/main" val="228858989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713C91-2586-EA66-A71C-03C4243CB43C}"/>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8C91CA49-D2F1-9727-4419-B45C4F892756}"/>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F707B809-9171-05FE-EB45-7299F209EC63}"/>
              </a:ext>
            </a:extLst>
          </p:cNvPr>
          <p:cNvSpPr>
            <a:spLocks noGrp="1"/>
          </p:cNvSpPr>
          <p:nvPr>
            <p:ph type="sldNum" sz="quarter" idx="12"/>
          </p:nvPr>
        </p:nvSpPr>
        <p:spPr/>
        <p:txBody>
          <a:bodyPr/>
          <a:lstStyle/>
          <a:p>
            <a:fld id="{4BDCF11F-44B6-4DE8-8BC8-D1A3E36F4D29}" type="slidenum">
              <a:rPr lang="fr-FR" smtClean="0"/>
              <a:t>115</a:t>
            </a:fld>
            <a:endParaRPr lang="fr-FR"/>
          </a:p>
        </p:txBody>
      </p:sp>
      <p:sp>
        <p:nvSpPr>
          <p:cNvPr id="6" name="Rectangle 5">
            <a:extLst>
              <a:ext uri="{FF2B5EF4-FFF2-40B4-BE49-F238E27FC236}">
                <a16:creationId xmlns:a16="http://schemas.microsoft.com/office/drawing/2014/main" id="{078A7130-E47A-5FE6-F1D1-3434B386E2CB}"/>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3">
            <a:extLst>
              <a:ext uri="{FF2B5EF4-FFF2-40B4-BE49-F238E27FC236}">
                <a16:creationId xmlns:a16="http://schemas.microsoft.com/office/drawing/2014/main" id="{B1CC574C-8A2B-52BC-4831-85BD79012999}"/>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5 – La gestion du stockage avec Docker</a:t>
            </a:r>
          </a:p>
        </p:txBody>
      </p:sp>
      <p:pic>
        <p:nvPicPr>
          <p:cNvPr id="5" name="Image 4">
            <a:extLst>
              <a:ext uri="{FF2B5EF4-FFF2-40B4-BE49-F238E27FC236}">
                <a16:creationId xmlns:a16="http://schemas.microsoft.com/office/drawing/2014/main" id="{B8F99405-0C08-AF4D-5B80-A9548ED089A5}"/>
              </a:ext>
            </a:extLst>
          </p:cNvPr>
          <p:cNvPicPr>
            <a:picLocks noChangeAspect="1"/>
          </p:cNvPicPr>
          <p:nvPr/>
        </p:nvPicPr>
        <p:blipFill>
          <a:blip r:embed="rId2"/>
          <a:stretch>
            <a:fillRect/>
          </a:stretch>
        </p:blipFill>
        <p:spPr>
          <a:xfrm>
            <a:off x="1218081" y="609601"/>
            <a:ext cx="9265021" cy="6176681"/>
          </a:xfrm>
          <a:prstGeom prst="rect">
            <a:avLst/>
          </a:prstGeom>
        </p:spPr>
      </p:pic>
    </p:spTree>
    <p:extLst>
      <p:ext uri="{BB962C8B-B14F-4D97-AF65-F5344CB8AC3E}">
        <p14:creationId xmlns:p14="http://schemas.microsoft.com/office/powerpoint/2010/main" val="76931305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81B89-D28B-F5CE-E34F-97E6E0BDD296}"/>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6DADE26A-95BC-284B-751C-3C13E890C60D}"/>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697C85D9-3C08-0B78-B911-C454529E85D6}"/>
              </a:ext>
            </a:extLst>
          </p:cNvPr>
          <p:cNvSpPr>
            <a:spLocks noGrp="1"/>
          </p:cNvSpPr>
          <p:nvPr>
            <p:ph type="sldNum" sz="quarter" idx="12"/>
          </p:nvPr>
        </p:nvSpPr>
        <p:spPr/>
        <p:txBody>
          <a:bodyPr/>
          <a:lstStyle/>
          <a:p>
            <a:fld id="{4BDCF11F-44B6-4DE8-8BC8-D1A3E36F4D29}" type="slidenum">
              <a:rPr lang="fr-FR" smtClean="0"/>
              <a:t>116</a:t>
            </a:fld>
            <a:endParaRPr lang="fr-FR"/>
          </a:p>
        </p:txBody>
      </p:sp>
      <p:sp>
        <p:nvSpPr>
          <p:cNvPr id="6" name="Rectangle 5">
            <a:extLst>
              <a:ext uri="{FF2B5EF4-FFF2-40B4-BE49-F238E27FC236}">
                <a16:creationId xmlns:a16="http://schemas.microsoft.com/office/drawing/2014/main" id="{B1B54637-2943-7036-01C2-6C0B3BB91885}"/>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3">
            <a:extLst>
              <a:ext uri="{FF2B5EF4-FFF2-40B4-BE49-F238E27FC236}">
                <a16:creationId xmlns:a16="http://schemas.microsoft.com/office/drawing/2014/main" id="{D69CB659-C583-551A-9984-D91B091ACC34}"/>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5 – La gestion du stockage avec Docker</a:t>
            </a:r>
          </a:p>
        </p:txBody>
      </p:sp>
      <p:pic>
        <p:nvPicPr>
          <p:cNvPr id="5" name="Image 4">
            <a:extLst>
              <a:ext uri="{FF2B5EF4-FFF2-40B4-BE49-F238E27FC236}">
                <a16:creationId xmlns:a16="http://schemas.microsoft.com/office/drawing/2014/main" id="{D3C15B93-8B3F-4048-0594-77917BC9E4BD}"/>
              </a:ext>
            </a:extLst>
          </p:cNvPr>
          <p:cNvPicPr>
            <a:picLocks noChangeAspect="1"/>
          </p:cNvPicPr>
          <p:nvPr/>
        </p:nvPicPr>
        <p:blipFill>
          <a:blip r:embed="rId2"/>
          <a:stretch>
            <a:fillRect/>
          </a:stretch>
        </p:blipFill>
        <p:spPr>
          <a:xfrm>
            <a:off x="1577788" y="618565"/>
            <a:ext cx="9036423" cy="6024282"/>
          </a:xfrm>
          <a:prstGeom prst="rect">
            <a:avLst/>
          </a:prstGeom>
        </p:spPr>
      </p:pic>
    </p:spTree>
    <p:extLst>
      <p:ext uri="{BB962C8B-B14F-4D97-AF65-F5344CB8AC3E}">
        <p14:creationId xmlns:p14="http://schemas.microsoft.com/office/powerpoint/2010/main" val="406867939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841573-D150-5A8E-19C0-EF1C8E235A23}"/>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7BC7B4D1-3807-5595-24F0-00BB63CD9D53}"/>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59156D11-6B29-0181-0920-D15CC158E540}"/>
              </a:ext>
            </a:extLst>
          </p:cNvPr>
          <p:cNvSpPr>
            <a:spLocks noGrp="1"/>
          </p:cNvSpPr>
          <p:nvPr>
            <p:ph type="sldNum" sz="quarter" idx="12"/>
          </p:nvPr>
        </p:nvSpPr>
        <p:spPr/>
        <p:txBody>
          <a:bodyPr/>
          <a:lstStyle/>
          <a:p>
            <a:fld id="{4BDCF11F-44B6-4DE8-8BC8-D1A3E36F4D29}" type="slidenum">
              <a:rPr lang="fr-FR" smtClean="0"/>
              <a:t>117</a:t>
            </a:fld>
            <a:endParaRPr lang="fr-FR"/>
          </a:p>
        </p:txBody>
      </p:sp>
      <p:sp>
        <p:nvSpPr>
          <p:cNvPr id="6" name="Rectangle 5">
            <a:extLst>
              <a:ext uri="{FF2B5EF4-FFF2-40B4-BE49-F238E27FC236}">
                <a16:creationId xmlns:a16="http://schemas.microsoft.com/office/drawing/2014/main" id="{092B3FB7-3215-C73B-D1EC-6408D6497E4D}"/>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3">
            <a:extLst>
              <a:ext uri="{FF2B5EF4-FFF2-40B4-BE49-F238E27FC236}">
                <a16:creationId xmlns:a16="http://schemas.microsoft.com/office/drawing/2014/main" id="{8D6C1D3A-FA5C-4734-6E3C-D5905D28B0B0}"/>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5 – La gestion du stockage avec Docker</a:t>
            </a:r>
          </a:p>
        </p:txBody>
      </p:sp>
      <p:pic>
        <p:nvPicPr>
          <p:cNvPr id="5" name="Image 4">
            <a:extLst>
              <a:ext uri="{FF2B5EF4-FFF2-40B4-BE49-F238E27FC236}">
                <a16:creationId xmlns:a16="http://schemas.microsoft.com/office/drawing/2014/main" id="{B592D452-A1DF-68B7-C90C-359804DFE5E9}"/>
              </a:ext>
            </a:extLst>
          </p:cNvPr>
          <p:cNvPicPr>
            <a:picLocks noChangeAspect="1"/>
          </p:cNvPicPr>
          <p:nvPr/>
        </p:nvPicPr>
        <p:blipFill>
          <a:blip r:embed="rId2"/>
          <a:stretch>
            <a:fillRect/>
          </a:stretch>
        </p:blipFill>
        <p:spPr>
          <a:xfrm>
            <a:off x="1380564" y="708213"/>
            <a:ext cx="9132794" cy="6088529"/>
          </a:xfrm>
          <a:prstGeom prst="rect">
            <a:avLst/>
          </a:prstGeom>
        </p:spPr>
      </p:pic>
    </p:spTree>
    <p:extLst>
      <p:ext uri="{BB962C8B-B14F-4D97-AF65-F5344CB8AC3E}">
        <p14:creationId xmlns:p14="http://schemas.microsoft.com/office/powerpoint/2010/main" val="353506736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4B5525-9C49-3CCE-185A-71A0698346CC}"/>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4C72D28D-2820-5D0F-430F-7EFA2896C425}"/>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81984EA0-7F31-6AD1-4787-4374BDB63DD9}"/>
              </a:ext>
            </a:extLst>
          </p:cNvPr>
          <p:cNvSpPr>
            <a:spLocks noGrp="1"/>
          </p:cNvSpPr>
          <p:nvPr>
            <p:ph type="sldNum" sz="quarter" idx="12"/>
          </p:nvPr>
        </p:nvSpPr>
        <p:spPr/>
        <p:txBody>
          <a:bodyPr/>
          <a:lstStyle/>
          <a:p>
            <a:fld id="{4BDCF11F-44B6-4DE8-8BC8-D1A3E36F4D29}" type="slidenum">
              <a:rPr lang="fr-FR" smtClean="0"/>
              <a:t>118</a:t>
            </a:fld>
            <a:endParaRPr lang="fr-FR"/>
          </a:p>
        </p:txBody>
      </p:sp>
      <p:sp>
        <p:nvSpPr>
          <p:cNvPr id="6" name="Rectangle 5">
            <a:extLst>
              <a:ext uri="{FF2B5EF4-FFF2-40B4-BE49-F238E27FC236}">
                <a16:creationId xmlns:a16="http://schemas.microsoft.com/office/drawing/2014/main" id="{09D9ACF8-F9A8-A74C-60F8-8194BB7C07F7}"/>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3">
            <a:extLst>
              <a:ext uri="{FF2B5EF4-FFF2-40B4-BE49-F238E27FC236}">
                <a16:creationId xmlns:a16="http://schemas.microsoft.com/office/drawing/2014/main" id="{5DE7B022-1D02-430B-2A9E-26B73272FCFD}"/>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5 – La gestion du stockage avec Docker</a:t>
            </a:r>
          </a:p>
        </p:txBody>
      </p:sp>
      <p:pic>
        <p:nvPicPr>
          <p:cNvPr id="5" name="Image 4">
            <a:extLst>
              <a:ext uri="{FF2B5EF4-FFF2-40B4-BE49-F238E27FC236}">
                <a16:creationId xmlns:a16="http://schemas.microsoft.com/office/drawing/2014/main" id="{2414BE41-30BF-B48A-EDC8-F746E1438C99}"/>
              </a:ext>
            </a:extLst>
          </p:cNvPr>
          <p:cNvPicPr>
            <a:picLocks noChangeAspect="1"/>
          </p:cNvPicPr>
          <p:nvPr/>
        </p:nvPicPr>
        <p:blipFill>
          <a:blip r:embed="rId2"/>
          <a:stretch>
            <a:fillRect/>
          </a:stretch>
        </p:blipFill>
        <p:spPr>
          <a:xfrm>
            <a:off x="1712261" y="683560"/>
            <a:ext cx="9240369" cy="6160246"/>
          </a:xfrm>
          <a:prstGeom prst="rect">
            <a:avLst/>
          </a:prstGeom>
        </p:spPr>
      </p:pic>
    </p:spTree>
    <p:extLst>
      <p:ext uri="{BB962C8B-B14F-4D97-AF65-F5344CB8AC3E}">
        <p14:creationId xmlns:p14="http://schemas.microsoft.com/office/powerpoint/2010/main" val="16836150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55D4F5-4848-34D3-33FF-40965E304FB7}"/>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F740E707-B844-C2FE-F84F-70C4A7B73BE6}"/>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38530801-AAC9-18C4-9651-3363749AF16B}"/>
              </a:ext>
            </a:extLst>
          </p:cNvPr>
          <p:cNvSpPr>
            <a:spLocks noGrp="1"/>
          </p:cNvSpPr>
          <p:nvPr>
            <p:ph type="sldNum" sz="quarter" idx="12"/>
          </p:nvPr>
        </p:nvSpPr>
        <p:spPr/>
        <p:txBody>
          <a:bodyPr/>
          <a:lstStyle/>
          <a:p>
            <a:fld id="{4BDCF11F-44B6-4DE8-8BC8-D1A3E36F4D29}" type="slidenum">
              <a:rPr lang="fr-FR" smtClean="0"/>
              <a:t>119</a:t>
            </a:fld>
            <a:endParaRPr lang="fr-FR"/>
          </a:p>
        </p:txBody>
      </p:sp>
      <p:sp>
        <p:nvSpPr>
          <p:cNvPr id="6" name="Rectangle 5">
            <a:extLst>
              <a:ext uri="{FF2B5EF4-FFF2-40B4-BE49-F238E27FC236}">
                <a16:creationId xmlns:a16="http://schemas.microsoft.com/office/drawing/2014/main" id="{4E402E5D-3480-C8F6-C39B-6E4FA66EB63D}"/>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3">
            <a:extLst>
              <a:ext uri="{FF2B5EF4-FFF2-40B4-BE49-F238E27FC236}">
                <a16:creationId xmlns:a16="http://schemas.microsoft.com/office/drawing/2014/main" id="{881193C6-ED02-BE0F-C17F-42A2E414F687}"/>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5 – La gestion du stockage avec Docker</a:t>
            </a:r>
          </a:p>
        </p:txBody>
      </p:sp>
      <p:pic>
        <p:nvPicPr>
          <p:cNvPr id="5" name="Image 4">
            <a:extLst>
              <a:ext uri="{FF2B5EF4-FFF2-40B4-BE49-F238E27FC236}">
                <a16:creationId xmlns:a16="http://schemas.microsoft.com/office/drawing/2014/main" id="{94F7FBD4-6CF5-1F3F-12E1-5639466EAA0C}"/>
              </a:ext>
            </a:extLst>
          </p:cNvPr>
          <p:cNvPicPr>
            <a:picLocks noChangeAspect="1"/>
          </p:cNvPicPr>
          <p:nvPr/>
        </p:nvPicPr>
        <p:blipFill>
          <a:blip r:embed="rId2"/>
          <a:stretch>
            <a:fillRect/>
          </a:stretch>
        </p:blipFill>
        <p:spPr>
          <a:xfrm>
            <a:off x="1653987" y="658065"/>
            <a:ext cx="8821271" cy="5880847"/>
          </a:xfrm>
          <a:prstGeom prst="rect">
            <a:avLst/>
          </a:prstGeom>
        </p:spPr>
      </p:pic>
    </p:spTree>
    <p:extLst>
      <p:ext uri="{BB962C8B-B14F-4D97-AF65-F5344CB8AC3E}">
        <p14:creationId xmlns:p14="http://schemas.microsoft.com/office/powerpoint/2010/main" val="11612385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469132-D613-2D54-DEE4-614057B37E99}"/>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37932482-0EB6-B648-8B44-12FC18098499}"/>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E5E0CC2A-559C-D510-2FBE-7C7DE9155FEC}"/>
              </a:ext>
            </a:extLst>
          </p:cNvPr>
          <p:cNvSpPr>
            <a:spLocks noGrp="1"/>
          </p:cNvSpPr>
          <p:nvPr>
            <p:ph type="sldNum" sz="quarter" idx="12"/>
          </p:nvPr>
        </p:nvSpPr>
        <p:spPr/>
        <p:txBody>
          <a:bodyPr/>
          <a:lstStyle/>
          <a:p>
            <a:fld id="{4BDCF11F-44B6-4DE8-8BC8-D1A3E36F4D29}" type="slidenum">
              <a:rPr lang="fr-FR" smtClean="0"/>
              <a:t>12</a:t>
            </a:fld>
            <a:endParaRPr lang="fr-FR"/>
          </a:p>
        </p:txBody>
      </p:sp>
      <p:sp>
        <p:nvSpPr>
          <p:cNvPr id="6" name="Rectangle 5">
            <a:extLst>
              <a:ext uri="{FF2B5EF4-FFF2-40B4-BE49-F238E27FC236}">
                <a16:creationId xmlns:a16="http://schemas.microsoft.com/office/drawing/2014/main" id="{D63CE5B7-B98E-D52D-F424-9755F43E66B5}"/>
              </a:ext>
            </a:extLst>
          </p:cNvPr>
          <p:cNvSpPr/>
          <p:nvPr/>
        </p:nvSpPr>
        <p:spPr>
          <a:xfrm>
            <a:off x="-1" y="0"/>
            <a:ext cx="5011271"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u contenu 3">
            <a:extLst>
              <a:ext uri="{FF2B5EF4-FFF2-40B4-BE49-F238E27FC236}">
                <a16:creationId xmlns:a16="http://schemas.microsoft.com/office/drawing/2014/main" id="{E59FD3C5-6837-2CFF-6ACD-1B53AAAAD1EB}"/>
              </a:ext>
            </a:extLst>
          </p:cNvPr>
          <p:cNvSpPr txBox="1">
            <a:spLocks/>
          </p:cNvSpPr>
          <p:nvPr/>
        </p:nvSpPr>
        <p:spPr>
          <a:xfrm>
            <a:off x="5334001" y="2141537"/>
            <a:ext cx="6425921" cy="2574925"/>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7200" dirty="0">
                <a:solidFill>
                  <a:schemeClr val="accent2"/>
                </a:solidFill>
              </a:rPr>
              <a:t>C’est quoi un Conteneur ?</a:t>
            </a:r>
          </a:p>
        </p:txBody>
      </p:sp>
      <p:sp>
        <p:nvSpPr>
          <p:cNvPr id="7" name="ZoneTexte 6">
            <a:extLst>
              <a:ext uri="{FF2B5EF4-FFF2-40B4-BE49-F238E27FC236}">
                <a16:creationId xmlns:a16="http://schemas.microsoft.com/office/drawing/2014/main" id="{01ED1B16-9BB3-E970-85B7-8BB28742008A}"/>
              </a:ext>
            </a:extLst>
          </p:cNvPr>
          <p:cNvSpPr txBox="1"/>
          <p:nvPr/>
        </p:nvSpPr>
        <p:spPr>
          <a:xfrm>
            <a:off x="1613647" y="2644170"/>
            <a:ext cx="1882588" cy="1569660"/>
          </a:xfrm>
          <a:prstGeom prst="rect">
            <a:avLst/>
          </a:prstGeom>
          <a:noFill/>
        </p:spPr>
        <p:txBody>
          <a:bodyPr wrap="square" rtlCol="0">
            <a:spAutoFit/>
          </a:bodyPr>
          <a:lstStyle/>
          <a:p>
            <a:r>
              <a:rPr lang="fr-FR" sz="9600" b="1" dirty="0">
                <a:solidFill>
                  <a:schemeClr val="bg1"/>
                </a:solidFill>
              </a:rPr>
              <a:t>??</a:t>
            </a:r>
          </a:p>
        </p:txBody>
      </p:sp>
    </p:spTree>
    <p:extLst>
      <p:ext uri="{BB962C8B-B14F-4D97-AF65-F5344CB8AC3E}">
        <p14:creationId xmlns:p14="http://schemas.microsoft.com/office/powerpoint/2010/main" val="224645173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A7B28-F8B5-7CF1-4DC3-2F0FCE76D331}"/>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DF19807D-F099-0453-1A06-50D2C9733A55}"/>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0A9801D7-07F9-AC15-4433-5C681A5736C3}"/>
              </a:ext>
            </a:extLst>
          </p:cNvPr>
          <p:cNvSpPr>
            <a:spLocks noGrp="1"/>
          </p:cNvSpPr>
          <p:nvPr>
            <p:ph type="sldNum" sz="quarter" idx="12"/>
          </p:nvPr>
        </p:nvSpPr>
        <p:spPr/>
        <p:txBody>
          <a:bodyPr/>
          <a:lstStyle/>
          <a:p>
            <a:fld id="{4BDCF11F-44B6-4DE8-8BC8-D1A3E36F4D29}" type="slidenum">
              <a:rPr lang="fr-FR" smtClean="0"/>
              <a:t>120</a:t>
            </a:fld>
            <a:endParaRPr lang="fr-FR"/>
          </a:p>
        </p:txBody>
      </p:sp>
      <p:sp>
        <p:nvSpPr>
          <p:cNvPr id="6" name="Rectangle 5">
            <a:extLst>
              <a:ext uri="{FF2B5EF4-FFF2-40B4-BE49-F238E27FC236}">
                <a16:creationId xmlns:a16="http://schemas.microsoft.com/office/drawing/2014/main" id="{EA2C9FB7-DD95-AFEB-364A-8D6D385559F3}"/>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3">
            <a:extLst>
              <a:ext uri="{FF2B5EF4-FFF2-40B4-BE49-F238E27FC236}">
                <a16:creationId xmlns:a16="http://schemas.microsoft.com/office/drawing/2014/main" id="{8812D413-7159-A8FD-B171-85EE04578BD5}"/>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5 – La gestion du stockage avec Docker</a:t>
            </a:r>
          </a:p>
        </p:txBody>
      </p:sp>
      <p:pic>
        <p:nvPicPr>
          <p:cNvPr id="5" name="Image 4">
            <a:extLst>
              <a:ext uri="{FF2B5EF4-FFF2-40B4-BE49-F238E27FC236}">
                <a16:creationId xmlns:a16="http://schemas.microsoft.com/office/drawing/2014/main" id="{B7C25340-936E-C6AE-8E31-32E6E6DD4555}"/>
              </a:ext>
            </a:extLst>
          </p:cNvPr>
          <p:cNvPicPr>
            <a:picLocks noChangeAspect="1"/>
          </p:cNvPicPr>
          <p:nvPr/>
        </p:nvPicPr>
        <p:blipFill>
          <a:blip r:embed="rId2"/>
          <a:stretch>
            <a:fillRect/>
          </a:stretch>
        </p:blipFill>
        <p:spPr>
          <a:xfrm>
            <a:off x="1021976" y="708213"/>
            <a:ext cx="9186585" cy="6124390"/>
          </a:xfrm>
          <a:prstGeom prst="rect">
            <a:avLst/>
          </a:prstGeom>
        </p:spPr>
      </p:pic>
    </p:spTree>
    <p:extLst>
      <p:ext uri="{BB962C8B-B14F-4D97-AF65-F5344CB8AC3E}">
        <p14:creationId xmlns:p14="http://schemas.microsoft.com/office/powerpoint/2010/main" val="294383379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8C39E6-5A03-24CD-E41A-C6C8E6336DEE}"/>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F6A928AE-E4A0-14A9-B888-F5570F6360DD}"/>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337FF58E-6272-08A4-8E96-9D1BAD1AD297}"/>
              </a:ext>
            </a:extLst>
          </p:cNvPr>
          <p:cNvSpPr>
            <a:spLocks noGrp="1"/>
          </p:cNvSpPr>
          <p:nvPr>
            <p:ph type="sldNum" sz="quarter" idx="12"/>
          </p:nvPr>
        </p:nvSpPr>
        <p:spPr/>
        <p:txBody>
          <a:bodyPr/>
          <a:lstStyle/>
          <a:p>
            <a:fld id="{4BDCF11F-44B6-4DE8-8BC8-D1A3E36F4D29}" type="slidenum">
              <a:rPr lang="fr-FR" smtClean="0"/>
              <a:t>121</a:t>
            </a:fld>
            <a:endParaRPr lang="fr-FR"/>
          </a:p>
        </p:txBody>
      </p:sp>
      <p:sp>
        <p:nvSpPr>
          <p:cNvPr id="6" name="Rectangle 5">
            <a:extLst>
              <a:ext uri="{FF2B5EF4-FFF2-40B4-BE49-F238E27FC236}">
                <a16:creationId xmlns:a16="http://schemas.microsoft.com/office/drawing/2014/main" id="{432CDE84-B4F9-1FD0-0260-995E54020C18}"/>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3">
            <a:extLst>
              <a:ext uri="{FF2B5EF4-FFF2-40B4-BE49-F238E27FC236}">
                <a16:creationId xmlns:a16="http://schemas.microsoft.com/office/drawing/2014/main" id="{140AE5D7-A4C8-08A8-F47A-392C799FF4AF}"/>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5 – La gestion du stockage avec Docker</a:t>
            </a:r>
          </a:p>
        </p:txBody>
      </p:sp>
      <p:pic>
        <p:nvPicPr>
          <p:cNvPr id="5" name="Image 4">
            <a:extLst>
              <a:ext uri="{FF2B5EF4-FFF2-40B4-BE49-F238E27FC236}">
                <a16:creationId xmlns:a16="http://schemas.microsoft.com/office/drawing/2014/main" id="{F62872B5-665A-0DB8-1807-E3F721918339}"/>
              </a:ext>
            </a:extLst>
          </p:cNvPr>
          <p:cNvPicPr>
            <a:picLocks noChangeAspect="1"/>
          </p:cNvPicPr>
          <p:nvPr/>
        </p:nvPicPr>
        <p:blipFill>
          <a:blip r:embed="rId2"/>
          <a:stretch>
            <a:fillRect/>
          </a:stretch>
        </p:blipFill>
        <p:spPr>
          <a:xfrm>
            <a:off x="1317812" y="680758"/>
            <a:ext cx="9061076" cy="6040717"/>
          </a:xfrm>
          <a:prstGeom prst="rect">
            <a:avLst/>
          </a:prstGeom>
        </p:spPr>
      </p:pic>
    </p:spTree>
    <p:extLst>
      <p:ext uri="{BB962C8B-B14F-4D97-AF65-F5344CB8AC3E}">
        <p14:creationId xmlns:p14="http://schemas.microsoft.com/office/powerpoint/2010/main" val="336826560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7736A-93AC-EEE8-CD48-32B22AE4023F}"/>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FAC0B624-1D78-BAF5-FE6E-6966DA99E58D}"/>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A87DDFF2-D6DC-8DB4-3011-7DF9CC426571}"/>
              </a:ext>
            </a:extLst>
          </p:cNvPr>
          <p:cNvSpPr>
            <a:spLocks noGrp="1"/>
          </p:cNvSpPr>
          <p:nvPr>
            <p:ph type="sldNum" sz="quarter" idx="12"/>
          </p:nvPr>
        </p:nvSpPr>
        <p:spPr/>
        <p:txBody>
          <a:bodyPr/>
          <a:lstStyle/>
          <a:p>
            <a:fld id="{4BDCF11F-44B6-4DE8-8BC8-D1A3E36F4D29}" type="slidenum">
              <a:rPr lang="fr-FR" smtClean="0"/>
              <a:t>122</a:t>
            </a:fld>
            <a:endParaRPr lang="fr-FR"/>
          </a:p>
        </p:txBody>
      </p:sp>
      <p:sp>
        <p:nvSpPr>
          <p:cNvPr id="6" name="Rectangle 5">
            <a:extLst>
              <a:ext uri="{FF2B5EF4-FFF2-40B4-BE49-F238E27FC236}">
                <a16:creationId xmlns:a16="http://schemas.microsoft.com/office/drawing/2014/main" id="{06E5BB63-2347-46FB-BA65-1F78A413AD6C}"/>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3">
            <a:extLst>
              <a:ext uri="{FF2B5EF4-FFF2-40B4-BE49-F238E27FC236}">
                <a16:creationId xmlns:a16="http://schemas.microsoft.com/office/drawing/2014/main" id="{47A206D7-E3D4-1C4A-8E12-02607EF9F8AE}"/>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5 – La gestion du stockage avec Docker</a:t>
            </a:r>
          </a:p>
        </p:txBody>
      </p:sp>
      <p:pic>
        <p:nvPicPr>
          <p:cNvPr id="5" name="Image 4">
            <a:extLst>
              <a:ext uri="{FF2B5EF4-FFF2-40B4-BE49-F238E27FC236}">
                <a16:creationId xmlns:a16="http://schemas.microsoft.com/office/drawing/2014/main" id="{D41EA103-A55E-99EE-FEAE-55E9F91A7843}"/>
              </a:ext>
            </a:extLst>
          </p:cNvPr>
          <p:cNvPicPr>
            <a:picLocks noChangeAspect="1"/>
          </p:cNvPicPr>
          <p:nvPr/>
        </p:nvPicPr>
        <p:blipFill>
          <a:blip r:embed="rId2"/>
          <a:stretch>
            <a:fillRect/>
          </a:stretch>
        </p:blipFill>
        <p:spPr>
          <a:xfrm>
            <a:off x="1557618" y="670299"/>
            <a:ext cx="9076764" cy="6051176"/>
          </a:xfrm>
          <a:prstGeom prst="rect">
            <a:avLst/>
          </a:prstGeom>
        </p:spPr>
      </p:pic>
    </p:spTree>
    <p:extLst>
      <p:ext uri="{BB962C8B-B14F-4D97-AF65-F5344CB8AC3E}">
        <p14:creationId xmlns:p14="http://schemas.microsoft.com/office/powerpoint/2010/main" val="310455892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823826-4590-32B6-F4BD-9EFF4ADA1416}"/>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7B761725-182E-C362-5A4B-A22AAD1E63AC}"/>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3320366A-E416-2146-A043-058DC072291D}"/>
              </a:ext>
            </a:extLst>
          </p:cNvPr>
          <p:cNvSpPr>
            <a:spLocks noGrp="1"/>
          </p:cNvSpPr>
          <p:nvPr>
            <p:ph type="sldNum" sz="quarter" idx="12"/>
          </p:nvPr>
        </p:nvSpPr>
        <p:spPr/>
        <p:txBody>
          <a:bodyPr/>
          <a:lstStyle/>
          <a:p>
            <a:fld id="{4BDCF11F-44B6-4DE8-8BC8-D1A3E36F4D29}" type="slidenum">
              <a:rPr lang="fr-FR" smtClean="0"/>
              <a:t>123</a:t>
            </a:fld>
            <a:endParaRPr lang="fr-FR"/>
          </a:p>
        </p:txBody>
      </p:sp>
      <p:sp>
        <p:nvSpPr>
          <p:cNvPr id="6" name="Rectangle 5">
            <a:extLst>
              <a:ext uri="{FF2B5EF4-FFF2-40B4-BE49-F238E27FC236}">
                <a16:creationId xmlns:a16="http://schemas.microsoft.com/office/drawing/2014/main" id="{C24EAAF0-23D6-085E-23C1-C17205F0C72A}"/>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3">
            <a:extLst>
              <a:ext uri="{FF2B5EF4-FFF2-40B4-BE49-F238E27FC236}">
                <a16:creationId xmlns:a16="http://schemas.microsoft.com/office/drawing/2014/main" id="{42181127-0CA9-E7C6-C155-3F2E724E2235}"/>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5 – La gestion du stockage avec Docker</a:t>
            </a:r>
          </a:p>
        </p:txBody>
      </p:sp>
      <p:pic>
        <p:nvPicPr>
          <p:cNvPr id="7" name="Image 6">
            <a:extLst>
              <a:ext uri="{FF2B5EF4-FFF2-40B4-BE49-F238E27FC236}">
                <a16:creationId xmlns:a16="http://schemas.microsoft.com/office/drawing/2014/main" id="{5C0D9AC9-8E83-8488-6B98-412ABC0D409D}"/>
              </a:ext>
            </a:extLst>
          </p:cNvPr>
          <p:cNvPicPr>
            <a:picLocks noChangeAspect="1"/>
          </p:cNvPicPr>
          <p:nvPr/>
        </p:nvPicPr>
        <p:blipFill>
          <a:blip r:embed="rId2"/>
          <a:stretch>
            <a:fillRect/>
          </a:stretch>
        </p:blipFill>
        <p:spPr>
          <a:xfrm>
            <a:off x="1295400" y="544793"/>
            <a:ext cx="9265023" cy="6176682"/>
          </a:xfrm>
          <a:prstGeom prst="rect">
            <a:avLst/>
          </a:prstGeom>
        </p:spPr>
      </p:pic>
    </p:spTree>
    <p:extLst>
      <p:ext uri="{BB962C8B-B14F-4D97-AF65-F5344CB8AC3E}">
        <p14:creationId xmlns:p14="http://schemas.microsoft.com/office/powerpoint/2010/main" val="409642943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98F01-D83B-5A61-20F6-B08DC5CC5929}"/>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66AEED4A-4BA1-CA23-7C71-0022E9FB78E0}"/>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4D1C1C67-0176-A374-DE79-C4C3ED93ECB5}"/>
              </a:ext>
            </a:extLst>
          </p:cNvPr>
          <p:cNvSpPr>
            <a:spLocks noGrp="1"/>
          </p:cNvSpPr>
          <p:nvPr>
            <p:ph type="sldNum" sz="quarter" idx="12"/>
          </p:nvPr>
        </p:nvSpPr>
        <p:spPr/>
        <p:txBody>
          <a:bodyPr/>
          <a:lstStyle/>
          <a:p>
            <a:fld id="{4BDCF11F-44B6-4DE8-8BC8-D1A3E36F4D29}" type="slidenum">
              <a:rPr lang="fr-FR" smtClean="0"/>
              <a:t>124</a:t>
            </a:fld>
            <a:endParaRPr lang="fr-FR"/>
          </a:p>
        </p:txBody>
      </p:sp>
      <p:sp>
        <p:nvSpPr>
          <p:cNvPr id="6" name="Rectangle 5">
            <a:extLst>
              <a:ext uri="{FF2B5EF4-FFF2-40B4-BE49-F238E27FC236}">
                <a16:creationId xmlns:a16="http://schemas.microsoft.com/office/drawing/2014/main" id="{B3E80801-2352-9B4D-166F-5F274820A33D}"/>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3">
            <a:extLst>
              <a:ext uri="{FF2B5EF4-FFF2-40B4-BE49-F238E27FC236}">
                <a16:creationId xmlns:a16="http://schemas.microsoft.com/office/drawing/2014/main" id="{60997D0B-F626-7C77-8106-C7256AE7BFAF}"/>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5 – La gestion du stockage avec Docker</a:t>
            </a:r>
          </a:p>
        </p:txBody>
      </p:sp>
      <p:pic>
        <p:nvPicPr>
          <p:cNvPr id="5" name="Image 4">
            <a:extLst>
              <a:ext uri="{FF2B5EF4-FFF2-40B4-BE49-F238E27FC236}">
                <a16:creationId xmlns:a16="http://schemas.microsoft.com/office/drawing/2014/main" id="{8506A3DE-B829-626D-5D4E-D3E6AC73C737}"/>
              </a:ext>
            </a:extLst>
          </p:cNvPr>
          <p:cNvPicPr>
            <a:picLocks noChangeAspect="1"/>
          </p:cNvPicPr>
          <p:nvPr/>
        </p:nvPicPr>
        <p:blipFill>
          <a:blip r:embed="rId2"/>
          <a:stretch>
            <a:fillRect/>
          </a:stretch>
        </p:blipFill>
        <p:spPr>
          <a:xfrm>
            <a:off x="1210235" y="627529"/>
            <a:ext cx="9140919" cy="6093946"/>
          </a:xfrm>
          <a:prstGeom prst="rect">
            <a:avLst/>
          </a:prstGeom>
        </p:spPr>
      </p:pic>
    </p:spTree>
    <p:extLst>
      <p:ext uri="{BB962C8B-B14F-4D97-AF65-F5344CB8AC3E}">
        <p14:creationId xmlns:p14="http://schemas.microsoft.com/office/powerpoint/2010/main" val="369353122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52C9F7-9552-5D8A-7392-7B15EFBB5264}"/>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3B5EF9FC-B3D9-CD60-6889-1FA77B3E5D19}"/>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C837A53B-4F74-7312-BF27-02B67ACED0D8}"/>
              </a:ext>
            </a:extLst>
          </p:cNvPr>
          <p:cNvSpPr>
            <a:spLocks noGrp="1"/>
          </p:cNvSpPr>
          <p:nvPr>
            <p:ph type="sldNum" sz="quarter" idx="12"/>
          </p:nvPr>
        </p:nvSpPr>
        <p:spPr/>
        <p:txBody>
          <a:bodyPr/>
          <a:lstStyle/>
          <a:p>
            <a:fld id="{4BDCF11F-44B6-4DE8-8BC8-D1A3E36F4D29}" type="slidenum">
              <a:rPr lang="fr-FR" smtClean="0"/>
              <a:t>125</a:t>
            </a:fld>
            <a:endParaRPr lang="fr-FR"/>
          </a:p>
        </p:txBody>
      </p:sp>
      <p:sp>
        <p:nvSpPr>
          <p:cNvPr id="6" name="Rectangle 5">
            <a:extLst>
              <a:ext uri="{FF2B5EF4-FFF2-40B4-BE49-F238E27FC236}">
                <a16:creationId xmlns:a16="http://schemas.microsoft.com/office/drawing/2014/main" id="{5FDF72D1-087E-69C6-EC66-4248AE1F832F}"/>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3">
            <a:extLst>
              <a:ext uri="{FF2B5EF4-FFF2-40B4-BE49-F238E27FC236}">
                <a16:creationId xmlns:a16="http://schemas.microsoft.com/office/drawing/2014/main" id="{ECCCF689-DAD4-BDF2-28E8-67A0899A22BC}"/>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5 – La gestion du stockage avec Docker</a:t>
            </a:r>
          </a:p>
        </p:txBody>
      </p:sp>
      <p:pic>
        <p:nvPicPr>
          <p:cNvPr id="5" name="Image 4">
            <a:extLst>
              <a:ext uri="{FF2B5EF4-FFF2-40B4-BE49-F238E27FC236}">
                <a16:creationId xmlns:a16="http://schemas.microsoft.com/office/drawing/2014/main" id="{E94E1010-B262-C224-8AE5-BD71E3361459}"/>
              </a:ext>
            </a:extLst>
          </p:cNvPr>
          <p:cNvPicPr>
            <a:picLocks noChangeAspect="1"/>
          </p:cNvPicPr>
          <p:nvPr/>
        </p:nvPicPr>
        <p:blipFill>
          <a:blip r:embed="rId2"/>
          <a:stretch>
            <a:fillRect/>
          </a:stretch>
        </p:blipFill>
        <p:spPr>
          <a:xfrm>
            <a:off x="1726826" y="704663"/>
            <a:ext cx="9025218" cy="6016812"/>
          </a:xfrm>
          <a:prstGeom prst="rect">
            <a:avLst/>
          </a:prstGeom>
        </p:spPr>
      </p:pic>
    </p:spTree>
    <p:extLst>
      <p:ext uri="{BB962C8B-B14F-4D97-AF65-F5344CB8AC3E}">
        <p14:creationId xmlns:p14="http://schemas.microsoft.com/office/powerpoint/2010/main" val="22704208"/>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1E6D17-D142-F39B-B217-395CC80657A3}"/>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3924E24B-E7C6-E71B-A1E2-E345C8FC2899}"/>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0F008638-6891-4E11-144E-79C69E5417F4}"/>
              </a:ext>
            </a:extLst>
          </p:cNvPr>
          <p:cNvSpPr>
            <a:spLocks noGrp="1"/>
          </p:cNvSpPr>
          <p:nvPr>
            <p:ph type="sldNum" sz="quarter" idx="12"/>
          </p:nvPr>
        </p:nvSpPr>
        <p:spPr/>
        <p:txBody>
          <a:bodyPr/>
          <a:lstStyle/>
          <a:p>
            <a:fld id="{4BDCF11F-44B6-4DE8-8BC8-D1A3E36F4D29}" type="slidenum">
              <a:rPr lang="fr-FR" smtClean="0"/>
              <a:t>126</a:t>
            </a:fld>
            <a:endParaRPr lang="fr-FR"/>
          </a:p>
        </p:txBody>
      </p:sp>
      <p:sp>
        <p:nvSpPr>
          <p:cNvPr id="6" name="Rectangle 5">
            <a:extLst>
              <a:ext uri="{FF2B5EF4-FFF2-40B4-BE49-F238E27FC236}">
                <a16:creationId xmlns:a16="http://schemas.microsoft.com/office/drawing/2014/main" id="{2F2FA843-0EF3-0E0E-A7C8-4B184F4142B4}"/>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3">
            <a:extLst>
              <a:ext uri="{FF2B5EF4-FFF2-40B4-BE49-F238E27FC236}">
                <a16:creationId xmlns:a16="http://schemas.microsoft.com/office/drawing/2014/main" id="{0FFC483A-B05D-ABC3-8664-628383B505C2}"/>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5 – La gestion du stockage avec Docker</a:t>
            </a:r>
          </a:p>
        </p:txBody>
      </p:sp>
      <p:pic>
        <p:nvPicPr>
          <p:cNvPr id="5" name="Image 4">
            <a:extLst>
              <a:ext uri="{FF2B5EF4-FFF2-40B4-BE49-F238E27FC236}">
                <a16:creationId xmlns:a16="http://schemas.microsoft.com/office/drawing/2014/main" id="{94FABB08-D585-D637-59D6-2563E0DB6C92}"/>
              </a:ext>
            </a:extLst>
          </p:cNvPr>
          <p:cNvPicPr>
            <a:picLocks noChangeAspect="1"/>
          </p:cNvPicPr>
          <p:nvPr/>
        </p:nvPicPr>
        <p:blipFill>
          <a:blip r:embed="rId2"/>
          <a:stretch>
            <a:fillRect/>
          </a:stretch>
        </p:blipFill>
        <p:spPr>
          <a:xfrm>
            <a:off x="1021976" y="708213"/>
            <a:ext cx="9170895" cy="6113930"/>
          </a:xfrm>
          <a:prstGeom prst="rect">
            <a:avLst/>
          </a:prstGeom>
        </p:spPr>
      </p:pic>
    </p:spTree>
    <p:extLst>
      <p:ext uri="{BB962C8B-B14F-4D97-AF65-F5344CB8AC3E}">
        <p14:creationId xmlns:p14="http://schemas.microsoft.com/office/powerpoint/2010/main" val="132011244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818D0F-F5B0-49D0-FDA9-DE1574BFF6C4}"/>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D37F50F5-FDEA-013C-A975-8F14CD07A22B}"/>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03771682-4F3A-9BC8-B7EF-57FB4FB992FE}"/>
              </a:ext>
            </a:extLst>
          </p:cNvPr>
          <p:cNvSpPr>
            <a:spLocks noGrp="1"/>
          </p:cNvSpPr>
          <p:nvPr>
            <p:ph type="sldNum" sz="quarter" idx="12"/>
          </p:nvPr>
        </p:nvSpPr>
        <p:spPr/>
        <p:txBody>
          <a:bodyPr/>
          <a:lstStyle/>
          <a:p>
            <a:fld id="{4BDCF11F-44B6-4DE8-8BC8-D1A3E36F4D29}" type="slidenum">
              <a:rPr lang="fr-FR" smtClean="0"/>
              <a:t>127</a:t>
            </a:fld>
            <a:endParaRPr lang="fr-FR"/>
          </a:p>
        </p:txBody>
      </p:sp>
      <p:sp>
        <p:nvSpPr>
          <p:cNvPr id="6" name="Rectangle 5">
            <a:extLst>
              <a:ext uri="{FF2B5EF4-FFF2-40B4-BE49-F238E27FC236}">
                <a16:creationId xmlns:a16="http://schemas.microsoft.com/office/drawing/2014/main" id="{DD507678-F885-D3B8-C88D-2F5C9940AF19}"/>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3">
            <a:extLst>
              <a:ext uri="{FF2B5EF4-FFF2-40B4-BE49-F238E27FC236}">
                <a16:creationId xmlns:a16="http://schemas.microsoft.com/office/drawing/2014/main" id="{F55D1CF0-5C0F-CD01-6CD1-682F48B7F0F4}"/>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5 – La gestion du stockage avec Docker</a:t>
            </a:r>
          </a:p>
        </p:txBody>
      </p:sp>
      <p:pic>
        <p:nvPicPr>
          <p:cNvPr id="7" name="Image 6">
            <a:extLst>
              <a:ext uri="{FF2B5EF4-FFF2-40B4-BE49-F238E27FC236}">
                <a16:creationId xmlns:a16="http://schemas.microsoft.com/office/drawing/2014/main" id="{0F1A3394-E4D8-0CEA-E295-6C7E6D6F4209}"/>
              </a:ext>
            </a:extLst>
          </p:cNvPr>
          <p:cNvPicPr>
            <a:picLocks noChangeAspect="1"/>
          </p:cNvPicPr>
          <p:nvPr/>
        </p:nvPicPr>
        <p:blipFill>
          <a:blip r:embed="rId2"/>
          <a:stretch>
            <a:fillRect/>
          </a:stretch>
        </p:blipFill>
        <p:spPr>
          <a:xfrm>
            <a:off x="1552014" y="662828"/>
            <a:ext cx="9087971" cy="6058647"/>
          </a:xfrm>
          <a:prstGeom prst="rect">
            <a:avLst/>
          </a:prstGeom>
        </p:spPr>
      </p:pic>
    </p:spTree>
    <p:extLst>
      <p:ext uri="{BB962C8B-B14F-4D97-AF65-F5344CB8AC3E}">
        <p14:creationId xmlns:p14="http://schemas.microsoft.com/office/powerpoint/2010/main" val="758012787"/>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731C43-AF08-5D37-50DB-F51CCFE6FB18}"/>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8A5A2FB2-3CE7-9885-221D-BF84632A85F9}"/>
              </a:ext>
            </a:extLst>
          </p:cNvPr>
          <p:cNvSpPr>
            <a:spLocks noGrp="1"/>
          </p:cNvSpPr>
          <p:nvPr>
            <p:ph type="ftr" sz="quarter" idx="11"/>
          </p:nvPr>
        </p:nvSpPr>
        <p:spPr/>
        <p:txBody>
          <a:bodyPr/>
          <a:lstStyle/>
          <a:p>
            <a:r>
              <a:rPr lang="fr-FR" dirty="0"/>
              <a:t>DOCKER</a:t>
            </a:r>
          </a:p>
        </p:txBody>
      </p:sp>
      <p:sp>
        <p:nvSpPr>
          <p:cNvPr id="3" name="Espace réservé du numéro de diapositive 2">
            <a:extLst>
              <a:ext uri="{FF2B5EF4-FFF2-40B4-BE49-F238E27FC236}">
                <a16:creationId xmlns:a16="http://schemas.microsoft.com/office/drawing/2014/main" id="{352DAC9A-241B-AD86-3E5E-79C492078191}"/>
              </a:ext>
            </a:extLst>
          </p:cNvPr>
          <p:cNvSpPr>
            <a:spLocks noGrp="1"/>
          </p:cNvSpPr>
          <p:nvPr>
            <p:ph type="sldNum" sz="quarter" idx="12"/>
          </p:nvPr>
        </p:nvSpPr>
        <p:spPr/>
        <p:txBody>
          <a:bodyPr/>
          <a:lstStyle/>
          <a:p>
            <a:fld id="{4BDCF11F-44B6-4DE8-8BC8-D1A3E36F4D29}" type="slidenum">
              <a:rPr lang="fr-FR" smtClean="0"/>
              <a:t>128</a:t>
            </a:fld>
            <a:endParaRPr lang="fr-FR"/>
          </a:p>
        </p:txBody>
      </p:sp>
      <p:sp>
        <p:nvSpPr>
          <p:cNvPr id="6" name="Rectangle 5">
            <a:extLst>
              <a:ext uri="{FF2B5EF4-FFF2-40B4-BE49-F238E27FC236}">
                <a16:creationId xmlns:a16="http://schemas.microsoft.com/office/drawing/2014/main" id="{55ACD888-14A5-8B3D-4FEF-B250472D7DDE}"/>
              </a:ext>
            </a:extLst>
          </p:cNvPr>
          <p:cNvSpPr/>
          <p:nvPr/>
        </p:nvSpPr>
        <p:spPr>
          <a:xfrm>
            <a:off x="-1" y="0"/>
            <a:ext cx="5038166"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3D8A56C8-6FE2-D94A-3610-F5DB74D96E20}"/>
              </a:ext>
            </a:extLst>
          </p:cNvPr>
          <p:cNvSpPr txBox="1"/>
          <p:nvPr/>
        </p:nvSpPr>
        <p:spPr>
          <a:xfrm>
            <a:off x="542364" y="1397674"/>
            <a:ext cx="3558989" cy="2923877"/>
          </a:xfrm>
          <a:prstGeom prst="rect">
            <a:avLst/>
          </a:prstGeom>
          <a:noFill/>
        </p:spPr>
        <p:txBody>
          <a:bodyPr wrap="square" rtlCol="0">
            <a:spAutoFit/>
          </a:bodyPr>
          <a:lstStyle/>
          <a:p>
            <a:r>
              <a:rPr lang="fr-FR" sz="4400" b="1" dirty="0">
                <a:solidFill>
                  <a:schemeClr val="bg1"/>
                </a:solidFill>
              </a:rPr>
              <a:t>Atelier 5</a:t>
            </a:r>
          </a:p>
          <a:p>
            <a:endParaRPr lang="fr-FR" sz="4400" b="1" dirty="0">
              <a:solidFill>
                <a:schemeClr val="bg1"/>
              </a:solidFill>
            </a:endParaRPr>
          </a:p>
          <a:p>
            <a:r>
              <a:rPr lang="fr-FR" sz="3200" b="1" dirty="0">
                <a:solidFill>
                  <a:schemeClr val="bg1"/>
                </a:solidFill>
              </a:rPr>
              <a:t>Persistance des données avec Docker</a:t>
            </a:r>
            <a:endParaRPr lang="fr-FR" sz="4400" b="1" dirty="0">
              <a:solidFill>
                <a:schemeClr val="bg1"/>
              </a:solidFill>
            </a:endParaRPr>
          </a:p>
        </p:txBody>
      </p:sp>
      <p:sp>
        <p:nvSpPr>
          <p:cNvPr id="8" name="ZoneTexte 7">
            <a:extLst>
              <a:ext uri="{FF2B5EF4-FFF2-40B4-BE49-F238E27FC236}">
                <a16:creationId xmlns:a16="http://schemas.microsoft.com/office/drawing/2014/main" id="{2034FDCF-EF05-D8E8-B33C-0C3BBA1EBCEB}"/>
              </a:ext>
            </a:extLst>
          </p:cNvPr>
          <p:cNvSpPr txBox="1"/>
          <p:nvPr/>
        </p:nvSpPr>
        <p:spPr>
          <a:xfrm>
            <a:off x="5580530" y="1997839"/>
            <a:ext cx="6096000" cy="2862322"/>
          </a:xfrm>
          <a:prstGeom prst="rect">
            <a:avLst/>
          </a:prstGeom>
          <a:noFill/>
        </p:spPr>
        <p:txBody>
          <a:bodyPr wrap="square">
            <a:spAutoFit/>
          </a:bodyPr>
          <a:lstStyle/>
          <a:p>
            <a:r>
              <a:rPr lang="fr-FR" b="1" dirty="0"/>
              <a:t>Objectif</a:t>
            </a:r>
          </a:p>
          <a:p>
            <a:r>
              <a:rPr lang="fr-FR" dirty="0"/>
              <a:t>À l'issue de ces exercices, vous serez capable de :</a:t>
            </a:r>
          </a:p>
          <a:p>
            <a:endParaRPr lang="fr-FR" dirty="0"/>
          </a:p>
          <a:p>
            <a:pPr marL="285750" indent="-285750">
              <a:buFont typeface="Arial" panose="020B0604020202020204" pitchFamily="34" charset="0"/>
              <a:buChar char="•"/>
            </a:pPr>
            <a:r>
              <a:rPr lang="fr-FR" dirty="0"/>
              <a:t>Comprendre pourquoi les données disparaissent dans un conteneur</a:t>
            </a:r>
          </a:p>
          <a:p>
            <a:pPr marL="285750" indent="-285750">
              <a:buFont typeface="Arial" panose="020B0604020202020204" pitchFamily="34" charset="0"/>
              <a:buChar char="•"/>
            </a:pPr>
            <a:r>
              <a:rPr lang="fr-FR" dirty="0"/>
              <a:t>Créer un volume Docker</a:t>
            </a:r>
          </a:p>
          <a:p>
            <a:pPr marL="285750" indent="-285750">
              <a:buFont typeface="Arial" panose="020B0604020202020204" pitchFamily="34" charset="0"/>
              <a:buChar char="•"/>
            </a:pPr>
            <a:r>
              <a:rPr lang="fr-FR" dirty="0"/>
              <a:t>Monter un volume dans un conteneur</a:t>
            </a:r>
          </a:p>
          <a:p>
            <a:pPr marL="285750" indent="-285750">
              <a:buFont typeface="Arial" panose="020B0604020202020204" pitchFamily="34" charset="0"/>
              <a:buChar char="•"/>
            </a:pPr>
            <a:r>
              <a:rPr lang="fr-FR" dirty="0"/>
              <a:t>Vérifier la persistance des données</a:t>
            </a:r>
          </a:p>
          <a:p>
            <a:pPr marL="285750" indent="-285750">
              <a:buFont typeface="Arial" panose="020B0604020202020204" pitchFamily="34" charset="0"/>
              <a:buChar char="•"/>
            </a:pPr>
            <a:r>
              <a:rPr lang="fr-FR" dirty="0"/>
              <a:t>Utiliser un bind mount</a:t>
            </a:r>
          </a:p>
          <a:p>
            <a:pPr marL="285750" indent="-285750">
              <a:buFont typeface="Arial" panose="020B0604020202020204" pitchFamily="34" charset="0"/>
              <a:buChar char="•"/>
            </a:pPr>
            <a:r>
              <a:rPr lang="fr-FR" dirty="0"/>
              <a:t>Sauvegarder et restaurer un volume</a:t>
            </a:r>
          </a:p>
        </p:txBody>
      </p:sp>
    </p:spTree>
    <p:extLst>
      <p:ext uri="{BB962C8B-B14F-4D97-AF65-F5344CB8AC3E}">
        <p14:creationId xmlns:p14="http://schemas.microsoft.com/office/powerpoint/2010/main" val="1200899069"/>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04B1A8-5496-1976-9B8E-FE2CA49B5C26}"/>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98E82114-2079-69D3-1AB0-F18FC9ABA628}"/>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8C26F515-3870-3E97-C3EC-04ED77EFD165}"/>
              </a:ext>
            </a:extLst>
          </p:cNvPr>
          <p:cNvSpPr>
            <a:spLocks noGrp="1"/>
          </p:cNvSpPr>
          <p:nvPr>
            <p:ph type="sldNum" sz="quarter" idx="12"/>
          </p:nvPr>
        </p:nvSpPr>
        <p:spPr/>
        <p:txBody>
          <a:bodyPr/>
          <a:lstStyle/>
          <a:p>
            <a:fld id="{4BDCF11F-44B6-4DE8-8BC8-D1A3E36F4D29}" type="slidenum">
              <a:rPr lang="fr-FR" smtClean="0"/>
              <a:t>129</a:t>
            </a:fld>
            <a:endParaRPr lang="fr-FR"/>
          </a:p>
        </p:txBody>
      </p:sp>
      <p:sp>
        <p:nvSpPr>
          <p:cNvPr id="6" name="Rectangle 5">
            <a:extLst>
              <a:ext uri="{FF2B5EF4-FFF2-40B4-BE49-F238E27FC236}">
                <a16:creationId xmlns:a16="http://schemas.microsoft.com/office/drawing/2014/main" id="{ED9A9B34-0F3C-0F1A-859E-2A63FB301B17}"/>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10A63F17-F877-8E2F-7F08-F11DAF0FCD93}"/>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5 — Persistance des données avec Docker</a:t>
            </a:r>
          </a:p>
        </p:txBody>
      </p:sp>
      <p:sp>
        <p:nvSpPr>
          <p:cNvPr id="7" name="ZoneTexte 6">
            <a:extLst>
              <a:ext uri="{FF2B5EF4-FFF2-40B4-BE49-F238E27FC236}">
                <a16:creationId xmlns:a16="http://schemas.microsoft.com/office/drawing/2014/main" id="{83991160-901C-D43D-38D5-2B742FCFA70A}"/>
              </a:ext>
            </a:extLst>
          </p:cNvPr>
          <p:cNvSpPr txBox="1"/>
          <p:nvPr/>
        </p:nvSpPr>
        <p:spPr>
          <a:xfrm>
            <a:off x="1501588" y="854626"/>
            <a:ext cx="7109012" cy="5078313"/>
          </a:xfrm>
          <a:prstGeom prst="rect">
            <a:avLst/>
          </a:prstGeom>
          <a:noFill/>
        </p:spPr>
        <p:txBody>
          <a:bodyPr wrap="square">
            <a:spAutoFit/>
          </a:bodyPr>
          <a:lstStyle/>
          <a:p>
            <a:pPr>
              <a:buNone/>
            </a:pPr>
            <a:r>
              <a:rPr lang="fr-FR" b="1" dirty="0"/>
              <a:t>Partie 1 – Sans volume : perte des données</a:t>
            </a:r>
          </a:p>
          <a:p>
            <a:pPr>
              <a:buNone/>
            </a:pPr>
            <a:r>
              <a:rPr lang="fr-FR" b="1" dirty="0"/>
              <a:t>Étape 1 – Créer un conteneur Ubuntu</a:t>
            </a:r>
          </a:p>
          <a:p>
            <a:pPr rtl="0">
              <a:buNone/>
            </a:pPr>
            <a:r>
              <a:rPr lang="fr-FR" dirty="0">
                <a:latin typeface="Courier New" panose="02070309020205020404" pitchFamily="49" charset="0"/>
              </a:rPr>
              <a:t>docker run -</a:t>
            </a:r>
            <a:r>
              <a:rPr lang="fr-FR" dirty="0" err="1">
                <a:latin typeface="Courier New" panose="02070309020205020404" pitchFamily="49" charset="0"/>
              </a:rPr>
              <a:t>it</a:t>
            </a:r>
            <a:r>
              <a:rPr lang="fr-FR" dirty="0">
                <a:latin typeface="Courier New" panose="02070309020205020404" pitchFamily="49" charset="0"/>
              </a:rPr>
              <a:t> \</a:t>
            </a:r>
            <a:br>
              <a:rPr lang="fr-FR" dirty="0">
                <a:latin typeface="Courier New" panose="02070309020205020404" pitchFamily="49" charset="0"/>
              </a:rPr>
            </a:br>
            <a:r>
              <a:rPr lang="fr-FR" dirty="0">
                <a:latin typeface="Courier New" panose="02070309020205020404" pitchFamily="49" charset="0"/>
              </a:rPr>
              <a:t>--</a:t>
            </a:r>
            <a:r>
              <a:rPr lang="fr-FR" dirty="0" err="1">
                <a:latin typeface="Courier New" panose="02070309020205020404" pitchFamily="49" charset="0"/>
              </a:rPr>
              <a:t>name</a:t>
            </a:r>
            <a:r>
              <a:rPr lang="fr-FR" dirty="0">
                <a:latin typeface="Courier New" panose="02070309020205020404" pitchFamily="49" charset="0"/>
              </a:rPr>
              <a:t> demo1 \</a:t>
            </a:r>
            <a:br>
              <a:rPr lang="fr-FR" dirty="0">
                <a:latin typeface="Courier New" panose="02070309020205020404" pitchFamily="49" charset="0"/>
              </a:rPr>
            </a:br>
            <a:r>
              <a:rPr lang="fr-FR" dirty="0">
                <a:latin typeface="Courier New" panose="02070309020205020404" pitchFamily="49" charset="0"/>
              </a:rPr>
              <a:t>ubuntu </a:t>
            </a:r>
            <a:r>
              <a:rPr lang="fr-FR" dirty="0" err="1">
                <a:latin typeface="Courier New" panose="02070309020205020404" pitchFamily="49" charset="0"/>
              </a:rPr>
              <a:t>bash</a:t>
            </a:r>
            <a:endParaRPr lang="fr-FR" dirty="0">
              <a:latin typeface="Courier New" panose="02070309020205020404" pitchFamily="49" charset="0"/>
            </a:endParaRPr>
          </a:p>
          <a:p>
            <a:pPr>
              <a:buNone/>
            </a:pPr>
            <a:br>
              <a:rPr lang="fr-FR" dirty="0"/>
            </a:br>
            <a:endParaRPr lang="fr-FR" dirty="0"/>
          </a:p>
          <a:p>
            <a:pPr>
              <a:buNone/>
            </a:pPr>
            <a:r>
              <a:rPr lang="fr-FR" b="1" dirty="0"/>
              <a:t>Étape 2 – Créer un fichier</a:t>
            </a:r>
          </a:p>
          <a:p>
            <a:pPr>
              <a:buNone/>
            </a:pPr>
            <a:r>
              <a:rPr lang="fr-FR" dirty="0"/>
              <a:t>Dans le conteneur :</a:t>
            </a:r>
          </a:p>
          <a:p>
            <a:pPr rtl="0">
              <a:buNone/>
            </a:pPr>
            <a:r>
              <a:rPr lang="fr-FR" dirty="0" err="1">
                <a:latin typeface="Courier New" panose="02070309020205020404" pitchFamily="49" charset="0"/>
              </a:rPr>
              <a:t>echo</a:t>
            </a:r>
            <a:r>
              <a:rPr lang="fr-FR" dirty="0">
                <a:latin typeface="Courier New" panose="02070309020205020404" pitchFamily="49" charset="0"/>
              </a:rPr>
              <a:t> "Formation Docker" &gt; test.txt</a:t>
            </a:r>
          </a:p>
          <a:p>
            <a:pPr>
              <a:buNone/>
            </a:pPr>
            <a:r>
              <a:rPr lang="fr-FR" dirty="0"/>
              <a:t>Vérifier :</a:t>
            </a:r>
          </a:p>
          <a:p>
            <a:pPr rtl="0">
              <a:buNone/>
            </a:pPr>
            <a:r>
              <a:rPr lang="fr-FR" dirty="0">
                <a:latin typeface="Courier New" panose="02070309020205020404" pitchFamily="49" charset="0"/>
              </a:rPr>
              <a:t>cat test.txt</a:t>
            </a:r>
          </a:p>
          <a:p>
            <a:pPr>
              <a:buNone/>
            </a:pPr>
            <a:br>
              <a:rPr lang="fr-FR" dirty="0"/>
            </a:br>
            <a:endParaRPr lang="fr-FR" dirty="0"/>
          </a:p>
          <a:p>
            <a:pPr>
              <a:buNone/>
            </a:pPr>
            <a:r>
              <a:rPr lang="fr-FR" b="1" dirty="0"/>
              <a:t>Étape 3 – Quitter le conteneur</a:t>
            </a:r>
          </a:p>
          <a:p>
            <a:pPr rtl="0">
              <a:buNone/>
            </a:pPr>
            <a:r>
              <a:rPr lang="fr-FR" dirty="0">
                <a:latin typeface="Courier New" panose="02070309020205020404" pitchFamily="49" charset="0"/>
              </a:rPr>
              <a:t>exit</a:t>
            </a:r>
          </a:p>
          <a:p>
            <a:pPr>
              <a:buNone/>
            </a:pPr>
            <a:br>
              <a:rPr lang="fr-FR" dirty="0"/>
            </a:br>
            <a:endParaRPr lang="fr-FR" b="1" dirty="0"/>
          </a:p>
        </p:txBody>
      </p:sp>
    </p:spTree>
    <p:extLst>
      <p:ext uri="{BB962C8B-B14F-4D97-AF65-F5344CB8AC3E}">
        <p14:creationId xmlns:p14="http://schemas.microsoft.com/office/powerpoint/2010/main" val="26816749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1DD58-EFAC-2AF0-9DFC-F3293A10B100}"/>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A45FCE57-C401-5834-EFEB-44AD5319D5BD}"/>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504A4885-EB53-2A9E-6967-6CFD76F430DB}"/>
              </a:ext>
            </a:extLst>
          </p:cNvPr>
          <p:cNvSpPr>
            <a:spLocks noGrp="1"/>
          </p:cNvSpPr>
          <p:nvPr>
            <p:ph type="sldNum" sz="quarter" idx="12"/>
          </p:nvPr>
        </p:nvSpPr>
        <p:spPr/>
        <p:txBody>
          <a:bodyPr/>
          <a:lstStyle/>
          <a:p>
            <a:fld id="{4BDCF11F-44B6-4DE8-8BC8-D1A3E36F4D29}" type="slidenum">
              <a:rPr lang="fr-FR" smtClean="0"/>
              <a:t>13</a:t>
            </a:fld>
            <a:endParaRPr lang="fr-FR"/>
          </a:p>
        </p:txBody>
      </p:sp>
      <p:sp>
        <p:nvSpPr>
          <p:cNvPr id="6" name="Rectangle 5">
            <a:extLst>
              <a:ext uri="{FF2B5EF4-FFF2-40B4-BE49-F238E27FC236}">
                <a16:creationId xmlns:a16="http://schemas.microsoft.com/office/drawing/2014/main" id="{C5BE2698-3FE3-43FA-FD10-A08D12FFC2F4}"/>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C5C1CCB4-8A1D-08A0-1016-52522C11DA81}"/>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1 - Introduction aux conteneurs</a:t>
            </a:r>
          </a:p>
        </p:txBody>
      </p:sp>
      <p:pic>
        <p:nvPicPr>
          <p:cNvPr id="7" name="Image 6">
            <a:extLst>
              <a:ext uri="{FF2B5EF4-FFF2-40B4-BE49-F238E27FC236}">
                <a16:creationId xmlns:a16="http://schemas.microsoft.com/office/drawing/2014/main" id="{DC570F37-3693-81BD-C524-C0F35FF3A3CD}"/>
              </a:ext>
            </a:extLst>
          </p:cNvPr>
          <p:cNvPicPr>
            <a:picLocks noChangeAspect="1"/>
          </p:cNvPicPr>
          <p:nvPr/>
        </p:nvPicPr>
        <p:blipFill>
          <a:blip r:embed="rId2"/>
          <a:stretch>
            <a:fillRect/>
          </a:stretch>
        </p:blipFill>
        <p:spPr>
          <a:xfrm>
            <a:off x="1372645" y="657202"/>
            <a:ext cx="10405933" cy="5750160"/>
          </a:xfrm>
          <a:prstGeom prst="rect">
            <a:avLst/>
          </a:prstGeom>
        </p:spPr>
      </p:pic>
    </p:spTree>
    <p:extLst>
      <p:ext uri="{BB962C8B-B14F-4D97-AF65-F5344CB8AC3E}">
        <p14:creationId xmlns:p14="http://schemas.microsoft.com/office/powerpoint/2010/main" val="3555897760"/>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0FAA66-637B-E6E0-2F15-29EB8B9A9205}"/>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2227B093-DFE0-9BC8-4AF9-4848A8DD3A89}"/>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C60F5253-09E2-1311-8625-B801AADA7D86}"/>
              </a:ext>
            </a:extLst>
          </p:cNvPr>
          <p:cNvSpPr>
            <a:spLocks noGrp="1"/>
          </p:cNvSpPr>
          <p:nvPr>
            <p:ph type="sldNum" sz="quarter" idx="12"/>
          </p:nvPr>
        </p:nvSpPr>
        <p:spPr/>
        <p:txBody>
          <a:bodyPr/>
          <a:lstStyle/>
          <a:p>
            <a:fld id="{4BDCF11F-44B6-4DE8-8BC8-D1A3E36F4D29}" type="slidenum">
              <a:rPr lang="fr-FR" smtClean="0"/>
              <a:t>130</a:t>
            </a:fld>
            <a:endParaRPr lang="fr-FR"/>
          </a:p>
        </p:txBody>
      </p:sp>
      <p:sp>
        <p:nvSpPr>
          <p:cNvPr id="6" name="Rectangle 5">
            <a:extLst>
              <a:ext uri="{FF2B5EF4-FFF2-40B4-BE49-F238E27FC236}">
                <a16:creationId xmlns:a16="http://schemas.microsoft.com/office/drawing/2014/main" id="{96DEB028-72A2-92C4-9474-3C4DFD035BFC}"/>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33C65D2F-1B99-3CFE-5B86-8126FFD85CF9}"/>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5 — Persistance des données avec Docker</a:t>
            </a:r>
          </a:p>
        </p:txBody>
      </p:sp>
      <p:sp>
        <p:nvSpPr>
          <p:cNvPr id="9" name="ZoneTexte 8">
            <a:extLst>
              <a:ext uri="{FF2B5EF4-FFF2-40B4-BE49-F238E27FC236}">
                <a16:creationId xmlns:a16="http://schemas.microsoft.com/office/drawing/2014/main" id="{2B82B03D-EBD2-8A47-5180-5FF5C4CD58F0}"/>
              </a:ext>
            </a:extLst>
          </p:cNvPr>
          <p:cNvSpPr txBox="1"/>
          <p:nvPr/>
        </p:nvSpPr>
        <p:spPr>
          <a:xfrm>
            <a:off x="1479176" y="990671"/>
            <a:ext cx="7512424" cy="3693319"/>
          </a:xfrm>
          <a:prstGeom prst="rect">
            <a:avLst/>
          </a:prstGeom>
          <a:noFill/>
        </p:spPr>
        <p:txBody>
          <a:bodyPr wrap="square">
            <a:spAutoFit/>
          </a:bodyPr>
          <a:lstStyle/>
          <a:p>
            <a:pPr>
              <a:buNone/>
            </a:pPr>
            <a:r>
              <a:rPr lang="fr-FR" b="1" dirty="0"/>
              <a:t>Étape 4 – Supprimer le conteneur</a:t>
            </a:r>
          </a:p>
          <a:p>
            <a:pPr rtl="0">
              <a:buNone/>
            </a:pPr>
            <a:r>
              <a:rPr lang="fr-FR" dirty="0">
                <a:latin typeface="Courier New" panose="02070309020205020404" pitchFamily="49" charset="0"/>
              </a:rPr>
              <a:t>docker </a:t>
            </a:r>
            <a:r>
              <a:rPr lang="fr-FR" dirty="0" err="1">
                <a:latin typeface="Courier New" panose="02070309020205020404" pitchFamily="49" charset="0"/>
              </a:rPr>
              <a:t>rm</a:t>
            </a:r>
            <a:r>
              <a:rPr lang="fr-FR" dirty="0">
                <a:latin typeface="Courier New" panose="02070309020205020404" pitchFamily="49" charset="0"/>
              </a:rPr>
              <a:t> demo1</a:t>
            </a:r>
          </a:p>
          <a:p>
            <a:pPr>
              <a:buNone/>
            </a:pPr>
            <a:br>
              <a:rPr lang="fr-FR" dirty="0"/>
            </a:br>
            <a:endParaRPr lang="fr-FR" dirty="0"/>
          </a:p>
          <a:p>
            <a:pPr>
              <a:buNone/>
            </a:pPr>
            <a:r>
              <a:rPr lang="fr-FR" b="1" dirty="0"/>
              <a:t>Étape 5 – Recréer un conteneur</a:t>
            </a:r>
          </a:p>
          <a:p>
            <a:pPr rtl="0">
              <a:buNone/>
            </a:pPr>
            <a:r>
              <a:rPr lang="fr-FR" dirty="0">
                <a:latin typeface="Courier New" panose="02070309020205020404" pitchFamily="49" charset="0"/>
              </a:rPr>
              <a:t>docker run -</a:t>
            </a:r>
            <a:r>
              <a:rPr lang="fr-FR" dirty="0" err="1">
                <a:latin typeface="Courier New" panose="02070309020205020404" pitchFamily="49" charset="0"/>
              </a:rPr>
              <a:t>it</a:t>
            </a:r>
            <a:r>
              <a:rPr lang="fr-FR" dirty="0">
                <a:latin typeface="Courier New" panose="02070309020205020404" pitchFamily="49" charset="0"/>
              </a:rPr>
              <a:t> \</a:t>
            </a:r>
            <a:br>
              <a:rPr lang="fr-FR" dirty="0">
                <a:latin typeface="Courier New" panose="02070309020205020404" pitchFamily="49" charset="0"/>
              </a:rPr>
            </a:br>
            <a:r>
              <a:rPr lang="fr-FR" dirty="0">
                <a:latin typeface="Courier New" panose="02070309020205020404" pitchFamily="49" charset="0"/>
              </a:rPr>
              <a:t>ubuntu </a:t>
            </a:r>
            <a:r>
              <a:rPr lang="fr-FR" dirty="0" err="1">
                <a:latin typeface="Courier New" panose="02070309020205020404" pitchFamily="49" charset="0"/>
              </a:rPr>
              <a:t>bash</a:t>
            </a:r>
            <a:endParaRPr lang="fr-FR" dirty="0">
              <a:latin typeface="Courier New" panose="02070309020205020404" pitchFamily="49" charset="0"/>
            </a:endParaRPr>
          </a:p>
          <a:p>
            <a:pPr>
              <a:buNone/>
            </a:pPr>
            <a:r>
              <a:rPr lang="fr-FR" dirty="0"/>
              <a:t>Rechercher :</a:t>
            </a:r>
          </a:p>
          <a:p>
            <a:pPr rtl="0">
              <a:buNone/>
            </a:pPr>
            <a:r>
              <a:rPr lang="fr-FR" dirty="0">
                <a:latin typeface="Courier New" panose="02070309020205020404" pitchFamily="49" charset="0"/>
              </a:rPr>
              <a:t>cat test.txt</a:t>
            </a:r>
          </a:p>
          <a:p>
            <a:pPr>
              <a:buNone/>
            </a:pPr>
            <a:r>
              <a:rPr lang="fr-FR" dirty="0"/>
              <a:t>Résultat :</a:t>
            </a:r>
          </a:p>
          <a:p>
            <a:pPr rtl="0">
              <a:buNone/>
            </a:pPr>
            <a:r>
              <a:rPr lang="fr-FR" dirty="0">
                <a:latin typeface="Courier New" panose="02070309020205020404" pitchFamily="49" charset="0"/>
              </a:rPr>
              <a:t>No </a:t>
            </a:r>
            <a:r>
              <a:rPr lang="fr-FR" dirty="0" err="1">
                <a:latin typeface="Courier New" panose="02070309020205020404" pitchFamily="49" charset="0"/>
              </a:rPr>
              <a:t>such</a:t>
            </a:r>
            <a:r>
              <a:rPr lang="fr-FR" dirty="0">
                <a:latin typeface="Courier New" panose="02070309020205020404" pitchFamily="49" charset="0"/>
              </a:rPr>
              <a:t> file or directory</a:t>
            </a:r>
          </a:p>
          <a:p>
            <a:pPr>
              <a:buNone/>
            </a:pPr>
            <a:r>
              <a:rPr lang="fr-FR" b="1" dirty="0"/>
              <a:t>Conclusion</a:t>
            </a:r>
          </a:p>
          <a:p>
            <a:pPr>
              <a:buNone/>
            </a:pPr>
            <a:r>
              <a:rPr lang="fr-FR" dirty="0"/>
              <a:t>❌ Les données ont disparu.</a:t>
            </a:r>
          </a:p>
        </p:txBody>
      </p:sp>
    </p:spTree>
    <p:extLst>
      <p:ext uri="{BB962C8B-B14F-4D97-AF65-F5344CB8AC3E}">
        <p14:creationId xmlns:p14="http://schemas.microsoft.com/office/powerpoint/2010/main" val="2820179307"/>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9B71BF-539E-CE5B-E7E9-0A1D4FE2D91D}"/>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90AC4964-0A25-2434-BC9D-B73F782CC0BC}"/>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9EED5DF1-E791-7827-C459-ADC0F2E429D5}"/>
              </a:ext>
            </a:extLst>
          </p:cNvPr>
          <p:cNvSpPr>
            <a:spLocks noGrp="1"/>
          </p:cNvSpPr>
          <p:nvPr>
            <p:ph type="sldNum" sz="quarter" idx="12"/>
          </p:nvPr>
        </p:nvSpPr>
        <p:spPr/>
        <p:txBody>
          <a:bodyPr/>
          <a:lstStyle/>
          <a:p>
            <a:fld id="{4BDCF11F-44B6-4DE8-8BC8-D1A3E36F4D29}" type="slidenum">
              <a:rPr lang="fr-FR" smtClean="0"/>
              <a:t>131</a:t>
            </a:fld>
            <a:endParaRPr lang="fr-FR"/>
          </a:p>
        </p:txBody>
      </p:sp>
      <p:sp>
        <p:nvSpPr>
          <p:cNvPr id="6" name="Rectangle 5">
            <a:extLst>
              <a:ext uri="{FF2B5EF4-FFF2-40B4-BE49-F238E27FC236}">
                <a16:creationId xmlns:a16="http://schemas.microsoft.com/office/drawing/2014/main" id="{908D9C4D-B645-E073-8D8F-91E702B7D872}"/>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52B2CC4E-8509-FE4B-FC3E-569772C712C7}"/>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5 — Persistance des données avec Docker</a:t>
            </a:r>
          </a:p>
        </p:txBody>
      </p:sp>
      <p:sp>
        <p:nvSpPr>
          <p:cNvPr id="7" name="ZoneTexte 6">
            <a:extLst>
              <a:ext uri="{FF2B5EF4-FFF2-40B4-BE49-F238E27FC236}">
                <a16:creationId xmlns:a16="http://schemas.microsoft.com/office/drawing/2014/main" id="{76CD4341-6302-BC16-66D0-67F61CED4D09}"/>
              </a:ext>
            </a:extLst>
          </p:cNvPr>
          <p:cNvSpPr txBox="1"/>
          <p:nvPr/>
        </p:nvSpPr>
        <p:spPr>
          <a:xfrm>
            <a:off x="1452282" y="889844"/>
            <a:ext cx="8525436" cy="4801314"/>
          </a:xfrm>
          <a:prstGeom prst="rect">
            <a:avLst/>
          </a:prstGeom>
          <a:noFill/>
        </p:spPr>
        <p:txBody>
          <a:bodyPr wrap="square">
            <a:spAutoFit/>
          </a:bodyPr>
          <a:lstStyle/>
          <a:p>
            <a:pPr>
              <a:buNone/>
            </a:pPr>
            <a:r>
              <a:rPr lang="fr-FR" b="1" dirty="0"/>
              <a:t>Partie 2 – Utilisation d'un volume Docker</a:t>
            </a:r>
          </a:p>
          <a:p>
            <a:pPr>
              <a:buNone/>
            </a:pPr>
            <a:endParaRPr lang="fr-FR" b="1" dirty="0"/>
          </a:p>
          <a:p>
            <a:pPr>
              <a:buNone/>
            </a:pPr>
            <a:r>
              <a:rPr lang="fr-FR" b="1" dirty="0"/>
              <a:t>Étape 6 – Créer un volume</a:t>
            </a:r>
          </a:p>
          <a:p>
            <a:pPr rtl="0">
              <a:buNone/>
            </a:pPr>
            <a:r>
              <a:rPr lang="fr-FR" dirty="0">
                <a:latin typeface="Courier New" panose="02070309020205020404" pitchFamily="49" charset="0"/>
              </a:rPr>
              <a:t>docker volume </a:t>
            </a:r>
            <a:r>
              <a:rPr lang="fr-FR" dirty="0" err="1">
                <a:latin typeface="Courier New" panose="02070309020205020404" pitchFamily="49" charset="0"/>
              </a:rPr>
              <a:t>create</a:t>
            </a:r>
            <a:r>
              <a:rPr lang="fr-FR" dirty="0">
                <a:latin typeface="Courier New" panose="02070309020205020404" pitchFamily="49" charset="0"/>
              </a:rPr>
              <a:t> formation-data</a:t>
            </a:r>
          </a:p>
          <a:p>
            <a:pPr>
              <a:buNone/>
            </a:pPr>
            <a:r>
              <a:rPr lang="fr-FR" dirty="0"/>
              <a:t>Vérification :</a:t>
            </a:r>
          </a:p>
          <a:p>
            <a:pPr rtl="0">
              <a:buNone/>
            </a:pPr>
            <a:r>
              <a:rPr lang="fr-FR" dirty="0">
                <a:latin typeface="Courier New" panose="02070309020205020404" pitchFamily="49" charset="0"/>
              </a:rPr>
              <a:t>docker volume ls</a:t>
            </a:r>
          </a:p>
          <a:p>
            <a:pPr>
              <a:buNone/>
            </a:pPr>
            <a:endParaRPr lang="fr-FR" dirty="0"/>
          </a:p>
          <a:p>
            <a:pPr>
              <a:buNone/>
            </a:pPr>
            <a:r>
              <a:rPr lang="fr-FR" b="1" dirty="0"/>
              <a:t>Étape 7 – Monter le volume</a:t>
            </a:r>
          </a:p>
          <a:p>
            <a:pPr rtl="0">
              <a:buNone/>
            </a:pPr>
            <a:r>
              <a:rPr lang="fr-FR" dirty="0">
                <a:latin typeface="Courier New" panose="02070309020205020404" pitchFamily="49" charset="0"/>
              </a:rPr>
              <a:t>docker run -</a:t>
            </a:r>
            <a:r>
              <a:rPr lang="fr-FR" dirty="0" err="1">
                <a:latin typeface="Courier New" panose="02070309020205020404" pitchFamily="49" charset="0"/>
              </a:rPr>
              <a:t>it</a:t>
            </a:r>
            <a:r>
              <a:rPr lang="fr-FR" dirty="0">
                <a:latin typeface="Courier New" panose="02070309020205020404" pitchFamily="49" charset="0"/>
              </a:rPr>
              <a:t> \</a:t>
            </a:r>
            <a:br>
              <a:rPr lang="fr-FR" dirty="0">
                <a:latin typeface="Courier New" panose="02070309020205020404" pitchFamily="49" charset="0"/>
              </a:rPr>
            </a:br>
            <a:r>
              <a:rPr lang="fr-FR" dirty="0">
                <a:latin typeface="Courier New" panose="02070309020205020404" pitchFamily="49" charset="0"/>
              </a:rPr>
              <a:t>--</a:t>
            </a:r>
            <a:r>
              <a:rPr lang="fr-FR" dirty="0" err="1">
                <a:latin typeface="Courier New" panose="02070309020205020404" pitchFamily="49" charset="0"/>
              </a:rPr>
              <a:t>name</a:t>
            </a:r>
            <a:r>
              <a:rPr lang="fr-FR" dirty="0">
                <a:latin typeface="Courier New" panose="02070309020205020404" pitchFamily="49" charset="0"/>
              </a:rPr>
              <a:t> demo2 \</a:t>
            </a:r>
            <a:br>
              <a:rPr lang="fr-FR" dirty="0">
                <a:latin typeface="Courier New" panose="02070309020205020404" pitchFamily="49" charset="0"/>
              </a:rPr>
            </a:br>
            <a:r>
              <a:rPr lang="fr-FR" dirty="0">
                <a:latin typeface="Courier New" panose="02070309020205020404" pitchFamily="49" charset="0"/>
              </a:rPr>
              <a:t>-v formation-data:/data \</a:t>
            </a:r>
            <a:br>
              <a:rPr lang="fr-FR" dirty="0">
                <a:latin typeface="Courier New" panose="02070309020205020404" pitchFamily="49" charset="0"/>
              </a:rPr>
            </a:br>
            <a:r>
              <a:rPr lang="fr-FR" dirty="0">
                <a:latin typeface="Courier New" panose="02070309020205020404" pitchFamily="49" charset="0"/>
              </a:rPr>
              <a:t>ubuntu </a:t>
            </a:r>
            <a:r>
              <a:rPr lang="fr-FR" dirty="0" err="1">
                <a:latin typeface="Courier New" panose="02070309020205020404" pitchFamily="49" charset="0"/>
              </a:rPr>
              <a:t>bash</a:t>
            </a:r>
            <a:endParaRPr lang="fr-FR" dirty="0">
              <a:latin typeface="Courier New" panose="02070309020205020404" pitchFamily="49" charset="0"/>
            </a:endParaRPr>
          </a:p>
          <a:p>
            <a:pPr>
              <a:buNone/>
            </a:pPr>
            <a:endParaRPr lang="fr-FR" dirty="0"/>
          </a:p>
          <a:p>
            <a:pPr>
              <a:buNone/>
            </a:pPr>
            <a:r>
              <a:rPr lang="fr-FR" b="1" dirty="0"/>
              <a:t>Étape 8 – Créer un fichier</a:t>
            </a:r>
          </a:p>
          <a:p>
            <a:pPr rtl="0">
              <a:buNone/>
            </a:pPr>
            <a:r>
              <a:rPr lang="fr-FR" dirty="0" err="1">
                <a:latin typeface="Courier New" panose="02070309020205020404" pitchFamily="49" charset="0"/>
              </a:rPr>
              <a:t>echo</a:t>
            </a:r>
            <a:r>
              <a:rPr lang="fr-FR" dirty="0">
                <a:latin typeface="Courier New" panose="02070309020205020404" pitchFamily="49" charset="0"/>
              </a:rPr>
              <a:t> "Docker Volume" &gt; /data/test.txt</a:t>
            </a:r>
          </a:p>
          <a:p>
            <a:pPr>
              <a:buNone/>
            </a:pPr>
            <a:r>
              <a:rPr lang="fr-FR" dirty="0"/>
              <a:t>Vérifier :</a:t>
            </a:r>
          </a:p>
          <a:p>
            <a:pPr rtl="0">
              <a:buNone/>
            </a:pPr>
            <a:r>
              <a:rPr lang="fr-FR" dirty="0">
                <a:latin typeface="Courier New" panose="02070309020205020404" pitchFamily="49" charset="0"/>
              </a:rPr>
              <a:t>cat /data/test.txt</a:t>
            </a:r>
          </a:p>
        </p:txBody>
      </p:sp>
    </p:spTree>
    <p:extLst>
      <p:ext uri="{BB962C8B-B14F-4D97-AF65-F5344CB8AC3E}">
        <p14:creationId xmlns:p14="http://schemas.microsoft.com/office/powerpoint/2010/main" val="4021774204"/>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638657-C1EC-5C40-18B4-C5FD57F576C1}"/>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905B7C37-2A27-10D8-3B74-DE7F420186D1}"/>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6F0A326B-B1C3-607D-771E-317467D6F03A}"/>
              </a:ext>
            </a:extLst>
          </p:cNvPr>
          <p:cNvSpPr>
            <a:spLocks noGrp="1"/>
          </p:cNvSpPr>
          <p:nvPr>
            <p:ph type="sldNum" sz="quarter" idx="12"/>
          </p:nvPr>
        </p:nvSpPr>
        <p:spPr/>
        <p:txBody>
          <a:bodyPr/>
          <a:lstStyle/>
          <a:p>
            <a:fld id="{4BDCF11F-44B6-4DE8-8BC8-D1A3E36F4D29}" type="slidenum">
              <a:rPr lang="fr-FR" smtClean="0"/>
              <a:t>132</a:t>
            </a:fld>
            <a:endParaRPr lang="fr-FR"/>
          </a:p>
        </p:txBody>
      </p:sp>
      <p:sp>
        <p:nvSpPr>
          <p:cNvPr id="6" name="Rectangle 5">
            <a:extLst>
              <a:ext uri="{FF2B5EF4-FFF2-40B4-BE49-F238E27FC236}">
                <a16:creationId xmlns:a16="http://schemas.microsoft.com/office/drawing/2014/main" id="{EFE4A7D5-464C-978B-B4D3-316A7E1EC038}"/>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29110B2A-D83B-AF34-65D6-5813D500F688}"/>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5 — Persistance des données avec Docker</a:t>
            </a:r>
          </a:p>
        </p:txBody>
      </p:sp>
      <p:sp>
        <p:nvSpPr>
          <p:cNvPr id="7" name="ZoneTexte 6">
            <a:extLst>
              <a:ext uri="{FF2B5EF4-FFF2-40B4-BE49-F238E27FC236}">
                <a16:creationId xmlns:a16="http://schemas.microsoft.com/office/drawing/2014/main" id="{0A8C511B-F6CC-908A-C64A-63B5EAB589BC}"/>
              </a:ext>
            </a:extLst>
          </p:cNvPr>
          <p:cNvSpPr txBox="1"/>
          <p:nvPr/>
        </p:nvSpPr>
        <p:spPr>
          <a:xfrm>
            <a:off x="1555377" y="612844"/>
            <a:ext cx="9798423" cy="5632311"/>
          </a:xfrm>
          <a:prstGeom prst="rect">
            <a:avLst/>
          </a:prstGeom>
          <a:noFill/>
        </p:spPr>
        <p:txBody>
          <a:bodyPr wrap="square">
            <a:spAutoFit/>
          </a:bodyPr>
          <a:lstStyle/>
          <a:p>
            <a:pPr>
              <a:buNone/>
            </a:pPr>
            <a:r>
              <a:rPr lang="fr-FR" b="1" dirty="0"/>
              <a:t>Étape 9 – Quitter et supprimer</a:t>
            </a:r>
          </a:p>
          <a:p>
            <a:pPr rtl="0">
              <a:buNone/>
            </a:pPr>
            <a:r>
              <a:rPr lang="fr-FR" dirty="0">
                <a:latin typeface="Courier New" panose="02070309020205020404" pitchFamily="49" charset="0"/>
              </a:rPr>
              <a:t>exit</a:t>
            </a:r>
            <a:br>
              <a:rPr lang="fr-FR" dirty="0">
                <a:latin typeface="Courier New" panose="02070309020205020404" pitchFamily="49" charset="0"/>
              </a:rPr>
            </a:br>
            <a:br>
              <a:rPr lang="fr-FR" dirty="0">
                <a:latin typeface="Courier New" panose="02070309020205020404" pitchFamily="49" charset="0"/>
              </a:rPr>
            </a:br>
            <a:r>
              <a:rPr lang="fr-FR" dirty="0">
                <a:latin typeface="Courier New" panose="02070309020205020404" pitchFamily="49" charset="0"/>
              </a:rPr>
              <a:t>docker </a:t>
            </a:r>
            <a:r>
              <a:rPr lang="fr-FR" dirty="0" err="1">
                <a:latin typeface="Courier New" panose="02070309020205020404" pitchFamily="49" charset="0"/>
              </a:rPr>
              <a:t>rm</a:t>
            </a:r>
            <a:r>
              <a:rPr lang="fr-FR" dirty="0">
                <a:latin typeface="Courier New" panose="02070309020205020404" pitchFamily="49" charset="0"/>
              </a:rPr>
              <a:t> demo2</a:t>
            </a:r>
          </a:p>
          <a:p>
            <a:pPr>
              <a:buNone/>
            </a:pPr>
            <a:br>
              <a:rPr lang="fr-FR" dirty="0"/>
            </a:br>
            <a:endParaRPr lang="fr-FR" dirty="0"/>
          </a:p>
          <a:p>
            <a:pPr>
              <a:buNone/>
            </a:pPr>
            <a:r>
              <a:rPr lang="fr-FR" b="1" dirty="0"/>
              <a:t>Étape 10 – Recréer un conteneur</a:t>
            </a:r>
          </a:p>
          <a:p>
            <a:pPr rtl="0">
              <a:buNone/>
            </a:pPr>
            <a:r>
              <a:rPr lang="fr-FR" dirty="0">
                <a:latin typeface="Courier New" panose="02070309020205020404" pitchFamily="49" charset="0"/>
              </a:rPr>
              <a:t>docker run -</a:t>
            </a:r>
            <a:r>
              <a:rPr lang="fr-FR" dirty="0" err="1">
                <a:latin typeface="Courier New" panose="02070309020205020404" pitchFamily="49" charset="0"/>
              </a:rPr>
              <a:t>it</a:t>
            </a:r>
            <a:r>
              <a:rPr lang="fr-FR" dirty="0">
                <a:latin typeface="Courier New" panose="02070309020205020404" pitchFamily="49" charset="0"/>
              </a:rPr>
              <a:t> \</a:t>
            </a:r>
            <a:br>
              <a:rPr lang="fr-FR" dirty="0">
                <a:latin typeface="Courier New" panose="02070309020205020404" pitchFamily="49" charset="0"/>
              </a:rPr>
            </a:br>
            <a:r>
              <a:rPr lang="fr-FR" dirty="0">
                <a:latin typeface="Courier New" panose="02070309020205020404" pitchFamily="49" charset="0"/>
              </a:rPr>
              <a:t>--</a:t>
            </a:r>
            <a:r>
              <a:rPr lang="fr-FR" dirty="0" err="1">
                <a:latin typeface="Courier New" panose="02070309020205020404" pitchFamily="49" charset="0"/>
              </a:rPr>
              <a:t>name</a:t>
            </a:r>
            <a:r>
              <a:rPr lang="fr-FR" dirty="0">
                <a:latin typeface="Courier New" panose="02070309020205020404" pitchFamily="49" charset="0"/>
              </a:rPr>
              <a:t> demo3 \</a:t>
            </a:r>
            <a:br>
              <a:rPr lang="fr-FR" dirty="0">
                <a:latin typeface="Courier New" panose="02070309020205020404" pitchFamily="49" charset="0"/>
              </a:rPr>
            </a:br>
            <a:r>
              <a:rPr lang="fr-FR" dirty="0">
                <a:latin typeface="Courier New" panose="02070309020205020404" pitchFamily="49" charset="0"/>
              </a:rPr>
              <a:t>-v formation-data:/data \</a:t>
            </a:r>
            <a:br>
              <a:rPr lang="fr-FR" dirty="0">
                <a:latin typeface="Courier New" panose="02070309020205020404" pitchFamily="49" charset="0"/>
              </a:rPr>
            </a:br>
            <a:r>
              <a:rPr lang="fr-FR" dirty="0">
                <a:latin typeface="Courier New" panose="02070309020205020404" pitchFamily="49" charset="0"/>
              </a:rPr>
              <a:t>ubuntu </a:t>
            </a:r>
            <a:r>
              <a:rPr lang="fr-FR" dirty="0" err="1">
                <a:latin typeface="Courier New" panose="02070309020205020404" pitchFamily="49" charset="0"/>
              </a:rPr>
              <a:t>bash</a:t>
            </a:r>
            <a:endParaRPr lang="fr-FR" dirty="0">
              <a:latin typeface="Courier New" panose="02070309020205020404" pitchFamily="49" charset="0"/>
            </a:endParaRPr>
          </a:p>
          <a:p>
            <a:pPr>
              <a:buNone/>
            </a:pPr>
            <a:endParaRPr lang="fr-FR" dirty="0"/>
          </a:p>
          <a:p>
            <a:pPr>
              <a:buNone/>
            </a:pPr>
            <a:r>
              <a:rPr lang="fr-FR" dirty="0"/>
              <a:t>Vérifier :</a:t>
            </a:r>
          </a:p>
          <a:p>
            <a:pPr rtl="0">
              <a:buNone/>
            </a:pPr>
            <a:r>
              <a:rPr lang="fr-FR" dirty="0">
                <a:latin typeface="Courier New" panose="02070309020205020404" pitchFamily="49" charset="0"/>
              </a:rPr>
              <a:t>cat /data/test.txt</a:t>
            </a:r>
          </a:p>
          <a:p>
            <a:pPr>
              <a:buNone/>
            </a:pPr>
            <a:endParaRPr lang="fr-FR" dirty="0"/>
          </a:p>
          <a:p>
            <a:pPr>
              <a:buNone/>
            </a:pPr>
            <a:r>
              <a:rPr lang="fr-FR" dirty="0"/>
              <a:t>Résultat :</a:t>
            </a:r>
          </a:p>
          <a:p>
            <a:pPr rtl="0">
              <a:buNone/>
            </a:pPr>
            <a:r>
              <a:rPr lang="fr-FR" dirty="0">
                <a:latin typeface="Courier New" panose="02070309020205020404" pitchFamily="49" charset="0"/>
              </a:rPr>
              <a:t>Docker Volume</a:t>
            </a:r>
          </a:p>
          <a:p>
            <a:pPr>
              <a:buNone/>
            </a:pPr>
            <a:endParaRPr lang="fr-FR" b="1" dirty="0"/>
          </a:p>
          <a:p>
            <a:pPr>
              <a:buNone/>
            </a:pPr>
            <a:r>
              <a:rPr lang="fr-FR" b="1" dirty="0"/>
              <a:t>Conclusion</a:t>
            </a:r>
          </a:p>
          <a:p>
            <a:pPr>
              <a:buNone/>
            </a:pPr>
            <a:r>
              <a:rPr lang="fr-FR" dirty="0"/>
              <a:t>✅ Le volume a conservé les données.</a:t>
            </a:r>
          </a:p>
        </p:txBody>
      </p:sp>
    </p:spTree>
    <p:extLst>
      <p:ext uri="{BB962C8B-B14F-4D97-AF65-F5344CB8AC3E}">
        <p14:creationId xmlns:p14="http://schemas.microsoft.com/office/powerpoint/2010/main" val="3373205773"/>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45C534-77ED-F930-C87F-EB5B5470315E}"/>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E9AE3E2E-0667-9A4B-85DD-4F85F88CCC99}"/>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2F458F98-FBF6-30EA-1620-A83CC103E9D3}"/>
              </a:ext>
            </a:extLst>
          </p:cNvPr>
          <p:cNvSpPr>
            <a:spLocks noGrp="1"/>
          </p:cNvSpPr>
          <p:nvPr>
            <p:ph type="sldNum" sz="quarter" idx="12"/>
          </p:nvPr>
        </p:nvSpPr>
        <p:spPr/>
        <p:txBody>
          <a:bodyPr/>
          <a:lstStyle/>
          <a:p>
            <a:fld id="{4BDCF11F-44B6-4DE8-8BC8-D1A3E36F4D29}" type="slidenum">
              <a:rPr lang="fr-FR" smtClean="0"/>
              <a:t>133</a:t>
            </a:fld>
            <a:endParaRPr lang="fr-FR"/>
          </a:p>
        </p:txBody>
      </p:sp>
      <p:sp>
        <p:nvSpPr>
          <p:cNvPr id="6" name="Rectangle 5">
            <a:extLst>
              <a:ext uri="{FF2B5EF4-FFF2-40B4-BE49-F238E27FC236}">
                <a16:creationId xmlns:a16="http://schemas.microsoft.com/office/drawing/2014/main" id="{E0657A9A-6F55-81DD-39DE-7DBDDFAB1AD4}"/>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ADC94077-263A-E3D0-C4F5-C8B08DDCCF47}"/>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5 — Persistance des données avec Docker</a:t>
            </a:r>
          </a:p>
        </p:txBody>
      </p:sp>
      <p:sp>
        <p:nvSpPr>
          <p:cNvPr id="8" name="ZoneTexte 7">
            <a:extLst>
              <a:ext uri="{FF2B5EF4-FFF2-40B4-BE49-F238E27FC236}">
                <a16:creationId xmlns:a16="http://schemas.microsoft.com/office/drawing/2014/main" id="{8E18FF1D-5E31-7F01-F7EC-1C9E9AFC8137}"/>
              </a:ext>
            </a:extLst>
          </p:cNvPr>
          <p:cNvSpPr txBox="1"/>
          <p:nvPr/>
        </p:nvSpPr>
        <p:spPr>
          <a:xfrm>
            <a:off x="1434353" y="708213"/>
            <a:ext cx="7539318" cy="5078313"/>
          </a:xfrm>
          <a:prstGeom prst="rect">
            <a:avLst/>
          </a:prstGeom>
          <a:noFill/>
        </p:spPr>
        <p:txBody>
          <a:bodyPr wrap="square">
            <a:spAutoFit/>
          </a:bodyPr>
          <a:lstStyle/>
          <a:p>
            <a:pPr>
              <a:buNone/>
            </a:pPr>
            <a:r>
              <a:rPr lang="fr-FR" b="1" dirty="0"/>
              <a:t>Partie 3 – Découverte des Bind Mounts</a:t>
            </a:r>
          </a:p>
          <a:p>
            <a:pPr>
              <a:buNone/>
            </a:pPr>
            <a:r>
              <a:rPr lang="fr-FR" b="1" dirty="0"/>
              <a:t>Étape 11 – Créer un dossier sur l'hôte</a:t>
            </a:r>
          </a:p>
          <a:p>
            <a:pPr rtl="0">
              <a:buNone/>
            </a:pPr>
            <a:r>
              <a:rPr lang="fr-FR" dirty="0" err="1">
                <a:latin typeface="Courier New" panose="02070309020205020404" pitchFamily="49" charset="0"/>
              </a:rPr>
              <a:t>mkdir</a:t>
            </a:r>
            <a:r>
              <a:rPr lang="fr-FR" dirty="0">
                <a:latin typeface="Courier New" panose="02070309020205020404" pitchFamily="49" charset="0"/>
              </a:rPr>
              <a:t> ~/docker-</a:t>
            </a:r>
            <a:r>
              <a:rPr lang="fr-FR" dirty="0" err="1">
                <a:latin typeface="Courier New" panose="02070309020205020404" pitchFamily="49" charset="0"/>
              </a:rPr>
              <a:t>share</a:t>
            </a:r>
            <a:endParaRPr lang="fr-FR" dirty="0">
              <a:latin typeface="Courier New" panose="02070309020205020404" pitchFamily="49" charset="0"/>
            </a:endParaRPr>
          </a:p>
          <a:p>
            <a:pPr>
              <a:buNone/>
            </a:pPr>
            <a:r>
              <a:rPr lang="fr-FR" dirty="0"/>
              <a:t>Créer un fichier :</a:t>
            </a:r>
          </a:p>
          <a:p>
            <a:pPr rtl="0">
              <a:buNone/>
            </a:pPr>
            <a:r>
              <a:rPr lang="fr-FR" dirty="0" err="1">
                <a:latin typeface="Courier New" panose="02070309020205020404" pitchFamily="49" charset="0"/>
              </a:rPr>
              <a:t>echo</a:t>
            </a:r>
            <a:r>
              <a:rPr lang="fr-FR" dirty="0">
                <a:latin typeface="Courier New" panose="02070309020205020404" pitchFamily="49" charset="0"/>
              </a:rPr>
              <a:t> "Bonjour depuis l'hôte" &gt; ~/docker-</a:t>
            </a:r>
            <a:r>
              <a:rPr lang="fr-FR" dirty="0" err="1">
                <a:latin typeface="Courier New" panose="02070309020205020404" pitchFamily="49" charset="0"/>
              </a:rPr>
              <a:t>share</a:t>
            </a:r>
            <a:r>
              <a:rPr lang="fr-FR" dirty="0">
                <a:latin typeface="Courier New" panose="02070309020205020404" pitchFamily="49" charset="0"/>
              </a:rPr>
              <a:t>/index.html</a:t>
            </a:r>
          </a:p>
          <a:p>
            <a:pPr>
              <a:buNone/>
            </a:pPr>
            <a:br>
              <a:rPr lang="fr-FR" dirty="0"/>
            </a:br>
            <a:endParaRPr lang="fr-FR" dirty="0"/>
          </a:p>
          <a:p>
            <a:pPr>
              <a:buNone/>
            </a:pPr>
            <a:r>
              <a:rPr lang="fr-FR" b="1" dirty="0"/>
              <a:t>Étape 12 – Monter le dossier</a:t>
            </a:r>
          </a:p>
          <a:p>
            <a:pPr rtl="0">
              <a:buNone/>
            </a:pPr>
            <a:r>
              <a:rPr lang="fr-FR" dirty="0">
                <a:latin typeface="Courier New" panose="02070309020205020404" pitchFamily="49" charset="0"/>
              </a:rPr>
              <a:t>docker run -</a:t>
            </a:r>
            <a:r>
              <a:rPr lang="fr-FR" dirty="0" err="1">
                <a:latin typeface="Courier New" panose="02070309020205020404" pitchFamily="49" charset="0"/>
              </a:rPr>
              <a:t>it</a:t>
            </a:r>
            <a:r>
              <a:rPr lang="fr-FR" dirty="0">
                <a:latin typeface="Courier New" panose="02070309020205020404" pitchFamily="49" charset="0"/>
              </a:rPr>
              <a:t> \</a:t>
            </a:r>
            <a:br>
              <a:rPr lang="fr-FR" dirty="0">
                <a:latin typeface="Courier New" panose="02070309020205020404" pitchFamily="49" charset="0"/>
              </a:rPr>
            </a:br>
            <a:r>
              <a:rPr lang="fr-FR" dirty="0">
                <a:latin typeface="Courier New" panose="02070309020205020404" pitchFamily="49" charset="0"/>
              </a:rPr>
              <a:t>--</a:t>
            </a:r>
            <a:r>
              <a:rPr lang="fr-FR" dirty="0" err="1">
                <a:latin typeface="Courier New" panose="02070309020205020404" pitchFamily="49" charset="0"/>
              </a:rPr>
              <a:t>name</a:t>
            </a:r>
            <a:r>
              <a:rPr lang="fr-FR" dirty="0">
                <a:latin typeface="Courier New" panose="02070309020205020404" pitchFamily="49" charset="0"/>
              </a:rPr>
              <a:t> </a:t>
            </a:r>
            <a:r>
              <a:rPr lang="fr-FR" dirty="0" err="1">
                <a:latin typeface="Courier New" panose="02070309020205020404" pitchFamily="49" charset="0"/>
              </a:rPr>
              <a:t>bind-demo</a:t>
            </a:r>
            <a:r>
              <a:rPr lang="fr-FR" dirty="0">
                <a:latin typeface="Courier New" panose="02070309020205020404" pitchFamily="49" charset="0"/>
              </a:rPr>
              <a:t> \</a:t>
            </a:r>
            <a:br>
              <a:rPr lang="fr-FR" dirty="0">
                <a:latin typeface="Courier New" panose="02070309020205020404" pitchFamily="49" charset="0"/>
              </a:rPr>
            </a:br>
            <a:r>
              <a:rPr lang="fr-FR" dirty="0">
                <a:latin typeface="Courier New" panose="02070309020205020404" pitchFamily="49" charset="0"/>
              </a:rPr>
              <a:t>-v ~/docker-</a:t>
            </a:r>
            <a:r>
              <a:rPr lang="fr-FR" dirty="0" err="1">
                <a:latin typeface="Courier New" panose="02070309020205020404" pitchFamily="49" charset="0"/>
              </a:rPr>
              <a:t>share</a:t>
            </a:r>
            <a:r>
              <a:rPr lang="fr-FR" dirty="0">
                <a:latin typeface="Courier New" panose="02070309020205020404" pitchFamily="49" charset="0"/>
              </a:rPr>
              <a:t>:/data \</a:t>
            </a:r>
            <a:br>
              <a:rPr lang="fr-FR" dirty="0">
                <a:latin typeface="Courier New" panose="02070309020205020404" pitchFamily="49" charset="0"/>
              </a:rPr>
            </a:br>
            <a:r>
              <a:rPr lang="fr-FR" dirty="0">
                <a:latin typeface="Courier New" panose="02070309020205020404" pitchFamily="49" charset="0"/>
              </a:rPr>
              <a:t>ubuntu </a:t>
            </a:r>
            <a:r>
              <a:rPr lang="fr-FR" dirty="0" err="1">
                <a:latin typeface="Courier New" panose="02070309020205020404" pitchFamily="49" charset="0"/>
              </a:rPr>
              <a:t>bash</a:t>
            </a:r>
            <a:endParaRPr lang="fr-FR" dirty="0">
              <a:latin typeface="Courier New" panose="02070309020205020404" pitchFamily="49" charset="0"/>
            </a:endParaRPr>
          </a:p>
          <a:p>
            <a:pPr>
              <a:buNone/>
            </a:pPr>
            <a:br>
              <a:rPr lang="fr-FR" dirty="0"/>
            </a:br>
            <a:endParaRPr lang="fr-FR" dirty="0"/>
          </a:p>
          <a:p>
            <a:pPr>
              <a:buNone/>
            </a:pPr>
            <a:r>
              <a:rPr lang="fr-FR" b="1" dirty="0"/>
              <a:t>Étape 13 – Vérifier</a:t>
            </a:r>
          </a:p>
          <a:p>
            <a:pPr>
              <a:buNone/>
            </a:pPr>
            <a:r>
              <a:rPr lang="fr-FR" dirty="0"/>
              <a:t>Dans le conteneur :</a:t>
            </a:r>
          </a:p>
          <a:p>
            <a:pPr rtl="0">
              <a:buNone/>
            </a:pPr>
            <a:r>
              <a:rPr lang="fr-FR" dirty="0">
                <a:latin typeface="Courier New" panose="02070309020205020404" pitchFamily="49" charset="0"/>
              </a:rPr>
              <a:t>cat /data/index.html</a:t>
            </a:r>
          </a:p>
        </p:txBody>
      </p:sp>
    </p:spTree>
    <p:extLst>
      <p:ext uri="{BB962C8B-B14F-4D97-AF65-F5344CB8AC3E}">
        <p14:creationId xmlns:p14="http://schemas.microsoft.com/office/powerpoint/2010/main" val="257429533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F5DD52-B722-06C5-1089-93445FAD7C38}"/>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2E7F6C7A-3E27-1D58-E8F9-9411D90047A9}"/>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7A473552-A634-96E7-4171-16CFC30827DC}"/>
              </a:ext>
            </a:extLst>
          </p:cNvPr>
          <p:cNvSpPr>
            <a:spLocks noGrp="1"/>
          </p:cNvSpPr>
          <p:nvPr>
            <p:ph type="sldNum" sz="quarter" idx="12"/>
          </p:nvPr>
        </p:nvSpPr>
        <p:spPr/>
        <p:txBody>
          <a:bodyPr/>
          <a:lstStyle/>
          <a:p>
            <a:fld id="{4BDCF11F-44B6-4DE8-8BC8-D1A3E36F4D29}" type="slidenum">
              <a:rPr lang="fr-FR" smtClean="0"/>
              <a:t>134</a:t>
            </a:fld>
            <a:endParaRPr lang="fr-FR"/>
          </a:p>
        </p:txBody>
      </p:sp>
      <p:sp>
        <p:nvSpPr>
          <p:cNvPr id="6" name="Rectangle 5">
            <a:extLst>
              <a:ext uri="{FF2B5EF4-FFF2-40B4-BE49-F238E27FC236}">
                <a16:creationId xmlns:a16="http://schemas.microsoft.com/office/drawing/2014/main" id="{AA05A0F2-FE8B-019E-29FD-82E07FC812BD}"/>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93F3B826-0B1F-F19C-4E66-1E484D017EB7}"/>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5 — Persistance des données avec Docker</a:t>
            </a:r>
          </a:p>
        </p:txBody>
      </p:sp>
      <p:sp>
        <p:nvSpPr>
          <p:cNvPr id="7" name="ZoneTexte 6">
            <a:extLst>
              <a:ext uri="{FF2B5EF4-FFF2-40B4-BE49-F238E27FC236}">
                <a16:creationId xmlns:a16="http://schemas.microsoft.com/office/drawing/2014/main" id="{9CDDC571-39BC-5F37-7FED-B64A69DFC8B8}"/>
              </a:ext>
            </a:extLst>
          </p:cNvPr>
          <p:cNvSpPr txBox="1"/>
          <p:nvPr/>
        </p:nvSpPr>
        <p:spPr>
          <a:xfrm>
            <a:off x="1452282" y="800598"/>
            <a:ext cx="7440706" cy="2308324"/>
          </a:xfrm>
          <a:prstGeom prst="rect">
            <a:avLst/>
          </a:prstGeom>
          <a:noFill/>
        </p:spPr>
        <p:txBody>
          <a:bodyPr wrap="square">
            <a:spAutoFit/>
          </a:bodyPr>
          <a:lstStyle/>
          <a:p>
            <a:pPr>
              <a:buNone/>
            </a:pPr>
            <a:r>
              <a:rPr lang="fr-FR" b="1" dirty="0"/>
              <a:t>Étape 14 – Modifier depuis le conteneur</a:t>
            </a:r>
          </a:p>
          <a:p>
            <a:pPr rtl="0">
              <a:buNone/>
            </a:pPr>
            <a:r>
              <a:rPr lang="fr-FR" dirty="0" err="1">
                <a:latin typeface="Courier New" panose="02070309020205020404" pitchFamily="49" charset="0"/>
              </a:rPr>
              <a:t>echo</a:t>
            </a:r>
            <a:r>
              <a:rPr lang="fr-FR" dirty="0">
                <a:latin typeface="Courier New" panose="02070309020205020404" pitchFamily="49" charset="0"/>
              </a:rPr>
              <a:t> "Modification Docker" &gt;&gt; /data/index.html</a:t>
            </a:r>
          </a:p>
          <a:p>
            <a:pPr>
              <a:buNone/>
            </a:pPr>
            <a:br>
              <a:rPr lang="fr-FR" dirty="0"/>
            </a:br>
            <a:endParaRPr lang="fr-FR" dirty="0"/>
          </a:p>
          <a:p>
            <a:pPr>
              <a:buNone/>
            </a:pPr>
            <a:r>
              <a:rPr lang="fr-FR" b="1" dirty="0"/>
              <a:t>Étape 15 – Vérifier depuis l'hôte</a:t>
            </a:r>
          </a:p>
          <a:p>
            <a:pPr rtl="0">
              <a:buNone/>
            </a:pPr>
            <a:r>
              <a:rPr lang="fr-FR" dirty="0">
                <a:latin typeface="Courier New" panose="02070309020205020404" pitchFamily="49" charset="0"/>
              </a:rPr>
              <a:t>cat ~/docker-</a:t>
            </a:r>
            <a:r>
              <a:rPr lang="fr-FR" dirty="0" err="1">
                <a:latin typeface="Courier New" panose="02070309020205020404" pitchFamily="49" charset="0"/>
              </a:rPr>
              <a:t>share</a:t>
            </a:r>
            <a:r>
              <a:rPr lang="fr-FR" dirty="0">
                <a:latin typeface="Courier New" panose="02070309020205020404" pitchFamily="49" charset="0"/>
              </a:rPr>
              <a:t>/index.html</a:t>
            </a:r>
          </a:p>
          <a:p>
            <a:pPr>
              <a:buNone/>
            </a:pPr>
            <a:r>
              <a:rPr lang="fr-FR" b="1" dirty="0"/>
              <a:t>Conclusion</a:t>
            </a:r>
          </a:p>
          <a:p>
            <a:pPr>
              <a:buNone/>
            </a:pPr>
            <a:r>
              <a:rPr lang="fr-FR" dirty="0"/>
              <a:t>✅ Les modifications sont visibles des deux côtés.</a:t>
            </a:r>
          </a:p>
        </p:txBody>
      </p:sp>
    </p:spTree>
    <p:extLst>
      <p:ext uri="{BB962C8B-B14F-4D97-AF65-F5344CB8AC3E}">
        <p14:creationId xmlns:p14="http://schemas.microsoft.com/office/powerpoint/2010/main" val="1130036758"/>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756253-E8A6-7744-CFEB-1A9DEA0F3A1C}"/>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D177F044-172C-252B-6B2C-B0A199BD8B50}"/>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BC0946F4-7CDD-7AC1-30D3-C246FF5DB15F}"/>
              </a:ext>
            </a:extLst>
          </p:cNvPr>
          <p:cNvSpPr>
            <a:spLocks noGrp="1"/>
          </p:cNvSpPr>
          <p:nvPr>
            <p:ph type="sldNum" sz="quarter" idx="12"/>
          </p:nvPr>
        </p:nvSpPr>
        <p:spPr/>
        <p:txBody>
          <a:bodyPr/>
          <a:lstStyle/>
          <a:p>
            <a:fld id="{4BDCF11F-44B6-4DE8-8BC8-D1A3E36F4D29}" type="slidenum">
              <a:rPr lang="fr-FR" smtClean="0"/>
              <a:t>135</a:t>
            </a:fld>
            <a:endParaRPr lang="fr-FR"/>
          </a:p>
        </p:txBody>
      </p:sp>
      <p:sp>
        <p:nvSpPr>
          <p:cNvPr id="6" name="Rectangle 5">
            <a:extLst>
              <a:ext uri="{FF2B5EF4-FFF2-40B4-BE49-F238E27FC236}">
                <a16:creationId xmlns:a16="http://schemas.microsoft.com/office/drawing/2014/main" id="{C611EE6D-2495-4237-A421-39EC378643BA}"/>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F87141B5-7F5F-9142-F748-896AE4AEAF31}"/>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5 — Persistance des données avec Docker</a:t>
            </a:r>
          </a:p>
        </p:txBody>
      </p:sp>
      <p:sp>
        <p:nvSpPr>
          <p:cNvPr id="7" name="ZoneTexte 6">
            <a:extLst>
              <a:ext uri="{FF2B5EF4-FFF2-40B4-BE49-F238E27FC236}">
                <a16:creationId xmlns:a16="http://schemas.microsoft.com/office/drawing/2014/main" id="{9EDDB4C0-CEAA-83B5-679B-551FF9A1F184}"/>
              </a:ext>
            </a:extLst>
          </p:cNvPr>
          <p:cNvSpPr txBox="1"/>
          <p:nvPr/>
        </p:nvSpPr>
        <p:spPr>
          <a:xfrm>
            <a:off x="1434351" y="772396"/>
            <a:ext cx="9027459" cy="3970318"/>
          </a:xfrm>
          <a:prstGeom prst="rect">
            <a:avLst/>
          </a:prstGeom>
          <a:noFill/>
        </p:spPr>
        <p:txBody>
          <a:bodyPr wrap="square">
            <a:spAutoFit/>
          </a:bodyPr>
          <a:lstStyle/>
          <a:p>
            <a:pPr>
              <a:buNone/>
            </a:pPr>
            <a:r>
              <a:rPr lang="fr-FR" b="1" dirty="0"/>
              <a:t>Partie 4 – Shared Volume</a:t>
            </a:r>
          </a:p>
          <a:p>
            <a:pPr>
              <a:buNone/>
            </a:pPr>
            <a:endParaRPr lang="fr-FR" b="1" dirty="0"/>
          </a:p>
          <a:p>
            <a:pPr>
              <a:buNone/>
            </a:pPr>
            <a:r>
              <a:rPr lang="fr-FR" b="1" dirty="0"/>
              <a:t>Étape 16 – Créer deux conteneurs</a:t>
            </a:r>
          </a:p>
          <a:p>
            <a:pPr>
              <a:buNone/>
            </a:pPr>
            <a:r>
              <a:rPr lang="fr-FR" dirty="0"/>
              <a:t>Conteneur 1 :</a:t>
            </a:r>
          </a:p>
          <a:p>
            <a:pPr rtl="0">
              <a:buNone/>
            </a:pPr>
            <a:r>
              <a:rPr lang="fr-FR" dirty="0">
                <a:latin typeface="Courier New" panose="02070309020205020404" pitchFamily="49" charset="0"/>
              </a:rPr>
              <a:t>docker run -</a:t>
            </a:r>
            <a:r>
              <a:rPr lang="fr-FR" dirty="0" err="1">
                <a:latin typeface="Courier New" panose="02070309020205020404" pitchFamily="49" charset="0"/>
              </a:rPr>
              <a:t>it</a:t>
            </a:r>
            <a:r>
              <a:rPr lang="fr-FR" dirty="0">
                <a:latin typeface="Courier New" panose="02070309020205020404" pitchFamily="49" charset="0"/>
              </a:rPr>
              <a:t> \</a:t>
            </a:r>
            <a:br>
              <a:rPr lang="fr-FR" dirty="0">
                <a:latin typeface="Courier New" panose="02070309020205020404" pitchFamily="49" charset="0"/>
              </a:rPr>
            </a:br>
            <a:r>
              <a:rPr lang="fr-FR" dirty="0">
                <a:latin typeface="Courier New" panose="02070309020205020404" pitchFamily="49" charset="0"/>
              </a:rPr>
              <a:t>--</a:t>
            </a:r>
            <a:r>
              <a:rPr lang="fr-FR" dirty="0" err="1">
                <a:latin typeface="Courier New" panose="02070309020205020404" pitchFamily="49" charset="0"/>
              </a:rPr>
              <a:t>name</a:t>
            </a:r>
            <a:r>
              <a:rPr lang="fr-FR" dirty="0">
                <a:latin typeface="Courier New" panose="02070309020205020404" pitchFamily="49" charset="0"/>
              </a:rPr>
              <a:t> c1 \</a:t>
            </a:r>
            <a:br>
              <a:rPr lang="fr-FR" dirty="0">
                <a:latin typeface="Courier New" panose="02070309020205020404" pitchFamily="49" charset="0"/>
              </a:rPr>
            </a:br>
            <a:r>
              <a:rPr lang="fr-FR" dirty="0">
                <a:latin typeface="Courier New" panose="02070309020205020404" pitchFamily="49" charset="0"/>
              </a:rPr>
              <a:t>-v formation-data:/data \</a:t>
            </a:r>
            <a:br>
              <a:rPr lang="fr-FR" dirty="0">
                <a:latin typeface="Courier New" panose="02070309020205020404" pitchFamily="49" charset="0"/>
              </a:rPr>
            </a:br>
            <a:r>
              <a:rPr lang="fr-FR" dirty="0">
                <a:latin typeface="Courier New" panose="02070309020205020404" pitchFamily="49" charset="0"/>
              </a:rPr>
              <a:t>ubuntu </a:t>
            </a:r>
            <a:r>
              <a:rPr lang="fr-FR" dirty="0" err="1">
                <a:latin typeface="Courier New" panose="02070309020205020404" pitchFamily="49" charset="0"/>
              </a:rPr>
              <a:t>bash</a:t>
            </a:r>
            <a:endParaRPr lang="fr-FR" dirty="0">
              <a:latin typeface="Courier New" panose="02070309020205020404" pitchFamily="49" charset="0"/>
            </a:endParaRPr>
          </a:p>
          <a:p>
            <a:pPr>
              <a:buNone/>
            </a:pPr>
            <a:endParaRPr lang="fr-FR" dirty="0"/>
          </a:p>
          <a:p>
            <a:pPr>
              <a:buNone/>
            </a:pPr>
            <a:r>
              <a:rPr lang="fr-FR" dirty="0"/>
              <a:t>Conteneur 2 :</a:t>
            </a:r>
          </a:p>
          <a:p>
            <a:pPr rtl="0">
              <a:buNone/>
            </a:pPr>
            <a:r>
              <a:rPr lang="fr-FR" dirty="0">
                <a:latin typeface="Courier New" panose="02070309020205020404" pitchFamily="49" charset="0"/>
              </a:rPr>
              <a:t>docker run -</a:t>
            </a:r>
            <a:r>
              <a:rPr lang="fr-FR" dirty="0" err="1">
                <a:latin typeface="Courier New" panose="02070309020205020404" pitchFamily="49" charset="0"/>
              </a:rPr>
              <a:t>it</a:t>
            </a:r>
            <a:r>
              <a:rPr lang="fr-FR" dirty="0">
                <a:latin typeface="Courier New" panose="02070309020205020404" pitchFamily="49" charset="0"/>
              </a:rPr>
              <a:t> \</a:t>
            </a:r>
            <a:br>
              <a:rPr lang="fr-FR" dirty="0">
                <a:latin typeface="Courier New" panose="02070309020205020404" pitchFamily="49" charset="0"/>
              </a:rPr>
            </a:br>
            <a:r>
              <a:rPr lang="fr-FR" dirty="0">
                <a:latin typeface="Courier New" panose="02070309020205020404" pitchFamily="49" charset="0"/>
              </a:rPr>
              <a:t>--</a:t>
            </a:r>
            <a:r>
              <a:rPr lang="fr-FR" dirty="0" err="1">
                <a:latin typeface="Courier New" panose="02070309020205020404" pitchFamily="49" charset="0"/>
              </a:rPr>
              <a:t>name</a:t>
            </a:r>
            <a:r>
              <a:rPr lang="fr-FR" dirty="0">
                <a:latin typeface="Courier New" panose="02070309020205020404" pitchFamily="49" charset="0"/>
              </a:rPr>
              <a:t> c2 \</a:t>
            </a:r>
            <a:br>
              <a:rPr lang="fr-FR" dirty="0">
                <a:latin typeface="Courier New" panose="02070309020205020404" pitchFamily="49" charset="0"/>
              </a:rPr>
            </a:br>
            <a:r>
              <a:rPr lang="fr-FR" dirty="0">
                <a:latin typeface="Courier New" panose="02070309020205020404" pitchFamily="49" charset="0"/>
              </a:rPr>
              <a:t>-v formation-data:/data \</a:t>
            </a:r>
            <a:br>
              <a:rPr lang="fr-FR" dirty="0">
                <a:latin typeface="Courier New" panose="02070309020205020404" pitchFamily="49" charset="0"/>
              </a:rPr>
            </a:br>
            <a:r>
              <a:rPr lang="fr-FR" dirty="0">
                <a:latin typeface="Courier New" panose="02070309020205020404" pitchFamily="49" charset="0"/>
              </a:rPr>
              <a:t>ubuntu </a:t>
            </a:r>
            <a:r>
              <a:rPr lang="fr-FR" dirty="0" err="1">
                <a:latin typeface="Courier New" panose="02070309020205020404" pitchFamily="49" charset="0"/>
              </a:rPr>
              <a:t>bash</a:t>
            </a:r>
            <a:endParaRPr lang="fr-FR" dirty="0">
              <a:latin typeface="Courier New" panose="02070309020205020404" pitchFamily="49" charset="0"/>
            </a:endParaRPr>
          </a:p>
        </p:txBody>
      </p:sp>
    </p:spTree>
    <p:extLst>
      <p:ext uri="{BB962C8B-B14F-4D97-AF65-F5344CB8AC3E}">
        <p14:creationId xmlns:p14="http://schemas.microsoft.com/office/powerpoint/2010/main" val="816065639"/>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460E06-95FB-39B4-8888-E50BE1518EEC}"/>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52466DF9-E015-593A-0529-9A9C9765C4A4}"/>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C845A21E-77C4-864C-DEBB-F629EFBA2546}"/>
              </a:ext>
            </a:extLst>
          </p:cNvPr>
          <p:cNvSpPr>
            <a:spLocks noGrp="1"/>
          </p:cNvSpPr>
          <p:nvPr>
            <p:ph type="sldNum" sz="quarter" idx="12"/>
          </p:nvPr>
        </p:nvSpPr>
        <p:spPr/>
        <p:txBody>
          <a:bodyPr/>
          <a:lstStyle/>
          <a:p>
            <a:fld id="{4BDCF11F-44B6-4DE8-8BC8-D1A3E36F4D29}" type="slidenum">
              <a:rPr lang="fr-FR" smtClean="0"/>
              <a:t>136</a:t>
            </a:fld>
            <a:endParaRPr lang="fr-FR"/>
          </a:p>
        </p:txBody>
      </p:sp>
      <p:sp>
        <p:nvSpPr>
          <p:cNvPr id="6" name="Rectangle 5">
            <a:extLst>
              <a:ext uri="{FF2B5EF4-FFF2-40B4-BE49-F238E27FC236}">
                <a16:creationId xmlns:a16="http://schemas.microsoft.com/office/drawing/2014/main" id="{86BE0E5E-B2F8-48D9-EE7C-E9BDB8EDBAD6}"/>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1C75B9DC-C40C-9C56-35A1-F14275C5AD1A}"/>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5 — Persistance des données avec Docker</a:t>
            </a:r>
          </a:p>
        </p:txBody>
      </p:sp>
      <p:sp>
        <p:nvSpPr>
          <p:cNvPr id="7" name="ZoneTexte 6">
            <a:extLst>
              <a:ext uri="{FF2B5EF4-FFF2-40B4-BE49-F238E27FC236}">
                <a16:creationId xmlns:a16="http://schemas.microsoft.com/office/drawing/2014/main" id="{06B0C242-60C0-827F-1146-5AE3AA9CB4FC}"/>
              </a:ext>
            </a:extLst>
          </p:cNvPr>
          <p:cNvSpPr txBox="1"/>
          <p:nvPr/>
        </p:nvSpPr>
        <p:spPr>
          <a:xfrm>
            <a:off x="1335741" y="920784"/>
            <a:ext cx="7602071" cy="2862322"/>
          </a:xfrm>
          <a:prstGeom prst="rect">
            <a:avLst/>
          </a:prstGeom>
          <a:noFill/>
        </p:spPr>
        <p:txBody>
          <a:bodyPr wrap="square">
            <a:spAutoFit/>
          </a:bodyPr>
          <a:lstStyle/>
          <a:p>
            <a:pPr>
              <a:buNone/>
            </a:pPr>
            <a:r>
              <a:rPr lang="fr-FR" b="1" dirty="0"/>
              <a:t>Étape 17 – Écrire dans c1</a:t>
            </a:r>
          </a:p>
          <a:p>
            <a:pPr rtl="0">
              <a:buNone/>
            </a:pPr>
            <a:r>
              <a:rPr lang="fr-FR" dirty="0" err="1">
                <a:latin typeface="Courier New" panose="02070309020205020404" pitchFamily="49" charset="0"/>
              </a:rPr>
              <a:t>echo</a:t>
            </a:r>
            <a:r>
              <a:rPr lang="fr-FR" dirty="0">
                <a:latin typeface="Courier New" panose="02070309020205020404" pitchFamily="49" charset="0"/>
              </a:rPr>
              <a:t> "Hello depuis c1" &gt; /data/shared.txt</a:t>
            </a:r>
          </a:p>
          <a:p>
            <a:pPr>
              <a:buNone/>
            </a:pPr>
            <a:br>
              <a:rPr lang="fr-FR" dirty="0"/>
            </a:br>
            <a:endParaRPr lang="fr-FR" dirty="0"/>
          </a:p>
          <a:p>
            <a:pPr>
              <a:buNone/>
            </a:pPr>
            <a:r>
              <a:rPr lang="fr-FR" b="1" dirty="0"/>
              <a:t>Étape 18 – Lire dans c2</a:t>
            </a:r>
          </a:p>
          <a:p>
            <a:pPr rtl="0">
              <a:buNone/>
            </a:pPr>
            <a:r>
              <a:rPr lang="fr-FR" dirty="0">
                <a:latin typeface="Courier New" panose="02070309020205020404" pitchFamily="49" charset="0"/>
              </a:rPr>
              <a:t>cat /data/shared.txt</a:t>
            </a:r>
          </a:p>
          <a:p>
            <a:pPr>
              <a:buNone/>
            </a:pPr>
            <a:r>
              <a:rPr lang="fr-FR" dirty="0"/>
              <a:t>Résultat :</a:t>
            </a:r>
          </a:p>
          <a:p>
            <a:pPr rtl="0">
              <a:buNone/>
            </a:pPr>
            <a:r>
              <a:rPr lang="fr-FR" dirty="0">
                <a:latin typeface="Courier New" panose="02070309020205020404" pitchFamily="49" charset="0"/>
              </a:rPr>
              <a:t>Hello depuis c1</a:t>
            </a:r>
          </a:p>
          <a:p>
            <a:pPr>
              <a:buNone/>
            </a:pPr>
            <a:r>
              <a:rPr lang="fr-FR" b="1" dirty="0"/>
              <a:t>Conclusion</a:t>
            </a:r>
          </a:p>
          <a:p>
            <a:pPr>
              <a:buNone/>
            </a:pPr>
            <a:r>
              <a:rPr lang="fr-FR" dirty="0"/>
              <a:t>✅ Plusieurs conteneurs peuvent partager les mêmes données.</a:t>
            </a:r>
          </a:p>
        </p:txBody>
      </p:sp>
    </p:spTree>
    <p:extLst>
      <p:ext uri="{BB962C8B-B14F-4D97-AF65-F5344CB8AC3E}">
        <p14:creationId xmlns:p14="http://schemas.microsoft.com/office/powerpoint/2010/main" val="3191996650"/>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CF652B-C610-77F4-38E7-D697AD5DCF64}"/>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686AA879-FC29-DCE0-C8B0-00B6F68726C6}"/>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B9E41ED8-E187-F38F-433B-59FB1327135A}"/>
              </a:ext>
            </a:extLst>
          </p:cNvPr>
          <p:cNvSpPr>
            <a:spLocks noGrp="1"/>
          </p:cNvSpPr>
          <p:nvPr>
            <p:ph type="sldNum" sz="quarter" idx="12"/>
          </p:nvPr>
        </p:nvSpPr>
        <p:spPr/>
        <p:txBody>
          <a:bodyPr/>
          <a:lstStyle/>
          <a:p>
            <a:fld id="{4BDCF11F-44B6-4DE8-8BC8-D1A3E36F4D29}" type="slidenum">
              <a:rPr lang="fr-FR" smtClean="0"/>
              <a:t>137</a:t>
            </a:fld>
            <a:endParaRPr lang="fr-FR"/>
          </a:p>
        </p:txBody>
      </p:sp>
      <p:sp>
        <p:nvSpPr>
          <p:cNvPr id="6" name="Rectangle 5">
            <a:extLst>
              <a:ext uri="{FF2B5EF4-FFF2-40B4-BE49-F238E27FC236}">
                <a16:creationId xmlns:a16="http://schemas.microsoft.com/office/drawing/2014/main" id="{C6E7C553-2195-8F93-2CD9-75937E363C10}"/>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5E50ED61-A5B3-EF9B-8FB7-7408CFC5EE94}"/>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5 — Persistance des données avec Docker</a:t>
            </a:r>
          </a:p>
        </p:txBody>
      </p:sp>
      <p:sp>
        <p:nvSpPr>
          <p:cNvPr id="7" name="ZoneTexte 6">
            <a:extLst>
              <a:ext uri="{FF2B5EF4-FFF2-40B4-BE49-F238E27FC236}">
                <a16:creationId xmlns:a16="http://schemas.microsoft.com/office/drawing/2014/main" id="{C9108863-6E0C-DF17-07C4-D7BDF301EEEA}"/>
              </a:ext>
            </a:extLst>
          </p:cNvPr>
          <p:cNvSpPr txBox="1"/>
          <p:nvPr/>
        </p:nvSpPr>
        <p:spPr>
          <a:xfrm>
            <a:off x="1407458" y="865670"/>
            <a:ext cx="10103223" cy="5632311"/>
          </a:xfrm>
          <a:prstGeom prst="rect">
            <a:avLst/>
          </a:prstGeom>
          <a:noFill/>
        </p:spPr>
        <p:txBody>
          <a:bodyPr wrap="square">
            <a:spAutoFit/>
          </a:bodyPr>
          <a:lstStyle/>
          <a:p>
            <a:pPr>
              <a:buNone/>
            </a:pPr>
            <a:r>
              <a:rPr lang="fr-FR" b="1" dirty="0"/>
              <a:t>Partie 5 – Sauvegarde d'un volume</a:t>
            </a:r>
          </a:p>
          <a:p>
            <a:pPr>
              <a:buNone/>
            </a:pPr>
            <a:r>
              <a:rPr lang="fr-FR" b="1" dirty="0"/>
              <a:t>Étape 19 – Sauvegarder</a:t>
            </a:r>
          </a:p>
          <a:p>
            <a:pPr>
              <a:buNone/>
            </a:pPr>
            <a:r>
              <a:rPr lang="fr-FR" dirty="0"/>
              <a:t>Depuis l'hôte :</a:t>
            </a:r>
          </a:p>
          <a:p>
            <a:pPr rtl="0">
              <a:buNone/>
            </a:pPr>
            <a:r>
              <a:rPr lang="fr-FR" dirty="0">
                <a:latin typeface="Courier New" panose="02070309020205020404" pitchFamily="49" charset="0"/>
              </a:rPr>
              <a:t>docker run --</a:t>
            </a:r>
            <a:r>
              <a:rPr lang="fr-FR" dirty="0" err="1">
                <a:latin typeface="Courier New" panose="02070309020205020404" pitchFamily="49" charset="0"/>
              </a:rPr>
              <a:t>rm</a:t>
            </a:r>
            <a:r>
              <a:rPr lang="fr-FR" dirty="0">
                <a:latin typeface="Courier New" panose="02070309020205020404" pitchFamily="49" charset="0"/>
              </a:rPr>
              <a:t> \</a:t>
            </a:r>
            <a:br>
              <a:rPr lang="fr-FR" dirty="0">
                <a:latin typeface="Courier New" panose="02070309020205020404" pitchFamily="49" charset="0"/>
              </a:rPr>
            </a:br>
            <a:r>
              <a:rPr lang="fr-FR" dirty="0">
                <a:latin typeface="Courier New" panose="02070309020205020404" pitchFamily="49" charset="0"/>
              </a:rPr>
              <a:t>-v formation-data:/volume \</a:t>
            </a:r>
            <a:br>
              <a:rPr lang="fr-FR" dirty="0">
                <a:latin typeface="Courier New" panose="02070309020205020404" pitchFamily="49" charset="0"/>
              </a:rPr>
            </a:br>
            <a:r>
              <a:rPr lang="fr-FR" dirty="0">
                <a:latin typeface="Courier New" panose="02070309020205020404" pitchFamily="49" charset="0"/>
              </a:rPr>
              <a:t>-v $(</a:t>
            </a:r>
            <a:r>
              <a:rPr lang="fr-FR" dirty="0" err="1">
                <a:latin typeface="Courier New" panose="02070309020205020404" pitchFamily="49" charset="0"/>
              </a:rPr>
              <a:t>pwd</a:t>
            </a:r>
            <a:r>
              <a:rPr lang="fr-FR" dirty="0">
                <a:latin typeface="Courier New" panose="02070309020205020404" pitchFamily="49" charset="0"/>
              </a:rPr>
              <a:t>):/backup \</a:t>
            </a:r>
            <a:br>
              <a:rPr lang="fr-FR" dirty="0">
                <a:latin typeface="Courier New" panose="02070309020205020404" pitchFamily="49" charset="0"/>
              </a:rPr>
            </a:br>
            <a:r>
              <a:rPr lang="fr-FR" dirty="0" err="1">
                <a:latin typeface="Courier New" panose="02070309020205020404" pitchFamily="49" charset="0"/>
              </a:rPr>
              <a:t>busybox</a:t>
            </a:r>
            <a:r>
              <a:rPr lang="fr-FR" dirty="0">
                <a:latin typeface="Courier New" panose="02070309020205020404" pitchFamily="49" charset="0"/>
              </a:rPr>
              <a:t> \</a:t>
            </a:r>
            <a:br>
              <a:rPr lang="fr-FR" dirty="0">
                <a:latin typeface="Courier New" panose="02070309020205020404" pitchFamily="49" charset="0"/>
              </a:rPr>
            </a:br>
            <a:r>
              <a:rPr lang="fr-FR" dirty="0">
                <a:latin typeface="Courier New" panose="02070309020205020404" pitchFamily="49" charset="0"/>
              </a:rPr>
              <a:t>tar </a:t>
            </a:r>
            <a:r>
              <a:rPr lang="fr-FR" dirty="0" err="1">
                <a:latin typeface="Courier New" panose="02070309020205020404" pitchFamily="49" charset="0"/>
              </a:rPr>
              <a:t>czf</a:t>
            </a:r>
            <a:r>
              <a:rPr lang="fr-FR" dirty="0">
                <a:latin typeface="Courier New" panose="02070309020205020404" pitchFamily="49" charset="0"/>
              </a:rPr>
              <a:t> /backup/formation-data.tar.gz /volume</a:t>
            </a:r>
          </a:p>
          <a:p>
            <a:pPr>
              <a:buNone/>
            </a:pPr>
            <a:r>
              <a:rPr lang="fr-FR" dirty="0"/>
              <a:t>Vérifier :</a:t>
            </a:r>
          </a:p>
          <a:p>
            <a:pPr rtl="0">
              <a:buNone/>
            </a:pPr>
            <a:r>
              <a:rPr lang="fr-FR" dirty="0">
                <a:latin typeface="Courier New" panose="02070309020205020404" pitchFamily="49" charset="0"/>
              </a:rPr>
              <a:t>ls -</a:t>
            </a:r>
            <a:r>
              <a:rPr lang="fr-FR" dirty="0" err="1">
                <a:latin typeface="Courier New" panose="02070309020205020404" pitchFamily="49" charset="0"/>
              </a:rPr>
              <a:t>lh</a:t>
            </a:r>
            <a:r>
              <a:rPr lang="fr-FR" dirty="0">
                <a:latin typeface="Courier New" panose="02070309020205020404" pitchFamily="49" charset="0"/>
              </a:rPr>
              <a:t> *.tar.gz</a:t>
            </a:r>
          </a:p>
          <a:p>
            <a:pPr>
              <a:buNone/>
            </a:pPr>
            <a:endParaRPr lang="fr-FR" dirty="0"/>
          </a:p>
          <a:p>
            <a:pPr>
              <a:buNone/>
            </a:pPr>
            <a:r>
              <a:rPr lang="fr-FR" b="1" dirty="0"/>
              <a:t>Étape 20 – Restaurer </a:t>
            </a:r>
          </a:p>
          <a:p>
            <a:pPr>
              <a:buNone/>
            </a:pPr>
            <a:r>
              <a:rPr lang="fr-FR" dirty="0"/>
              <a:t>Créer un nouveau volume :</a:t>
            </a:r>
          </a:p>
          <a:p>
            <a:pPr rtl="0">
              <a:buNone/>
            </a:pPr>
            <a:r>
              <a:rPr lang="fr-FR" dirty="0">
                <a:latin typeface="Courier New" panose="02070309020205020404" pitchFamily="49" charset="0"/>
              </a:rPr>
              <a:t>docker volume </a:t>
            </a:r>
            <a:r>
              <a:rPr lang="fr-FR" dirty="0" err="1">
                <a:latin typeface="Courier New" panose="02070309020205020404" pitchFamily="49" charset="0"/>
              </a:rPr>
              <a:t>create</a:t>
            </a:r>
            <a:r>
              <a:rPr lang="fr-FR" dirty="0">
                <a:latin typeface="Courier New" panose="02070309020205020404" pitchFamily="49" charset="0"/>
              </a:rPr>
              <a:t> formation-data-</a:t>
            </a:r>
            <a:r>
              <a:rPr lang="fr-FR" dirty="0" err="1">
                <a:latin typeface="Courier New" panose="02070309020205020404" pitchFamily="49" charset="0"/>
              </a:rPr>
              <a:t>restored</a:t>
            </a:r>
            <a:endParaRPr lang="fr-FR" dirty="0">
              <a:latin typeface="Courier New" panose="02070309020205020404" pitchFamily="49" charset="0"/>
            </a:endParaRPr>
          </a:p>
          <a:p>
            <a:pPr>
              <a:buNone/>
            </a:pPr>
            <a:r>
              <a:rPr lang="fr-FR" dirty="0"/>
              <a:t>Restaurer :</a:t>
            </a:r>
          </a:p>
          <a:p>
            <a:pPr rtl="0">
              <a:buNone/>
            </a:pPr>
            <a:r>
              <a:rPr lang="fr-FR" dirty="0">
                <a:latin typeface="Courier New" panose="02070309020205020404" pitchFamily="49" charset="0"/>
              </a:rPr>
              <a:t>docker run --</a:t>
            </a:r>
            <a:r>
              <a:rPr lang="fr-FR" dirty="0" err="1">
                <a:latin typeface="Courier New" panose="02070309020205020404" pitchFamily="49" charset="0"/>
              </a:rPr>
              <a:t>rm</a:t>
            </a:r>
            <a:r>
              <a:rPr lang="fr-FR" dirty="0">
                <a:latin typeface="Courier New" panose="02070309020205020404" pitchFamily="49" charset="0"/>
              </a:rPr>
              <a:t> \</a:t>
            </a:r>
            <a:br>
              <a:rPr lang="fr-FR" dirty="0">
                <a:latin typeface="Courier New" panose="02070309020205020404" pitchFamily="49" charset="0"/>
              </a:rPr>
            </a:br>
            <a:r>
              <a:rPr lang="fr-FR" dirty="0">
                <a:latin typeface="Courier New" panose="02070309020205020404" pitchFamily="49" charset="0"/>
              </a:rPr>
              <a:t>-v formation-data-</a:t>
            </a:r>
            <a:r>
              <a:rPr lang="fr-FR" dirty="0" err="1">
                <a:latin typeface="Courier New" panose="02070309020205020404" pitchFamily="49" charset="0"/>
              </a:rPr>
              <a:t>restored</a:t>
            </a:r>
            <a:r>
              <a:rPr lang="fr-FR" dirty="0">
                <a:latin typeface="Courier New" panose="02070309020205020404" pitchFamily="49" charset="0"/>
              </a:rPr>
              <a:t>:/volume \</a:t>
            </a:r>
            <a:br>
              <a:rPr lang="fr-FR" dirty="0">
                <a:latin typeface="Courier New" panose="02070309020205020404" pitchFamily="49" charset="0"/>
              </a:rPr>
            </a:br>
            <a:r>
              <a:rPr lang="fr-FR" dirty="0">
                <a:latin typeface="Courier New" panose="02070309020205020404" pitchFamily="49" charset="0"/>
              </a:rPr>
              <a:t>-v $(</a:t>
            </a:r>
            <a:r>
              <a:rPr lang="fr-FR" dirty="0" err="1">
                <a:latin typeface="Courier New" panose="02070309020205020404" pitchFamily="49" charset="0"/>
              </a:rPr>
              <a:t>pwd</a:t>
            </a:r>
            <a:r>
              <a:rPr lang="fr-FR" dirty="0">
                <a:latin typeface="Courier New" panose="02070309020205020404" pitchFamily="49" charset="0"/>
              </a:rPr>
              <a:t>):/backup \</a:t>
            </a:r>
            <a:br>
              <a:rPr lang="fr-FR" dirty="0">
                <a:latin typeface="Courier New" panose="02070309020205020404" pitchFamily="49" charset="0"/>
              </a:rPr>
            </a:br>
            <a:r>
              <a:rPr lang="fr-FR" dirty="0" err="1">
                <a:latin typeface="Courier New" panose="02070309020205020404" pitchFamily="49" charset="0"/>
              </a:rPr>
              <a:t>busybox</a:t>
            </a:r>
            <a:r>
              <a:rPr lang="fr-FR" dirty="0">
                <a:latin typeface="Courier New" panose="02070309020205020404" pitchFamily="49" charset="0"/>
              </a:rPr>
              <a:t> \</a:t>
            </a:r>
            <a:br>
              <a:rPr lang="fr-FR" dirty="0">
                <a:latin typeface="Courier New" panose="02070309020205020404" pitchFamily="49" charset="0"/>
              </a:rPr>
            </a:br>
            <a:r>
              <a:rPr lang="fr-FR" dirty="0">
                <a:latin typeface="Courier New" panose="02070309020205020404" pitchFamily="49" charset="0"/>
              </a:rPr>
              <a:t>sh -c "cd /volume &amp;&amp; tar </a:t>
            </a:r>
            <a:r>
              <a:rPr lang="fr-FR" dirty="0" err="1">
                <a:latin typeface="Courier New" panose="02070309020205020404" pitchFamily="49" charset="0"/>
              </a:rPr>
              <a:t>xzf</a:t>
            </a:r>
            <a:r>
              <a:rPr lang="fr-FR" dirty="0">
                <a:latin typeface="Courier New" panose="02070309020205020404" pitchFamily="49" charset="0"/>
              </a:rPr>
              <a:t> /backup/formation-data.tar.gz --</a:t>
            </a:r>
            <a:r>
              <a:rPr lang="fr-FR" dirty="0" err="1">
                <a:latin typeface="Courier New" panose="02070309020205020404" pitchFamily="49" charset="0"/>
              </a:rPr>
              <a:t>strip</a:t>
            </a:r>
            <a:r>
              <a:rPr lang="fr-FR" dirty="0">
                <a:latin typeface="Courier New" panose="02070309020205020404" pitchFamily="49" charset="0"/>
              </a:rPr>
              <a:t> 1"</a:t>
            </a:r>
          </a:p>
        </p:txBody>
      </p:sp>
    </p:spTree>
    <p:extLst>
      <p:ext uri="{BB962C8B-B14F-4D97-AF65-F5344CB8AC3E}">
        <p14:creationId xmlns:p14="http://schemas.microsoft.com/office/powerpoint/2010/main" val="76147141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68BB5-DD3A-C344-E327-BB544188C569}"/>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4B9A8998-20EF-6CA0-751B-90E636DE4813}"/>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58B2E927-3D9A-8E07-9525-5435B560BE6F}"/>
              </a:ext>
            </a:extLst>
          </p:cNvPr>
          <p:cNvSpPr>
            <a:spLocks noGrp="1"/>
          </p:cNvSpPr>
          <p:nvPr>
            <p:ph type="sldNum" sz="quarter" idx="12"/>
          </p:nvPr>
        </p:nvSpPr>
        <p:spPr/>
        <p:txBody>
          <a:bodyPr/>
          <a:lstStyle/>
          <a:p>
            <a:fld id="{4BDCF11F-44B6-4DE8-8BC8-D1A3E36F4D29}" type="slidenum">
              <a:rPr lang="fr-FR" smtClean="0"/>
              <a:t>138</a:t>
            </a:fld>
            <a:endParaRPr lang="fr-FR"/>
          </a:p>
        </p:txBody>
      </p:sp>
      <p:sp>
        <p:nvSpPr>
          <p:cNvPr id="6" name="Rectangle 5">
            <a:extLst>
              <a:ext uri="{FF2B5EF4-FFF2-40B4-BE49-F238E27FC236}">
                <a16:creationId xmlns:a16="http://schemas.microsoft.com/office/drawing/2014/main" id="{6CBD20FE-4C8C-7717-D4AD-ADDA46C9F546}"/>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F24B92CC-391D-9ABF-25DC-5E1C469BEDA1}"/>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5 — Persistance des données avec Docker</a:t>
            </a:r>
          </a:p>
        </p:txBody>
      </p:sp>
      <p:sp>
        <p:nvSpPr>
          <p:cNvPr id="7" name="ZoneTexte 6">
            <a:extLst>
              <a:ext uri="{FF2B5EF4-FFF2-40B4-BE49-F238E27FC236}">
                <a16:creationId xmlns:a16="http://schemas.microsoft.com/office/drawing/2014/main" id="{E25047E0-B84F-7FC8-9332-96E842953661}"/>
              </a:ext>
            </a:extLst>
          </p:cNvPr>
          <p:cNvSpPr txBox="1"/>
          <p:nvPr/>
        </p:nvSpPr>
        <p:spPr>
          <a:xfrm>
            <a:off x="1434354" y="806946"/>
            <a:ext cx="6096000" cy="3970318"/>
          </a:xfrm>
          <a:prstGeom prst="rect">
            <a:avLst/>
          </a:prstGeom>
          <a:noFill/>
        </p:spPr>
        <p:txBody>
          <a:bodyPr wrap="square">
            <a:spAutoFit/>
          </a:bodyPr>
          <a:lstStyle/>
          <a:p>
            <a:pPr>
              <a:buNone/>
            </a:pPr>
            <a:r>
              <a:rPr lang="fr-FR" b="1" dirty="0"/>
              <a:t>Challenge autonome</a:t>
            </a:r>
          </a:p>
          <a:p>
            <a:pPr>
              <a:buNone/>
            </a:pPr>
            <a:r>
              <a:rPr lang="fr-FR" dirty="0"/>
              <a:t>Créer l'architecture suivante :</a:t>
            </a:r>
          </a:p>
          <a:p>
            <a:pPr rtl="0">
              <a:buNone/>
            </a:pPr>
            <a:r>
              <a:rPr lang="fr-FR" dirty="0">
                <a:latin typeface="Courier New" panose="02070309020205020404" pitchFamily="49" charset="0"/>
              </a:rPr>
              <a:t>                web-data</a:t>
            </a:r>
            <a:br>
              <a:rPr lang="fr-FR" dirty="0">
                <a:latin typeface="Courier New" panose="02070309020205020404" pitchFamily="49" charset="0"/>
              </a:rPr>
            </a:br>
            <a:br>
              <a:rPr lang="fr-FR" dirty="0">
                <a:latin typeface="Courier New" panose="02070309020205020404" pitchFamily="49" charset="0"/>
              </a:rPr>
            </a:br>
            <a:r>
              <a:rPr lang="fr-FR" dirty="0">
                <a:latin typeface="Courier New" panose="02070309020205020404" pitchFamily="49" charset="0"/>
              </a:rPr>
              <a:t>           ┌──────────────┐</a:t>
            </a:r>
            <a:br>
              <a:rPr lang="fr-FR" dirty="0">
                <a:latin typeface="Courier New" panose="02070309020205020404" pitchFamily="49" charset="0"/>
              </a:rPr>
            </a:br>
            <a:r>
              <a:rPr lang="fr-FR" dirty="0">
                <a:latin typeface="Courier New" panose="02070309020205020404" pitchFamily="49" charset="0"/>
              </a:rPr>
              <a:t>           │              │</a:t>
            </a:r>
            <a:br>
              <a:rPr lang="fr-FR" dirty="0">
                <a:latin typeface="Courier New" panose="02070309020205020404" pitchFamily="49" charset="0"/>
              </a:rPr>
            </a:br>
            <a:r>
              <a:rPr lang="fr-FR" dirty="0">
                <a:latin typeface="Courier New" panose="02070309020205020404" pitchFamily="49" charset="0"/>
              </a:rPr>
              <a:t>           ▼              ▼</a:t>
            </a:r>
            <a:br>
              <a:rPr lang="fr-FR" dirty="0">
                <a:latin typeface="Courier New" panose="02070309020205020404" pitchFamily="49" charset="0"/>
              </a:rPr>
            </a:br>
            <a:br>
              <a:rPr lang="fr-FR" dirty="0">
                <a:latin typeface="Courier New" panose="02070309020205020404" pitchFamily="49" charset="0"/>
              </a:rPr>
            </a:br>
            <a:r>
              <a:rPr lang="fr-FR" dirty="0">
                <a:latin typeface="Courier New" panose="02070309020205020404" pitchFamily="49" charset="0"/>
              </a:rPr>
              <a:t>        nginx          ubuntu</a:t>
            </a:r>
          </a:p>
          <a:p>
            <a:pPr>
              <a:buNone/>
            </a:pPr>
            <a:r>
              <a:rPr lang="fr-FR" dirty="0"/>
              <a:t>Contraintes :</a:t>
            </a:r>
          </a:p>
          <a:p>
            <a:pPr>
              <a:buFont typeface="Arial" panose="020B0604020202020204" pitchFamily="34" charset="0"/>
              <a:buChar char="•"/>
            </a:pPr>
            <a:r>
              <a:rPr lang="fr-FR" dirty="0"/>
              <a:t>Créer un volume nommé </a:t>
            </a:r>
            <a:r>
              <a:rPr lang="fr-FR" dirty="0">
                <a:latin typeface="Courier New" panose="02070309020205020404" pitchFamily="49" charset="0"/>
              </a:rPr>
              <a:t>web-data</a:t>
            </a:r>
            <a:r>
              <a:rPr lang="fr-FR" dirty="0"/>
              <a:t> </a:t>
            </a:r>
          </a:p>
          <a:p>
            <a:pPr>
              <a:buFont typeface="Arial" panose="020B0604020202020204" pitchFamily="34" charset="0"/>
              <a:buChar char="•"/>
            </a:pPr>
            <a:r>
              <a:rPr lang="fr-FR" dirty="0"/>
              <a:t>Monter le volume dans deux conteneurs </a:t>
            </a:r>
          </a:p>
          <a:p>
            <a:pPr>
              <a:buFont typeface="Arial" panose="020B0604020202020204" pitchFamily="34" charset="0"/>
              <a:buChar char="•"/>
            </a:pPr>
            <a:r>
              <a:rPr lang="fr-FR" dirty="0"/>
              <a:t>Créer un fichier depuis Ubuntu </a:t>
            </a:r>
          </a:p>
          <a:p>
            <a:pPr>
              <a:buFont typeface="Arial" panose="020B0604020202020204" pitchFamily="34" charset="0"/>
              <a:buChar char="•"/>
            </a:pPr>
            <a:r>
              <a:rPr lang="fr-FR" dirty="0"/>
              <a:t>Vérifier sa présence depuis Nginx </a:t>
            </a:r>
          </a:p>
        </p:txBody>
      </p:sp>
      <p:sp>
        <p:nvSpPr>
          <p:cNvPr id="9" name="ZoneTexte 8">
            <a:extLst>
              <a:ext uri="{FF2B5EF4-FFF2-40B4-BE49-F238E27FC236}">
                <a16:creationId xmlns:a16="http://schemas.microsoft.com/office/drawing/2014/main" id="{BC878F74-2076-7474-4010-4C18971EFCEB}"/>
              </a:ext>
            </a:extLst>
          </p:cNvPr>
          <p:cNvSpPr txBox="1"/>
          <p:nvPr/>
        </p:nvSpPr>
        <p:spPr>
          <a:xfrm>
            <a:off x="6194612" y="1474782"/>
            <a:ext cx="5782235" cy="230832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buNone/>
            </a:pPr>
            <a:r>
              <a:rPr lang="fr-FR" sz="1600" b="1" dirty="0"/>
              <a:t>Validation</a:t>
            </a:r>
          </a:p>
          <a:p>
            <a:pPr>
              <a:buNone/>
            </a:pPr>
            <a:r>
              <a:rPr lang="fr-FR" sz="1600" dirty="0"/>
              <a:t>Le stagiaire doit démontrer que :</a:t>
            </a:r>
          </a:p>
          <a:p>
            <a:pPr>
              <a:buNone/>
            </a:pPr>
            <a:r>
              <a:rPr lang="fr-FR" sz="1600" dirty="0"/>
              <a:t>✅ les données survivent à la suppression d'un conteneur</a:t>
            </a:r>
          </a:p>
          <a:p>
            <a:pPr>
              <a:buNone/>
            </a:pPr>
            <a:r>
              <a:rPr lang="fr-FR" sz="1600" dirty="0"/>
              <a:t>✅ un volume peut être partagé</a:t>
            </a:r>
          </a:p>
          <a:p>
            <a:pPr>
              <a:buNone/>
            </a:pPr>
            <a:r>
              <a:rPr lang="fr-FR" sz="1600" dirty="0"/>
              <a:t>✅ un bind mount utilise directement un dossier de l'hôte</a:t>
            </a:r>
          </a:p>
          <a:p>
            <a:pPr>
              <a:buNone/>
            </a:pPr>
            <a:r>
              <a:rPr lang="fr-FR" sz="1600" dirty="0"/>
              <a:t>✅ une sauvegarde de volume peut être réalisée</a:t>
            </a:r>
          </a:p>
          <a:p>
            <a:pPr>
              <a:buNone/>
            </a:pPr>
            <a:r>
              <a:rPr lang="fr-FR" sz="1600" dirty="0"/>
              <a:t>Cet atelier prend généralement </a:t>
            </a:r>
            <a:r>
              <a:rPr lang="fr-FR" sz="1600" b="1" dirty="0"/>
              <a:t>45 à 60 minutes</a:t>
            </a:r>
            <a:r>
              <a:rPr lang="fr-FR" sz="1600" dirty="0"/>
              <a:t> et permet de bien ancrer la différence fondamentale entre </a:t>
            </a:r>
            <a:r>
              <a:rPr lang="fr-FR" sz="1600" b="1" dirty="0"/>
              <a:t>conteneur, volume et bind mount</a:t>
            </a:r>
            <a:r>
              <a:rPr lang="fr-FR" sz="1600" dirty="0"/>
              <a:t> avant d'aborder Docker Compose.</a:t>
            </a:r>
          </a:p>
        </p:txBody>
      </p:sp>
    </p:spTree>
    <p:extLst>
      <p:ext uri="{BB962C8B-B14F-4D97-AF65-F5344CB8AC3E}">
        <p14:creationId xmlns:p14="http://schemas.microsoft.com/office/powerpoint/2010/main" val="3815911507"/>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C7530A-E21F-304E-023A-AC41E155D736}"/>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DC8373B3-62A8-0B30-49CD-49A1771410E0}"/>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059505BE-B26D-E38A-781B-BB96652D972E}"/>
              </a:ext>
            </a:extLst>
          </p:cNvPr>
          <p:cNvSpPr>
            <a:spLocks noGrp="1"/>
          </p:cNvSpPr>
          <p:nvPr>
            <p:ph type="sldNum" sz="quarter" idx="12"/>
          </p:nvPr>
        </p:nvSpPr>
        <p:spPr/>
        <p:txBody>
          <a:bodyPr/>
          <a:lstStyle/>
          <a:p>
            <a:fld id="{4BDCF11F-44B6-4DE8-8BC8-D1A3E36F4D29}" type="slidenum">
              <a:rPr lang="fr-FR" smtClean="0"/>
              <a:t>139</a:t>
            </a:fld>
            <a:endParaRPr lang="fr-FR"/>
          </a:p>
        </p:txBody>
      </p:sp>
      <p:sp>
        <p:nvSpPr>
          <p:cNvPr id="6" name="Rectangle 5">
            <a:extLst>
              <a:ext uri="{FF2B5EF4-FFF2-40B4-BE49-F238E27FC236}">
                <a16:creationId xmlns:a16="http://schemas.microsoft.com/office/drawing/2014/main" id="{FF91A532-2515-6EF0-5A25-6A0E9A52612F}"/>
              </a:ext>
            </a:extLst>
          </p:cNvPr>
          <p:cNvSpPr/>
          <p:nvPr/>
        </p:nvSpPr>
        <p:spPr>
          <a:xfrm>
            <a:off x="4479" y="-17928"/>
            <a:ext cx="5029201" cy="6858000"/>
          </a:xfrm>
          <a:prstGeom prst="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E101CBA9-BB32-26D6-BD17-DDF7563958CF}"/>
              </a:ext>
            </a:extLst>
          </p:cNvPr>
          <p:cNvSpPr txBox="1"/>
          <p:nvPr/>
        </p:nvSpPr>
        <p:spPr>
          <a:xfrm>
            <a:off x="73955" y="1753361"/>
            <a:ext cx="4890248" cy="3139321"/>
          </a:xfrm>
          <a:prstGeom prst="rect">
            <a:avLst/>
          </a:prstGeom>
          <a:noFill/>
        </p:spPr>
        <p:txBody>
          <a:bodyPr wrap="square" rtlCol="0">
            <a:spAutoFit/>
          </a:bodyPr>
          <a:lstStyle/>
          <a:p>
            <a:pPr algn="ctr"/>
            <a:r>
              <a:rPr lang="fr-FR" sz="4400" b="1" dirty="0">
                <a:solidFill>
                  <a:schemeClr val="bg1"/>
                </a:solidFill>
              </a:rPr>
              <a:t>A retenir</a:t>
            </a:r>
          </a:p>
          <a:p>
            <a:endParaRPr lang="fr-FR" sz="1400" b="1" dirty="0">
              <a:solidFill>
                <a:schemeClr val="bg1"/>
              </a:solidFill>
            </a:endParaRPr>
          </a:p>
          <a:p>
            <a:r>
              <a:rPr lang="fr-FR" sz="2000" b="1" dirty="0">
                <a:solidFill>
                  <a:schemeClr val="bg1"/>
                </a:solidFill>
              </a:rPr>
              <a:t>«Les volumes Docker sont le mécanisme recommandé pour assurer la persistance, le partage et la protection des données dans les environnements conteneurisés, tandis que les bind </a:t>
            </a:r>
            <a:r>
              <a:rPr lang="fr-FR" sz="2000" b="1" dirty="0" err="1">
                <a:solidFill>
                  <a:schemeClr val="bg1"/>
                </a:solidFill>
              </a:rPr>
              <a:t>mounts</a:t>
            </a:r>
            <a:r>
              <a:rPr lang="fr-FR" sz="2000" b="1" dirty="0">
                <a:solidFill>
                  <a:schemeClr val="bg1"/>
                </a:solidFill>
              </a:rPr>
              <a:t> sont particulièrement adaptés aux besoins de développement et de configuration. »</a:t>
            </a:r>
          </a:p>
        </p:txBody>
      </p:sp>
      <p:sp>
        <p:nvSpPr>
          <p:cNvPr id="7" name="ZoneTexte 6">
            <a:extLst>
              <a:ext uri="{FF2B5EF4-FFF2-40B4-BE49-F238E27FC236}">
                <a16:creationId xmlns:a16="http://schemas.microsoft.com/office/drawing/2014/main" id="{F3E2ED5E-904D-A3A6-399E-3F258B6A3697}"/>
              </a:ext>
            </a:extLst>
          </p:cNvPr>
          <p:cNvSpPr txBox="1"/>
          <p:nvPr/>
        </p:nvSpPr>
        <p:spPr>
          <a:xfrm>
            <a:off x="5562600" y="2045748"/>
            <a:ext cx="6096000" cy="2554545"/>
          </a:xfrm>
          <a:prstGeom prst="rect">
            <a:avLst/>
          </a:prstGeom>
          <a:noFill/>
        </p:spPr>
        <p:txBody>
          <a:bodyPr wrap="square">
            <a:spAutoFit/>
          </a:bodyPr>
          <a:lstStyle/>
          <a:p>
            <a:r>
              <a:rPr lang="fr-FR" sz="1600" dirty="0"/>
              <a:t>✅ Les données stockées directement dans un conteneur sont perdues lorsque celui-ci est supprimé.</a:t>
            </a:r>
          </a:p>
          <a:p>
            <a:r>
              <a:rPr lang="fr-FR" sz="1600" dirty="0"/>
              <a:t>✅ Les volumes Docker permettent de conserver les données indépendamment du cycle de vie des conteneurs.</a:t>
            </a:r>
          </a:p>
          <a:p>
            <a:r>
              <a:rPr lang="fr-FR" sz="1600" dirty="0"/>
              <a:t>✅ Un volume peut être partagé entre plusieurs conteneurs pour faciliter les échanges de données.</a:t>
            </a:r>
          </a:p>
          <a:p>
            <a:r>
              <a:rPr lang="fr-FR" sz="1600" dirty="0"/>
              <a:t>✅ Les bind </a:t>
            </a:r>
            <a:r>
              <a:rPr lang="fr-FR" sz="1600" dirty="0" err="1"/>
              <a:t>mounts</a:t>
            </a:r>
            <a:r>
              <a:rPr lang="fr-FR" sz="1600" dirty="0"/>
              <a:t> permettent de monter directement un dossier ou un fichier de l'hôte dans un conteneur.</a:t>
            </a:r>
          </a:p>
          <a:p>
            <a:r>
              <a:rPr lang="fr-FR" sz="1600" dirty="0"/>
              <a:t>✅ Les volumes doivent être sauvegardés régulièrement pour garantir la protection et la restauration des données.</a:t>
            </a:r>
          </a:p>
        </p:txBody>
      </p:sp>
    </p:spTree>
    <p:extLst>
      <p:ext uri="{BB962C8B-B14F-4D97-AF65-F5344CB8AC3E}">
        <p14:creationId xmlns:p14="http://schemas.microsoft.com/office/powerpoint/2010/main" val="26652127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2C9734-4737-93A4-7711-AFEFB472D99D}"/>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FB55A44B-CBC9-BC29-6AA4-EA6516030882}"/>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56699B8E-360D-F4C9-A1EE-B80B3394E600}"/>
              </a:ext>
            </a:extLst>
          </p:cNvPr>
          <p:cNvSpPr>
            <a:spLocks noGrp="1"/>
          </p:cNvSpPr>
          <p:nvPr>
            <p:ph type="sldNum" sz="quarter" idx="12"/>
          </p:nvPr>
        </p:nvSpPr>
        <p:spPr/>
        <p:txBody>
          <a:bodyPr/>
          <a:lstStyle/>
          <a:p>
            <a:fld id="{4BDCF11F-44B6-4DE8-8BC8-D1A3E36F4D29}" type="slidenum">
              <a:rPr lang="fr-FR" smtClean="0"/>
              <a:t>14</a:t>
            </a:fld>
            <a:endParaRPr lang="fr-FR"/>
          </a:p>
        </p:txBody>
      </p:sp>
      <p:sp>
        <p:nvSpPr>
          <p:cNvPr id="6" name="Rectangle 5">
            <a:extLst>
              <a:ext uri="{FF2B5EF4-FFF2-40B4-BE49-F238E27FC236}">
                <a16:creationId xmlns:a16="http://schemas.microsoft.com/office/drawing/2014/main" id="{3434397E-1129-27B3-1EE8-2D27D8797D63}"/>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BFC0A883-A25E-6E17-CD05-0B9DC67E07D5}"/>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1 - Introduction aux conteneurs</a:t>
            </a:r>
          </a:p>
        </p:txBody>
      </p:sp>
      <p:pic>
        <p:nvPicPr>
          <p:cNvPr id="4" name="Image 3">
            <a:extLst>
              <a:ext uri="{FF2B5EF4-FFF2-40B4-BE49-F238E27FC236}">
                <a16:creationId xmlns:a16="http://schemas.microsoft.com/office/drawing/2014/main" id="{239D94D8-269E-325B-7F13-90216B3C4E9E}"/>
              </a:ext>
            </a:extLst>
          </p:cNvPr>
          <p:cNvPicPr>
            <a:picLocks noChangeAspect="1"/>
          </p:cNvPicPr>
          <p:nvPr/>
        </p:nvPicPr>
        <p:blipFill>
          <a:blip r:embed="rId2"/>
          <a:stretch>
            <a:fillRect/>
          </a:stretch>
        </p:blipFill>
        <p:spPr>
          <a:xfrm>
            <a:off x="1893052" y="1366298"/>
            <a:ext cx="8664687" cy="5491702"/>
          </a:xfrm>
          <a:prstGeom prst="rect">
            <a:avLst/>
          </a:prstGeom>
        </p:spPr>
      </p:pic>
      <p:sp>
        <p:nvSpPr>
          <p:cNvPr id="8" name="ZoneTexte 7">
            <a:extLst>
              <a:ext uri="{FF2B5EF4-FFF2-40B4-BE49-F238E27FC236}">
                <a16:creationId xmlns:a16="http://schemas.microsoft.com/office/drawing/2014/main" id="{9AE3ED2C-2221-0AD0-F766-94D112F39FB9}"/>
              </a:ext>
            </a:extLst>
          </p:cNvPr>
          <p:cNvSpPr txBox="1"/>
          <p:nvPr/>
        </p:nvSpPr>
        <p:spPr>
          <a:xfrm>
            <a:off x="1097561" y="806423"/>
            <a:ext cx="10594678"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2400" dirty="0"/>
              <a:t>Pourquoi les conteneurs?</a:t>
            </a:r>
          </a:p>
        </p:txBody>
      </p:sp>
    </p:spTree>
    <p:extLst>
      <p:ext uri="{BB962C8B-B14F-4D97-AF65-F5344CB8AC3E}">
        <p14:creationId xmlns:p14="http://schemas.microsoft.com/office/powerpoint/2010/main" val="2220158971"/>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4C726-3339-0C67-B0AA-4320041EF641}"/>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0DF4CDD1-D0D9-EEFD-01B6-6FAC9C6D9623}"/>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517C9BA3-5335-4BC3-A40A-E8D59EFDBEE6}"/>
              </a:ext>
            </a:extLst>
          </p:cNvPr>
          <p:cNvSpPr>
            <a:spLocks noGrp="1"/>
          </p:cNvSpPr>
          <p:nvPr>
            <p:ph type="sldNum" sz="quarter" idx="12"/>
          </p:nvPr>
        </p:nvSpPr>
        <p:spPr/>
        <p:txBody>
          <a:bodyPr/>
          <a:lstStyle/>
          <a:p>
            <a:fld id="{4BDCF11F-44B6-4DE8-8BC8-D1A3E36F4D29}" type="slidenum">
              <a:rPr lang="fr-FR" smtClean="0"/>
              <a:t>140</a:t>
            </a:fld>
            <a:endParaRPr lang="fr-FR"/>
          </a:p>
        </p:txBody>
      </p:sp>
      <p:sp>
        <p:nvSpPr>
          <p:cNvPr id="6" name="Rectangle 5">
            <a:extLst>
              <a:ext uri="{FF2B5EF4-FFF2-40B4-BE49-F238E27FC236}">
                <a16:creationId xmlns:a16="http://schemas.microsoft.com/office/drawing/2014/main" id="{639CAA73-5824-1F50-03BE-68B63D69DB5C}"/>
              </a:ext>
            </a:extLst>
          </p:cNvPr>
          <p:cNvSpPr/>
          <p:nvPr/>
        </p:nvSpPr>
        <p:spPr>
          <a:xfrm>
            <a:off x="-1" y="0"/>
            <a:ext cx="5011271"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u contenu 3">
            <a:extLst>
              <a:ext uri="{FF2B5EF4-FFF2-40B4-BE49-F238E27FC236}">
                <a16:creationId xmlns:a16="http://schemas.microsoft.com/office/drawing/2014/main" id="{8E831B06-995E-1B0B-5D74-D0CC27BF319B}"/>
              </a:ext>
            </a:extLst>
          </p:cNvPr>
          <p:cNvSpPr txBox="1">
            <a:spLocks/>
          </p:cNvSpPr>
          <p:nvPr/>
        </p:nvSpPr>
        <p:spPr>
          <a:xfrm>
            <a:off x="5334001" y="2141537"/>
            <a:ext cx="6425921" cy="2574925"/>
          </a:xfrm>
          <a:prstGeom prst="rect">
            <a:avLst/>
          </a:prstGeom>
        </p:spPr>
        <p:txBody>
          <a:bodyPr vert="horz" lIns="91440" tIns="45720" rIns="91440" bIns="45720" rtlCol="0" anchor="ctr">
            <a:normAutofit fontScale="92500" lnSpcReduction="20000"/>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7200" dirty="0">
                <a:solidFill>
                  <a:srgbClr val="021632"/>
                </a:solidFill>
              </a:rPr>
              <a:t>Les images Docker et les registres</a:t>
            </a:r>
          </a:p>
        </p:txBody>
      </p:sp>
      <p:sp>
        <p:nvSpPr>
          <p:cNvPr id="7" name="ZoneTexte 6">
            <a:extLst>
              <a:ext uri="{FF2B5EF4-FFF2-40B4-BE49-F238E27FC236}">
                <a16:creationId xmlns:a16="http://schemas.microsoft.com/office/drawing/2014/main" id="{54B3EFF0-CE84-1DCE-ED3B-D7E8388976A7}"/>
              </a:ext>
            </a:extLst>
          </p:cNvPr>
          <p:cNvSpPr txBox="1"/>
          <p:nvPr/>
        </p:nvSpPr>
        <p:spPr>
          <a:xfrm>
            <a:off x="941293" y="3044278"/>
            <a:ext cx="2599765" cy="769441"/>
          </a:xfrm>
          <a:prstGeom prst="rect">
            <a:avLst/>
          </a:prstGeom>
          <a:noFill/>
        </p:spPr>
        <p:txBody>
          <a:bodyPr wrap="square" rtlCol="0">
            <a:spAutoFit/>
          </a:bodyPr>
          <a:lstStyle/>
          <a:p>
            <a:r>
              <a:rPr lang="fr-FR" sz="4400" b="1" dirty="0">
                <a:solidFill>
                  <a:schemeClr val="bg1"/>
                </a:solidFill>
              </a:rPr>
              <a:t>Chapitre 6</a:t>
            </a:r>
          </a:p>
        </p:txBody>
      </p:sp>
    </p:spTree>
    <p:extLst>
      <p:ext uri="{BB962C8B-B14F-4D97-AF65-F5344CB8AC3E}">
        <p14:creationId xmlns:p14="http://schemas.microsoft.com/office/powerpoint/2010/main" val="3255476267"/>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F93E5E-5D80-CD98-5AE0-D236374B8502}"/>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531D3602-25FE-32D3-392F-DE917ED798B6}"/>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53A10A91-E7D8-EDEC-F4F3-8CAB39B40EBF}"/>
              </a:ext>
            </a:extLst>
          </p:cNvPr>
          <p:cNvSpPr>
            <a:spLocks noGrp="1"/>
          </p:cNvSpPr>
          <p:nvPr>
            <p:ph type="sldNum" sz="quarter" idx="12"/>
          </p:nvPr>
        </p:nvSpPr>
        <p:spPr/>
        <p:txBody>
          <a:bodyPr/>
          <a:lstStyle/>
          <a:p>
            <a:fld id="{4BDCF11F-44B6-4DE8-8BC8-D1A3E36F4D29}" type="slidenum">
              <a:rPr lang="fr-FR" smtClean="0"/>
              <a:t>141</a:t>
            </a:fld>
            <a:endParaRPr lang="fr-FR"/>
          </a:p>
        </p:txBody>
      </p:sp>
      <p:sp>
        <p:nvSpPr>
          <p:cNvPr id="6" name="Rectangle 5">
            <a:extLst>
              <a:ext uri="{FF2B5EF4-FFF2-40B4-BE49-F238E27FC236}">
                <a16:creationId xmlns:a16="http://schemas.microsoft.com/office/drawing/2014/main" id="{7A4363C2-F4B4-52BC-D5A6-74E42C1F6C7A}"/>
              </a:ext>
            </a:extLst>
          </p:cNvPr>
          <p:cNvSpPr/>
          <p:nvPr/>
        </p:nvSpPr>
        <p:spPr>
          <a:xfrm>
            <a:off x="-1" y="0"/>
            <a:ext cx="5038166" cy="6858000"/>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C4FE316C-1453-7FC0-7D6F-729586B6B543}"/>
              </a:ext>
            </a:extLst>
          </p:cNvPr>
          <p:cNvSpPr txBox="1">
            <a:spLocks/>
          </p:cNvSpPr>
          <p:nvPr/>
        </p:nvSpPr>
        <p:spPr>
          <a:xfrm>
            <a:off x="5244353" y="612845"/>
            <a:ext cx="6355976" cy="708212"/>
          </a:xfrm>
          <a:prstGeom prst="rect">
            <a:avLst/>
          </a:prstGeom>
        </p:spPr>
        <p:txBody>
          <a:bodyPr vert="horz" lIns="91440" tIns="45720" rIns="91440" bIns="45720" rtlCol="0" anchor="ctr">
            <a:normAutofit fontScale="62500" lnSpcReduction="20000"/>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6 – Distribution et partage des images Docker</a:t>
            </a:r>
          </a:p>
        </p:txBody>
      </p:sp>
      <p:sp>
        <p:nvSpPr>
          <p:cNvPr id="9" name="ZoneTexte 8">
            <a:extLst>
              <a:ext uri="{FF2B5EF4-FFF2-40B4-BE49-F238E27FC236}">
                <a16:creationId xmlns:a16="http://schemas.microsoft.com/office/drawing/2014/main" id="{5496687D-D444-5B43-6724-D34853ED678E}"/>
              </a:ext>
            </a:extLst>
          </p:cNvPr>
          <p:cNvSpPr txBox="1"/>
          <p:nvPr/>
        </p:nvSpPr>
        <p:spPr>
          <a:xfrm>
            <a:off x="5325036" y="2305615"/>
            <a:ext cx="6768353" cy="1600438"/>
          </a:xfrm>
          <a:prstGeom prst="rect">
            <a:avLst/>
          </a:prstGeom>
          <a:noFill/>
        </p:spPr>
        <p:txBody>
          <a:bodyPr wrap="square">
            <a:spAutoFit/>
          </a:bodyPr>
          <a:lstStyle/>
          <a:p>
            <a:r>
              <a:rPr lang="fr-FR" sz="1400" dirty="0"/>
              <a:t>À l'issue de ce chapitre, vous serez capable de :</a:t>
            </a:r>
          </a:p>
          <a:p>
            <a:endParaRPr lang="fr-FR" sz="1400" dirty="0"/>
          </a:p>
          <a:p>
            <a:r>
              <a:rPr lang="fr-FR" sz="1400" dirty="0"/>
              <a:t>✅ Comprendre le rôle d'un registre Docker</a:t>
            </a:r>
          </a:p>
          <a:p>
            <a:r>
              <a:rPr lang="fr-FR" sz="1400" dirty="0"/>
              <a:t>✅ Rechercher et télécharger des images</a:t>
            </a:r>
          </a:p>
          <a:p>
            <a:r>
              <a:rPr lang="fr-FR" sz="1400" dirty="0"/>
              <a:t>✅ Taguer et versionner des images</a:t>
            </a:r>
          </a:p>
          <a:p>
            <a:r>
              <a:rPr lang="fr-FR" sz="1400" dirty="0"/>
              <a:t>✅ Publier des images dans un registre</a:t>
            </a:r>
          </a:p>
          <a:p>
            <a:r>
              <a:rPr lang="fr-FR" sz="1400" dirty="0"/>
              <a:t>✅ Utiliser un registre privé en entreprise</a:t>
            </a:r>
          </a:p>
        </p:txBody>
      </p:sp>
      <p:sp>
        <p:nvSpPr>
          <p:cNvPr id="4" name="ZoneTexte 3">
            <a:extLst>
              <a:ext uri="{FF2B5EF4-FFF2-40B4-BE49-F238E27FC236}">
                <a16:creationId xmlns:a16="http://schemas.microsoft.com/office/drawing/2014/main" id="{735AA454-41C0-74D9-3702-6474BA5AF01F}"/>
              </a:ext>
            </a:extLst>
          </p:cNvPr>
          <p:cNvSpPr txBox="1"/>
          <p:nvPr/>
        </p:nvSpPr>
        <p:spPr>
          <a:xfrm>
            <a:off x="739587" y="2382559"/>
            <a:ext cx="3558989" cy="1446550"/>
          </a:xfrm>
          <a:prstGeom prst="rect">
            <a:avLst/>
          </a:prstGeom>
          <a:noFill/>
        </p:spPr>
        <p:txBody>
          <a:bodyPr wrap="square" rtlCol="0">
            <a:spAutoFit/>
          </a:bodyPr>
          <a:lstStyle/>
          <a:p>
            <a:r>
              <a:rPr lang="fr-FR" sz="4400" b="1" dirty="0">
                <a:solidFill>
                  <a:schemeClr val="bg1"/>
                </a:solidFill>
              </a:rPr>
              <a:t>Objectifs pédagogiques</a:t>
            </a:r>
          </a:p>
        </p:txBody>
      </p:sp>
    </p:spTree>
    <p:extLst>
      <p:ext uri="{BB962C8B-B14F-4D97-AF65-F5344CB8AC3E}">
        <p14:creationId xmlns:p14="http://schemas.microsoft.com/office/powerpoint/2010/main" val="3292220892"/>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29330D-F87E-BF60-54C0-1C4C2D44D4B9}"/>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1F757A86-2604-F173-01D5-F1552706AC7F}"/>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C5B566AF-BF24-477F-7C34-BAFE8E45DECD}"/>
              </a:ext>
            </a:extLst>
          </p:cNvPr>
          <p:cNvSpPr>
            <a:spLocks noGrp="1"/>
          </p:cNvSpPr>
          <p:nvPr>
            <p:ph type="sldNum" sz="quarter" idx="12"/>
          </p:nvPr>
        </p:nvSpPr>
        <p:spPr/>
        <p:txBody>
          <a:bodyPr/>
          <a:lstStyle/>
          <a:p>
            <a:fld id="{4BDCF11F-44B6-4DE8-8BC8-D1A3E36F4D29}" type="slidenum">
              <a:rPr lang="fr-FR" smtClean="0"/>
              <a:t>142</a:t>
            </a:fld>
            <a:endParaRPr lang="fr-FR"/>
          </a:p>
        </p:txBody>
      </p:sp>
      <p:sp>
        <p:nvSpPr>
          <p:cNvPr id="6" name="Rectangle 5">
            <a:extLst>
              <a:ext uri="{FF2B5EF4-FFF2-40B4-BE49-F238E27FC236}">
                <a16:creationId xmlns:a16="http://schemas.microsoft.com/office/drawing/2014/main" id="{CBED3BBF-EE52-D2D2-102E-043ED69E7E4F}"/>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3">
            <a:extLst>
              <a:ext uri="{FF2B5EF4-FFF2-40B4-BE49-F238E27FC236}">
                <a16:creationId xmlns:a16="http://schemas.microsoft.com/office/drawing/2014/main" id="{901A2AA7-0BED-97B3-37E1-7793DA90ABC6}"/>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6 – Les images Docker et les registres</a:t>
            </a:r>
          </a:p>
        </p:txBody>
      </p:sp>
      <p:pic>
        <p:nvPicPr>
          <p:cNvPr id="7" name="Image 6">
            <a:extLst>
              <a:ext uri="{FF2B5EF4-FFF2-40B4-BE49-F238E27FC236}">
                <a16:creationId xmlns:a16="http://schemas.microsoft.com/office/drawing/2014/main" id="{7FF766D7-5388-3357-E348-670A67A23DC1}"/>
              </a:ext>
            </a:extLst>
          </p:cNvPr>
          <p:cNvPicPr>
            <a:picLocks noChangeAspect="1"/>
          </p:cNvPicPr>
          <p:nvPr/>
        </p:nvPicPr>
        <p:blipFill>
          <a:blip r:embed="rId2"/>
          <a:stretch>
            <a:fillRect/>
          </a:stretch>
        </p:blipFill>
        <p:spPr>
          <a:xfrm>
            <a:off x="1021976" y="632946"/>
            <a:ext cx="9269506" cy="6179670"/>
          </a:xfrm>
          <a:prstGeom prst="rect">
            <a:avLst/>
          </a:prstGeom>
        </p:spPr>
      </p:pic>
    </p:spTree>
    <p:extLst>
      <p:ext uri="{BB962C8B-B14F-4D97-AF65-F5344CB8AC3E}">
        <p14:creationId xmlns:p14="http://schemas.microsoft.com/office/powerpoint/2010/main" val="406776997"/>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7F5E62-C137-76E3-7BFD-93DD6363E61B}"/>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92D0607D-E8B0-A3BF-0CC5-757FC5C97C95}"/>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0E9A310B-9762-28F6-8ECC-8A926FECDF98}"/>
              </a:ext>
            </a:extLst>
          </p:cNvPr>
          <p:cNvSpPr>
            <a:spLocks noGrp="1"/>
          </p:cNvSpPr>
          <p:nvPr>
            <p:ph type="sldNum" sz="quarter" idx="12"/>
          </p:nvPr>
        </p:nvSpPr>
        <p:spPr/>
        <p:txBody>
          <a:bodyPr/>
          <a:lstStyle/>
          <a:p>
            <a:fld id="{4BDCF11F-44B6-4DE8-8BC8-D1A3E36F4D29}" type="slidenum">
              <a:rPr lang="fr-FR" smtClean="0"/>
              <a:t>143</a:t>
            </a:fld>
            <a:endParaRPr lang="fr-FR"/>
          </a:p>
        </p:txBody>
      </p:sp>
      <p:sp>
        <p:nvSpPr>
          <p:cNvPr id="6" name="Rectangle 5">
            <a:extLst>
              <a:ext uri="{FF2B5EF4-FFF2-40B4-BE49-F238E27FC236}">
                <a16:creationId xmlns:a16="http://schemas.microsoft.com/office/drawing/2014/main" id="{1DAC19A2-23D8-1631-D343-96637B5A2AF3}"/>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3">
            <a:extLst>
              <a:ext uri="{FF2B5EF4-FFF2-40B4-BE49-F238E27FC236}">
                <a16:creationId xmlns:a16="http://schemas.microsoft.com/office/drawing/2014/main" id="{E6BA1180-0F2C-8F3C-9002-C5EA95E2FF51}"/>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6 – Les images Docker et les registres</a:t>
            </a:r>
          </a:p>
        </p:txBody>
      </p:sp>
      <p:pic>
        <p:nvPicPr>
          <p:cNvPr id="5" name="Image 4">
            <a:extLst>
              <a:ext uri="{FF2B5EF4-FFF2-40B4-BE49-F238E27FC236}">
                <a16:creationId xmlns:a16="http://schemas.microsoft.com/office/drawing/2014/main" id="{F9734811-82E1-1270-A37D-8A6051A1D948}"/>
              </a:ext>
            </a:extLst>
          </p:cNvPr>
          <p:cNvPicPr>
            <a:picLocks noChangeAspect="1"/>
          </p:cNvPicPr>
          <p:nvPr/>
        </p:nvPicPr>
        <p:blipFill>
          <a:blip r:embed="rId2"/>
          <a:stretch>
            <a:fillRect/>
          </a:stretch>
        </p:blipFill>
        <p:spPr>
          <a:xfrm>
            <a:off x="1021976" y="636495"/>
            <a:ext cx="9305365" cy="6203576"/>
          </a:xfrm>
          <a:prstGeom prst="rect">
            <a:avLst/>
          </a:prstGeom>
        </p:spPr>
      </p:pic>
    </p:spTree>
    <p:extLst>
      <p:ext uri="{BB962C8B-B14F-4D97-AF65-F5344CB8AC3E}">
        <p14:creationId xmlns:p14="http://schemas.microsoft.com/office/powerpoint/2010/main" val="1472677349"/>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79F2E3-6218-2A2E-55DA-B925E6816899}"/>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4E999747-A96A-CBBB-016F-34F802C1B6D3}"/>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7DDC3036-074E-ACB4-0B5D-AC173502504E}"/>
              </a:ext>
            </a:extLst>
          </p:cNvPr>
          <p:cNvSpPr>
            <a:spLocks noGrp="1"/>
          </p:cNvSpPr>
          <p:nvPr>
            <p:ph type="sldNum" sz="quarter" idx="12"/>
          </p:nvPr>
        </p:nvSpPr>
        <p:spPr/>
        <p:txBody>
          <a:bodyPr/>
          <a:lstStyle/>
          <a:p>
            <a:fld id="{4BDCF11F-44B6-4DE8-8BC8-D1A3E36F4D29}" type="slidenum">
              <a:rPr lang="fr-FR" smtClean="0"/>
              <a:t>144</a:t>
            </a:fld>
            <a:endParaRPr lang="fr-FR"/>
          </a:p>
        </p:txBody>
      </p:sp>
      <p:sp>
        <p:nvSpPr>
          <p:cNvPr id="6" name="Rectangle 5">
            <a:extLst>
              <a:ext uri="{FF2B5EF4-FFF2-40B4-BE49-F238E27FC236}">
                <a16:creationId xmlns:a16="http://schemas.microsoft.com/office/drawing/2014/main" id="{7012B619-65B1-8494-8C9A-62C1BF198386}"/>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3">
            <a:extLst>
              <a:ext uri="{FF2B5EF4-FFF2-40B4-BE49-F238E27FC236}">
                <a16:creationId xmlns:a16="http://schemas.microsoft.com/office/drawing/2014/main" id="{7C27E3BF-CCEB-49EB-F459-EAB1C0F78FBE}"/>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6 – Les images Docker et les registres</a:t>
            </a:r>
          </a:p>
        </p:txBody>
      </p:sp>
      <p:pic>
        <p:nvPicPr>
          <p:cNvPr id="5" name="Image 4">
            <a:extLst>
              <a:ext uri="{FF2B5EF4-FFF2-40B4-BE49-F238E27FC236}">
                <a16:creationId xmlns:a16="http://schemas.microsoft.com/office/drawing/2014/main" id="{80960193-52EB-E929-9190-4C70141B28A4}"/>
              </a:ext>
            </a:extLst>
          </p:cNvPr>
          <p:cNvPicPr>
            <a:picLocks noChangeAspect="1"/>
          </p:cNvPicPr>
          <p:nvPr/>
        </p:nvPicPr>
        <p:blipFill>
          <a:blip r:embed="rId2"/>
          <a:stretch>
            <a:fillRect/>
          </a:stretch>
        </p:blipFill>
        <p:spPr>
          <a:xfrm>
            <a:off x="1021976" y="635934"/>
            <a:ext cx="9222441" cy="6148294"/>
          </a:xfrm>
          <a:prstGeom prst="rect">
            <a:avLst/>
          </a:prstGeom>
        </p:spPr>
      </p:pic>
    </p:spTree>
    <p:extLst>
      <p:ext uri="{BB962C8B-B14F-4D97-AF65-F5344CB8AC3E}">
        <p14:creationId xmlns:p14="http://schemas.microsoft.com/office/powerpoint/2010/main" val="1364224603"/>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8B859A-8CE2-953C-2BF4-87E0240FE729}"/>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A9E494D4-935B-A833-D4BE-A724B6D7596F}"/>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52B9BE2D-599A-5F5D-3846-6164E2AC7E1E}"/>
              </a:ext>
            </a:extLst>
          </p:cNvPr>
          <p:cNvSpPr>
            <a:spLocks noGrp="1"/>
          </p:cNvSpPr>
          <p:nvPr>
            <p:ph type="sldNum" sz="quarter" idx="12"/>
          </p:nvPr>
        </p:nvSpPr>
        <p:spPr/>
        <p:txBody>
          <a:bodyPr/>
          <a:lstStyle/>
          <a:p>
            <a:fld id="{4BDCF11F-44B6-4DE8-8BC8-D1A3E36F4D29}" type="slidenum">
              <a:rPr lang="fr-FR" smtClean="0"/>
              <a:t>145</a:t>
            </a:fld>
            <a:endParaRPr lang="fr-FR"/>
          </a:p>
        </p:txBody>
      </p:sp>
      <p:sp>
        <p:nvSpPr>
          <p:cNvPr id="6" name="Rectangle 5">
            <a:extLst>
              <a:ext uri="{FF2B5EF4-FFF2-40B4-BE49-F238E27FC236}">
                <a16:creationId xmlns:a16="http://schemas.microsoft.com/office/drawing/2014/main" id="{7DFF8981-AC47-D05E-C27C-3AB1ED292627}"/>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3">
            <a:extLst>
              <a:ext uri="{FF2B5EF4-FFF2-40B4-BE49-F238E27FC236}">
                <a16:creationId xmlns:a16="http://schemas.microsoft.com/office/drawing/2014/main" id="{61D0074A-4DA1-15FC-4BCF-56CACC604F5F}"/>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6 – Les images Docker et les registres</a:t>
            </a:r>
          </a:p>
        </p:txBody>
      </p:sp>
      <p:pic>
        <p:nvPicPr>
          <p:cNvPr id="5" name="Image 4">
            <a:extLst>
              <a:ext uri="{FF2B5EF4-FFF2-40B4-BE49-F238E27FC236}">
                <a16:creationId xmlns:a16="http://schemas.microsoft.com/office/drawing/2014/main" id="{E105D9F9-F205-64F9-39C4-D866097DDAE5}"/>
              </a:ext>
            </a:extLst>
          </p:cNvPr>
          <p:cNvPicPr>
            <a:picLocks noChangeAspect="1"/>
          </p:cNvPicPr>
          <p:nvPr/>
        </p:nvPicPr>
        <p:blipFill>
          <a:blip r:embed="rId2"/>
          <a:stretch>
            <a:fillRect/>
          </a:stretch>
        </p:blipFill>
        <p:spPr>
          <a:xfrm>
            <a:off x="1172979" y="708213"/>
            <a:ext cx="9170889" cy="6113926"/>
          </a:xfrm>
          <a:prstGeom prst="rect">
            <a:avLst/>
          </a:prstGeom>
        </p:spPr>
      </p:pic>
    </p:spTree>
    <p:extLst>
      <p:ext uri="{BB962C8B-B14F-4D97-AF65-F5344CB8AC3E}">
        <p14:creationId xmlns:p14="http://schemas.microsoft.com/office/powerpoint/2010/main" val="412735994"/>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514A93-9251-DF68-9BD5-60CF192E86D7}"/>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AAA381CD-3738-EF73-7E5F-F49DC1B85C11}"/>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14E385AD-9A38-5639-48A6-86F62FFCC33E}"/>
              </a:ext>
            </a:extLst>
          </p:cNvPr>
          <p:cNvSpPr>
            <a:spLocks noGrp="1"/>
          </p:cNvSpPr>
          <p:nvPr>
            <p:ph type="sldNum" sz="quarter" idx="12"/>
          </p:nvPr>
        </p:nvSpPr>
        <p:spPr/>
        <p:txBody>
          <a:bodyPr/>
          <a:lstStyle/>
          <a:p>
            <a:fld id="{4BDCF11F-44B6-4DE8-8BC8-D1A3E36F4D29}" type="slidenum">
              <a:rPr lang="fr-FR" smtClean="0"/>
              <a:t>146</a:t>
            </a:fld>
            <a:endParaRPr lang="fr-FR"/>
          </a:p>
        </p:txBody>
      </p:sp>
      <p:sp>
        <p:nvSpPr>
          <p:cNvPr id="6" name="Rectangle 5">
            <a:extLst>
              <a:ext uri="{FF2B5EF4-FFF2-40B4-BE49-F238E27FC236}">
                <a16:creationId xmlns:a16="http://schemas.microsoft.com/office/drawing/2014/main" id="{A55EE056-CD51-65F5-F693-576D4B61A186}"/>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3">
            <a:extLst>
              <a:ext uri="{FF2B5EF4-FFF2-40B4-BE49-F238E27FC236}">
                <a16:creationId xmlns:a16="http://schemas.microsoft.com/office/drawing/2014/main" id="{A491DDC3-0E42-2EC0-352C-12AC48E5C192}"/>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6 – Les images Docker et les registres</a:t>
            </a:r>
          </a:p>
        </p:txBody>
      </p:sp>
      <p:pic>
        <p:nvPicPr>
          <p:cNvPr id="5" name="Image 4">
            <a:extLst>
              <a:ext uri="{FF2B5EF4-FFF2-40B4-BE49-F238E27FC236}">
                <a16:creationId xmlns:a16="http://schemas.microsoft.com/office/drawing/2014/main" id="{3CF873DF-9742-3BA3-0018-F86EC9D8D323}"/>
              </a:ext>
            </a:extLst>
          </p:cNvPr>
          <p:cNvPicPr>
            <a:picLocks noChangeAspect="1"/>
          </p:cNvPicPr>
          <p:nvPr/>
        </p:nvPicPr>
        <p:blipFill>
          <a:blip r:embed="rId2"/>
          <a:stretch>
            <a:fillRect/>
          </a:stretch>
        </p:blipFill>
        <p:spPr>
          <a:xfrm>
            <a:off x="1165410" y="587376"/>
            <a:ext cx="9201149" cy="6134099"/>
          </a:xfrm>
          <a:prstGeom prst="rect">
            <a:avLst/>
          </a:prstGeom>
        </p:spPr>
      </p:pic>
    </p:spTree>
    <p:extLst>
      <p:ext uri="{BB962C8B-B14F-4D97-AF65-F5344CB8AC3E}">
        <p14:creationId xmlns:p14="http://schemas.microsoft.com/office/powerpoint/2010/main" val="2150502963"/>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AE5AB3-ED0F-F550-6CD2-75B1A075C331}"/>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C84CF28E-1BBF-3D20-86CD-6BF29EA6E3BC}"/>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A0E0069A-3103-AEC5-3AAF-9E5D9305911E}"/>
              </a:ext>
            </a:extLst>
          </p:cNvPr>
          <p:cNvSpPr>
            <a:spLocks noGrp="1"/>
          </p:cNvSpPr>
          <p:nvPr>
            <p:ph type="sldNum" sz="quarter" idx="12"/>
          </p:nvPr>
        </p:nvSpPr>
        <p:spPr/>
        <p:txBody>
          <a:bodyPr/>
          <a:lstStyle/>
          <a:p>
            <a:fld id="{4BDCF11F-44B6-4DE8-8BC8-D1A3E36F4D29}" type="slidenum">
              <a:rPr lang="fr-FR" smtClean="0"/>
              <a:t>147</a:t>
            </a:fld>
            <a:endParaRPr lang="fr-FR"/>
          </a:p>
        </p:txBody>
      </p:sp>
      <p:sp>
        <p:nvSpPr>
          <p:cNvPr id="6" name="Rectangle 5">
            <a:extLst>
              <a:ext uri="{FF2B5EF4-FFF2-40B4-BE49-F238E27FC236}">
                <a16:creationId xmlns:a16="http://schemas.microsoft.com/office/drawing/2014/main" id="{CB8CBDF6-C2D9-EDAE-B01B-31C8B5E749BF}"/>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3">
            <a:extLst>
              <a:ext uri="{FF2B5EF4-FFF2-40B4-BE49-F238E27FC236}">
                <a16:creationId xmlns:a16="http://schemas.microsoft.com/office/drawing/2014/main" id="{D774E9AE-9165-2143-FCCF-87AC933C9EF0}"/>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6 – Les images Docker et les registres</a:t>
            </a:r>
          </a:p>
        </p:txBody>
      </p:sp>
      <p:pic>
        <p:nvPicPr>
          <p:cNvPr id="5" name="Image 4">
            <a:extLst>
              <a:ext uri="{FF2B5EF4-FFF2-40B4-BE49-F238E27FC236}">
                <a16:creationId xmlns:a16="http://schemas.microsoft.com/office/drawing/2014/main" id="{228DE430-B45B-A55F-5030-AC7509226919}"/>
              </a:ext>
            </a:extLst>
          </p:cNvPr>
          <p:cNvPicPr>
            <a:picLocks noChangeAspect="1"/>
          </p:cNvPicPr>
          <p:nvPr/>
        </p:nvPicPr>
        <p:blipFill>
          <a:blip r:embed="rId2"/>
          <a:stretch>
            <a:fillRect/>
          </a:stretch>
        </p:blipFill>
        <p:spPr>
          <a:xfrm>
            <a:off x="1479176" y="638922"/>
            <a:ext cx="9123829" cy="6082553"/>
          </a:xfrm>
          <a:prstGeom prst="rect">
            <a:avLst/>
          </a:prstGeom>
        </p:spPr>
      </p:pic>
    </p:spTree>
    <p:extLst>
      <p:ext uri="{BB962C8B-B14F-4D97-AF65-F5344CB8AC3E}">
        <p14:creationId xmlns:p14="http://schemas.microsoft.com/office/powerpoint/2010/main" val="1444129547"/>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DB6970-9104-4523-4598-D7841AF2EECF}"/>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4BC97848-0196-237F-D42D-6C548953DB8F}"/>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8EB338F3-2163-41A0-2C69-CA71DE1D80AE}"/>
              </a:ext>
            </a:extLst>
          </p:cNvPr>
          <p:cNvSpPr>
            <a:spLocks noGrp="1"/>
          </p:cNvSpPr>
          <p:nvPr>
            <p:ph type="sldNum" sz="quarter" idx="12"/>
          </p:nvPr>
        </p:nvSpPr>
        <p:spPr/>
        <p:txBody>
          <a:bodyPr/>
          <a:lstStyle/>
          <a:p>
            <a:fld id="{4BDCF11F-44B6-4DE8-8BC8-D1A3E36F4D29}" type="slidenum">
              <a:rPr lang="fr-FR" smtClean="0"/>
              <a:t>148</a:t>
            </a:fld>
            <a:endParaRPr lang="fr-FR"/>
          </a:p>
        </p:txBody>
      </p:sp>
      <p:sp>
        <p:nvSpPr>
          <p:cNvPr id="6" name="Rectangle 5">
            <a:extLst>
              <a:ext uri="{FF2B5EF4-FFF2-40B4-BE49-F238E27FC236}">
                <a16:creationId xmlns:a16="http://schemas.microsoft.com/office/drawing/2014/main" id="{E402D498-4491-0B51-5D23-090D18118862}"/>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3">
            <a:extLst>
              <a:ext uri="{FF2B5EF4-FFF2-40B4-BE49-F238E27FC236}">
                <a16:creationId xmlns:a16="http://schemas.microsoft.com/office/drawing/2014/main" id="{F689143A-89A2-EE86-C744-82540F5B2F4B}"/>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6 – Les images Docker et les registres</a:t>
            </a:r>
          </a:p>
        </p:txBody>
      </p:sp>
      <p:pic>
        <p:nvPicPr>
          <p:cNvPr id="5" name="Image 4">
            <a:extLst>
              <a:ext uri="{FF2B5EF4-FFF2-40B4-BE49-F238E27FC236}">
                <a16:creationId xmlns:a16="http://schemas.microsoft.com/office/drawing/2014/main" id="{F49487A0-D232-78AD-97FF-6995E74AD860}"/>
              </a:ext>
            </a:extLst>
          </p:cNvPr>
          <p:cNvPicPr>
            <a:picLocks noChangeAspect="1"/>
          </p:cNvPicPr>
          <p:nvPr/>
        </p:nvPicPr>
        <p:blipFill>
          <a:blip r:embed="rId2"/>
          <a:stretch>
            <a:fillRect/>
          </a:stretch>
        </p:blipFill>
        <p:spPr>
          <a:xfrm>
            <a:off x="1569943" y="591671"/>
            <a:ext cx="9226925" cy="6151283"/>
          </a:xfrm>
          <a:prstGeom prst="rect">
            <a:avLst/>
          </a:prstGeom>
        </p:spPr>
      </p:pic>
    </p:spTree>
    <p:extLst>
      <p:ext uri="{BB962C8B-B14F-4D97-AF65-F5344CB8AC3E}">
        <p14:creationId xmlns:p14="http://schemas.microsoft.com/office/powerpoint/2010/main" val="2259772768"/>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9FE8E0-C3BE-39E5-8788-B6539FAB7578}"/>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552DD555-2839-5D14-2352-AFB6EDF6E76A}"/>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0432EA7A-74BD-4D9E-ED14-564247ECEC6D}"/>
              </a:ext>
            </a:extLst>
          </p:cNvPr>
          <p:cNvSpPr>
            <a:spLocks noGrp="1"/>
          </p:cNvSpPr>
          <p:nvPr>
            <p:ph type="sldNum" sz="quarter" idx="12"/>
          </p:nvPr>
        </p:nvSpPr>
        <p:spPr/>
        <p:txBody>
          <a:bodyPr/>
          <a:lstStyle/>
          <a:p>
            <a:fld id="{4BDCF11F-44B6-4DE8-8BC8-D1A3E36F4D29}" type="slidenum">
              <a:rPr lang="fr-FR" smtClean="0"/>
              <a:t>149</a:t>
            </a:fld>
            <a:endParaRPr lang="fr-FR"/>
          </a:p>
        </p:txBody>
      </p:sp>
      <p:sp>
        <p:nvSpPr>
          <p:cNvPr id="6" name="Rectangle 5">
            <a:extLst>
              <a:ext uri="{FF2B5EF4-FFF2-40B4-BE49-F238E27FC236}">
                <a16:creationId xmlns:a16="http://schemas.microsoft.com/office/drawing/2014/main" id="{3C050EE3-F1CD-3CA5-90F3-CE26C7652091}"/>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3">
            <a:extLst>
              <a:ext uri="{FF2B5EF4-FFF2-40B4-BE49-F238E27FC236}">
                <a16:creationId xmlns:a16="http://schemas.microsoft.com/office/drawing/2014/main" id="{D057F6B9-B577-E405-733E-79127A0CBA59}"/>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6 – Les images Docker et les registres</a:t>
            </a:r>
          </a:p>
        </p:txBody>
      </p:sp>
      <p:pic>
        <p:nvPicPr>
          <p:cNvPr id="5" name="Image 4">
            <a:extLst>
              <a:ext uri="{FF2B5EF4-FFF2-40B4-BE49-F238E27FC236}">
                <a16:creationId xmlns:a16="http://schemas.microsoft.com/office/drawing/2014/main" id="{7F0B618A-2A85-1B57-2812-A9F09095EC05}"/>
              </a:ext>
            </a:extLst>
          </p:cNvPr>
          <p:cNvPicPr>
            <a:picLocks noChangeAspect="1"/>
          </p:cNvPicPr>
          <p:nvPr/>
        </p:nvPicPr>
        <p:blipFill>
          <a:blip r:embed="rId2"/>
          <a:stretch>
            <a:fillRect/>
          </a:stretch>
        </p:blipFill>
        <p:spPr>
          <a:xfrm>
            <a:off x="1414181" y="708213"/>
            <a:ext cx="9083490" cy="6055660"/>
          </a:xfrm>
          <a:prstGeom prst="rect">
            <a:avLst/>
          </a:prstGeom>
        </p:spPr>
      </p:pic>
    </p:spTree>
    <p:extLst>
      <p:ext uri="{BB962C8B-B14F-4D97-AF65-F5344CB8AC3E}">
        <p14:creationId xmlns:p14="http://schemas.microsoft.com/office/powerpoint/2010/main" val="42560329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3FC63-D33F-EE05-A1EA-12BE97AB11E8}"/>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D295C2D2-B791-4C08-2481-4ADA4E579426}"/>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549D33D9-3BAB-CE85-38BA-8B372290EFF5}"/>
              </a:ext>
            </a:extLst>
          </p:cNvPr>
          <p:cNvSpPr>
            <a:spLocks noGrp="1"/>
          </p:cNvSpPr>
          <p:nvPr>
            <p:ph type="sldNum" sz="quarter" idx="12"/>
          </p:nvPr>
        </p:nvSpPr>
        <p:spPr/>
        <p:txBody>
          <a:bodyPr/>
          <a:lstStyle/>
          <a:p>
            <a:fld id="{4BDCF11F-44B6-4DE8-8BC8-D1A3E36F4D29}" type="slidenum">
              <a:rPr lang="fr-FR" smtClean="0"/>
              <a:t>15</a:t>
            </a:fld>
            <a:endParaRPr lang="fr-FR"/>
          </a:p>
        </p:txBody>
      </p:sp>
      <p:sp>
        <p:nvSpPr>
          <p:cNvPr id="6" name="Rectangle 5">
            <a:extLst>
              <a:ext uri="{FF2B5EF4-FFF2-40B4-BE49-F238E27FC236}">
                <a16:creationId xmlns:a16="http://schemas.microsoft.com/office/drawing/2014/main" id="{2D235F4C-5C25-40E4-00CD-B9FD1C34A0D6}"/>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687CCD1C-286E-761C-A1AE-388D510BFE7C}"/>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1 - Introduction aux conteneurs</a:t>
            </a:r>
          </a:p>
        </p:txBody>
      </p:sp>
      <p:sp>
        <p:nvSpPr>
          <p:cNvPr id="8" name="ZoneTexte 7">
            <a:extLst>
              <a:ext uri="{FF2B5EF4-FFF2-40B4-BE49-F238E27FC236}">
                <a16:creationId xmlns:a16="http://schemas.microsoft.com/office/drawing/2014/main" id="{85F060EB-6235-4696-E822-9594FE3EAE81}"/>
              </a:ext>
            </a:extLst>
          </p:cNvPr>
          <p:cNvSpPr txBox="1"/>
          <p:nvPr/>
        </p:nvSpPr>
        <p:spPr>
          <a:xfrm>
            <a:off x="1097561" y="806423"/>
            <a:ext cx="10594678"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2400" dirty="0"/>
              <a:t>Pourquoi les conteneurs?</a:t>
            </a:r>
          </a:p>
        </p:txBody>
      </p:sp>
      <p:pic>
        <p:nvPicPr>
          <p:cNvPr id="7" name="Image 6">
            <a:extLst>
              <a:ext uri="{FF2B5EF4-FFF2-40B4-BE49-F238E27FC236}">
                <a16:creationId xmlns:a16="http://schemas.microsoft.com/office/drawing/2014/main" id="{700DFC84-C3D7-AC12-58E4-68557A07BB77}"/>
              </a:ext>
            </a:extLst>
          </p:cNvPr>
          <p:cNvPicPr>
            <a:picLocks noChangeAspect="1"/>
          </p:cNvPicPr>
          <p:nvPr/>
        </p:nvPicPr>
        <p:blipFill>
          <a:blip r:embed="rId2"/>
          <a:stretch>
            <a:fillRect/>
          </a:stretch>
        </p:blipFill>
        <p:spPr>
          <a:xfrm>
            <a:off x="2501614" y="1366298"/>
            <a:ext cx="7786571" cy="5441472"/>
          </a:xfrm>
          <a:prstGeom prst="rect">
            <a:avLst/>
          </a:prstGeom>
        </p:spPr>
      </p:pic>
    </p:spTree>
    <p:extLst>
      <p:ext uri="{BB962C8B-B14F-4D97-AF65-F5344CB8AC3E}">
        <p14:creationId xmlns:p14="http://schemas.microsoft.com/office/powerpoint/2010/main" val="1942306862"/>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30407-A3A8-D54D-49E2-B4111CB70F83}"/>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46DD709B-99B2-65C1-D786-DF195432281B}"/>
              </a:ext>
            </a:extLst>
          </p:cNvPr>
          <p:cNvSpPr>
            <a:spLocks noGrp="1"/>
          </p:cNvSpPr>
          <p:nvPr>
            <p:ph type="ftr" sz="quarter" idx="11"/>
          </p:nvPr>
        </p:nvSpPr>
        <p:spPr/>
        <p:txBody>
          <a:bodyPr/>
          <a:lstStyle/>
          <a:p>
            <a:r>
              <a:rPr lang="fr-FR" dirty="0"/>
              <a:t>DOCKER</a:t>
            </a:r>
          </a:p>
        </p:txBody>
      </p:sp>
      <p:sp>
        <p:nvSpPr>
          <p:cNvPr id="3" name="Espace réservé du numéro de diapositive 2">
            <a:extLst>
              <a:ext uri="{FF2B5EF4-FFF2-40B4-BE49-F238E27FC236}">
                <a16:creationId xmlns:a16="http://schemas.microsoft.com/office/drawing/2014/main" id="{5060C401-431B-9447-F14A-9A57936D64FC}"/>
              </a:ext>
            </a:extLst>
          </p:cNvPr>
          <p:cNvSpPr>
            <a:spLocks noGrp="1"/>
          </p:cNvSpPr>
          <p:nvPr>
            <p:ph type="sldNum" sz="quarter" idx="12"/>
          </p:nvPr>
        </p:nvSpPr>
        <p:spPr/>
        <p:txBody>
          <a:bodyPr/>
          <a:lstStyle/>
          <a:p>
            <a:fld id="{4BDCF11F-44B6-4DE8-8BC8-D1A3E36F4D29}" type="slidenum">
              <a:rPr lang="fr-FR" smtClean="0"/>
              <a:t>150</a:t>
            </a:fld>
            <a:endParaRPr lang="fr-FR"/>
          </a:p>
        </p:txBody>
      </p:sp>
      <p:sp>
        <p:nvSpPr>
          <p:cNvPr id="6" name="Rectangle 5">
            <a:extLst>
              <a:ext uri="{FF2B5EF4-FFF2-40B4-BE49-F238E27FC236}">
                <a16:creationId xmlns:a16="http://schemas.microsoft.com/office/drawing/2014/main" id="{1E7965BB-8372-DF06-0144-EF06AF08C360}"/>
              </a:ext>
            </a:extLst>
          </p:cNvPr>
          <p:cNvSpPr/>
          <p:nvPr/>
        </p:nvSpPr>
        <p:spPr>
          <a:xfrm>
            <a:off x="-1" y="0"/>
            <a:ext cx="5038166"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8A058C03-B97F-FF0B-D499-C4657F8926A3}"/>
              </a:ext>
            </a:extLst>
          </p:cNvPr>
          <p:cNvSpPr txBox="1"/>
          <p:nvPr/>
        </p:nvSpPr>
        <p:spPr>
          <a:xfrm>
            <a:off x="542364" y="1397674"/>
            <a:ext cx="3558989" cy="2923877"/>
          </a:xfrm>
          <a:prstGeom prst="rect">
            <a:avLst/>
          </a:prstGeom>
          <a:noFill/>
        </p:spPr>
        <p:txBody>
          <a:bodyPr wrap="square" rtlCol="0">
            <a:spAutoFit/>
          </a:bodyPr>
          <a:lstStyle/>
          <a:p>
            <a:r>
              <a:rPr lang="fr-FR" sz="4400" b="1" dirty="0">
                <a:solidFill>
                  <a:schemeClr val="bg1"/>
                </a:solidFill>
              </a:rPr>
              <a:t>Atelier 6</a:t>
            </a:r>
          </a:p>
          <a:p>
            <a:endParaRPr lang="fr-FR" sz="4400" b="1" dirty="0">
              <a:solidFill>
                <a:schemeClr val="bg1"/>
              </a:solidFill>
            </a:endParaRPr>
          </a:p>
          <a:p>
            <a:r>
              <a:rPr lang="fr-FR" sz="3200" b="1" dirty="0">
                <a:solidFill>
                  <a:schemeClr val="bg1"/>
                </a:solidFill>
              </a:rPr>
              <a:t>Gestion et distribution des images Docker</a:t>
            </a:r>
            <a:endParaRPr lang="fr-FR" sz="4400" b="1" dirty="0">
              <a:solidFill>
                <a:schemeClr val="bg1"/>
              </a:solidFill>
            </a:endParaRPr>
          </a:p>
        </p:txBody>
      </p:sp>
      <p:sp>
        <p:nvSpPr>
          <p:cNvPr id="8" name="ZoneTexte 7">
            <a:extLst>
              <a:ext uri="{FF2B5EF4-FFF2-40B4-BE49-F238E27FC236}">
                <a16:creationId xmlns:a16="http://schemas.microsoft.com/office/drawing/2014/main" id="{9A71090E-011B-72B8-D047-9639B76E11FC}"/>
              </a:ext>
            </a:extLst>
          </p:cNvPr>
          <p:cNvSpPr txBox="1"/>
          <p:nvPr/>
        </p:nvSpPr>
        <p:spPr>
          <a:xfrm>
            <a:off x="5580530" y="1997839"/>
            <a:ext cx="6096000" cy="2585323"/>
          </a:xfrm>
          <a:prstGeom prst="rect">
            <a:avLst/>
          </a:prstGeom>
          <a:noFill/>
        </p:spPr>
        <p:txBody>
          <a:bodyPr wrap="square">
            <a:spAutoFit/>
          </a:bodyPr>
          <a:lstStyle/>
          <a:p>
            <a:r>
              <a:rPr lang="fr-FR" b="1" dirty="0"/>
              <a:t>Objectif</a:t>
            </a:r>
          </a:p>
          <a:p>
            <a:r>
              <a:rPr lang="fr-FR" dirty="0"/>
              <a:t>À l'issue de ces exercices, vous serez capable de :</a:t>
            </a:r>
          </a:p>
          <a:p>
            <a:endParaRPr lang="fr-FR" dirty="0"/>
          </a:p>
          <a:p>
            <a:pPr marL="285750" indent="-285750">
              <a:buFont typeface="Arial" panose="020B0604020202020204" pitchFamily="34" charset="0"/>
              <a:buChar char="•"/>
            </a:pPr>
            <a:r>
              <a:rPr lang="fr-FR" dirty="0"/>
              <a:t>Rechercher une image sur Docker Hub</a:t>
            </a:r>
          </a:p>
          <a:p>
            <a:pPr marL="285750" indent="-285750">
              <a:buFont typeface="Arial" panose="020B0604020202020204" pitchFamily="34" charset="0"/>
              <a:buChar char="•"/>
            </a:pPr>
            <a:r>
              <a:rPr lang="fr-FR" dirty="0"/>
              <a:t>Télécharger une image</a:t>
            </a:r>
          </a:p>
          <a:p>
            <a:pPr marL="285750" indent="-285750">
              <a:buFont typeface="Arial" panose="020B0604020202020204" pitchFamily="34" charset="0"/>
              <a:buChar char="•"/>
            </a:pPr>
            <a:r>
              <a:rPr lang="fr-FR" dirty="0"/>
              <a:t>Identifier les versions disponibles</a:t>
            </a:r>
          </a:p>
          <a:p>
            <a:pPr marL="285750" indent="-285750">
              <a:buFont typeface="Arial" panose="020B0604020202020204" pitchFamily="34" charset="0"/>
              <a:buChar char="•"/>
            </a:pPr>
            <a:r>
              <a:rPr lang="fr-FR" dirty="0"/>
              <a:t>Taguer une image</a:t>
            </a:r>
          </a:p>
          <a:p>
            <a:pPr marL="285750" indent="-285750">
              <a:buFont typeface="Arial" panose="020B0604020202020204" pitchFamily="34" charset="0"/>
              <a:buChar char="•"/>
            </a:pPr>
            <a:r>
              <a:rPr lang="fr-FR" dirty="0"/>
              <a:t>Exporter et importer une image</a:t>
            </a:r>
          </a:p>
          <a:p>
            <a:pPr marL="285750" indent="-285750">
              <a:buFont typeface="Arial" panose="020B0604020202020204" pitchFamily="34" charset="0"/>
              <a:buChar char="•"/>
            </a:pPr>
            <a:r>
              <a:rPr lang="fr-FR" dirty="0"/>
              <a:t>Comprendre le fonctionnement d'un registre Docker</a:t>
            </a:r>
          </a:p>
        </p:txBody>
      </p:sp>
    </p:spTree>
    <p:extLst>
      <p:ext uri="{BB962C8B-B14F-4D97-AF65-F5344CB8AC3E}">
        <p14:creationId xmlns:p14="http://schemas.microsoft.com/office/powerpoint/2010/main" val="2558649143"/>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94B8A-9DD0-1A85-0A85-3DC76556B871}"/>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29B8EA7D-0C2E-3D58-C878-4A9BCCD3BDC8}"/>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825B2CF9-DBF7-1AB9-2E6F-37F0FB9AB955}"/>
              </a:ext>
            </a:extLst>
          </p:cNvPr>
          <p:cNvSpPr>
            <a:spLocks noGrp="1"/>
          </p:cNvSpPr>
          <p:nvPr>
            <p:ph type="sldNum" sz="quarter" idx="12"/>
          </p:nvPr>
        </p:nvSpPr>
        <p:spPr/>
        <p:txBody>
          <a:bodyPr/>
          <a:lstStyle/>
          <a:p>
            <a:fld id="{4BDCF11F-44B6-4DE8-8BC8-D1A3E36F4D29}" type="slidenum">
              <a:rPr lang="fr-FR" smtClean="0"/>
              <a:t>151</a:t>
            </a:fld>
            <a:endParaRPr lang="fr-FR"/>
          </a:p>
        </p:txBody>
      </p:sp>
      <p:sp>
        <p:nvSpPr>
          <p:cNvPr id="6" name="Rectangle 5">
            <a:extLst>
              <a:ext uri="{FF2B5EF4-FFF2-40B4-BE49-F238E27FC236}">
                <a16:creationId xmlns:a16="http://schemas.microsoft.com/office/drawing/2014/main" id="{EB8E89D8-689F-2A47-B2ED-68A1667643E5}"/>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70794DEE-B832-700F-B9DA-51B7E2A2CF58}"/>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6 — Gestion et distribution des images Docker</a:t>
            </a:r>
          </a:p>
        </p:txBody>
      </p:sp>
      <p:sp>
        <p:nvSpPr>
          <p:cNvPr id="8" name="ZoneTexte 7">
            <a:extLst>
              <a:ext uri="{FF2B5EF4-FFF2-40B4-BE49-F238E27FC236}">
                <a16:creationId xmlns:a16="http://schemas.microsoft.com/office/drawing/2014/main" id="{DD9F11A4-93DD-378D-0866-90F9CF02E9DF}"/>
              </a:ext>
            </a:extLst>
          </p:cNvPr>
          <p:cNvSpPr txBox="1"/>
          <p:nvPr/>
        </p:nvSpPr>
        <p:spPr>
          <a:xfrm>
            <a:off x="1523999" y="839177"/>
            <a:ext cx="9081248" cy="4524315"/>
          </a:xfrm>
          <a:prstGeom prst="rect">
            <a:avLst/>
          </a:prstGeom>
          <a:noFill/>
        </p:spPr>
        <p:txBody>
          <a:bodyPr wrap="square">
            <a:spAutoFit/>
          </a:bodyPr>
          <a:lstStyle/>
          <a:p>
            <a:pPr>
              <a:buNone/>
            </a:pPr>
            <a:r>
              <a:rPr lang="fr-FR" b="1" dirty="0"/>
              <a:t>Partie 1 – Recherche d'images</a:t>
            </a:r>
          </a:p>
          <a:p>
            <a:pPr>
              <a:buNone/>
            </a:pPr>
            <a:endParaRPr lang="fr-FR" b="1" dirty="0"/>
          </a:p>
          <a:p>
            <a:pPr>
              <a:buNone/>
            </a:pPr>
            <a:r>
              <a:rPr lang="fr-FR" b="1" dirty="0"/>
              <a:t>Étape 1 – Rechercher Nginx</a:t>
            </a:r>
          </a:p>
          <a:p>
            <a:pPr rtl="0">
              <a:buNone/>
            </a:pPr>
            <a:r>
              <a:rPr lang="fr-FR" dirty="0">
                <a:latin typeface="Courier New" panose="02070309020205020404" pitchFamily="49" charset="0"/>
              </a:rPr>
              <a:t>docker </a:t>
            </a:r>
            <a:r>
              <a:rPr lang="fr-FR" dirty="0" err="1">
                <a:latin typeface="Courier New" panose="02070309020205020404" pitchFamily="49" charset="0"/>
              </a:rPr>
              <a:t>search</a:t>
            </a:r>
            <a:r>
              <a:rPr lang="fr-FR" dirty="0">
                <a:latin typeface="Courier New" panose="02070309020205020404" pitchFamily="49" charset="0"/>
              </a:rPr>
              <a:t> nginx</a:t>
            </a:r>
          </a:p>
          <a:p>
            <a:pPr>
              <a:buNone/>
            </a:pPr>
            <a:r>
              <a:rPr lang="fr-FR" dirty="0"/>
              <a:t>Questions :</a:t>
            </a:r>
          </a:p>
          <a:p>
            <a:pPr>
              <a:buFont typeface="Arial" panose="020B0604020202020204" pitchFamily="34" charset="0"/>
              <a:buChar char="•"/>
            </a:pPr>
            <a:r>
              <a:rPr lang="fr-FR" dirty="0"/>
              <a:t>Quelle image est officielle ? </a:t>
            </a:r>
          </a:p>
          <a:p>
            <a:pPr>
              <a:buFont typeface="Arial" panose="020B0604020202020204" pitchFamily="34" charset="0"/>
              <a:buChar char="•"/>
            </a:pPr>
            <a:r>
              <a:rPr lang="fr-FR" dirty="0"/>
              <a:t>Combien de téléchargements possède-t-elle ? </a:t>
            </a:r>
          </a:p>
          <a:p>
            <a:pPr>
              <a:buFont typeface="Arial" panose="020B0604020202020204" pitchFamily="34" charset="0"/>
              <a:buChar char="•"/>
            </a:pPr>
            <a:r>
              <a:rPr lang="fr-FR" dirty="0"/>
              <a:t>Existe-t-il plusieurs variantes ? </a:t>
            </a:r>
          </a:p>
          <a:p>
            <a:pPr>
              <a:buNone/>
            </a:pPr>
            <a:br>
              <a:rPr lang="fr-FR" dirty="0"/>
            </a:br>
            <a:endParaRPr lang="fr-FR" dirty="0"/>
          </a:p>
          <a:p>
            <a:pPr>
              <a:buNone/>
            </a:pPr>
            <a:r>
              <a:rPr lang="fr-FR" b="1" dirty="0"/>
              <a:t>Étape 2 – Rechercher PostgreSQL</a:t>
            </a:r>
          </a:p>
          <a:p>
            <a:pPr rtl="0">
              <a:buNone/>
            </a:pPr>
            <a:r>
              <a:rPr lang="fr-FR" dirty="0">
                <a:latin typeface="Courier New" panose="02070309020205020404" pitchFamily="49" charset="0"/>
              </a:rPr>
              <a:t>docker </a:t>
            </a:r>
            <a:r>
              <a:rPr lang="fr-FR" dirty="0" err="1">
                <a:latin typeface="Courier New" panose="02070309020205020404" pitchFamily="49" charset="0"/>
              </a:rPr>
              <a:t>search</a:t>
            </a:r>
            <a:r>
              <a:rPr lang="fr-FR" dirty="0">
                <a:latin typeface="Courier New" panose="02070309020205020404" pitchFamily="49" charset="0"/>
              </a:rPr>
              <a:t> </a:t>
            </a:r>
            <a:r>
              <a:rPr lang="fr-FR" dirty="0" err="1">
                <a:latin typeface="Courier New" panose="02070309020205020404" pitchFamily="49" charset="0"/>
              </a:rPr>
              <a:t>postgres</a:t>
            </a:r>
            <a:endParaRPr lang="fr-FR" dirty="0">
              <a:latin typeface="Courier New" panose="02070309020205020404" pitchFamily="49" charset="0"/>
            </a:endParaRPr>
          </a:p>
          <a:p>
            <a:pPr>
              <a:buNone/>
            </a:pPr>
            <a:r>
              <a:rPr lang="fr-FR" dirty="0"/>
              <a:t>Identifier :</a:t>
            </a:r>
          </a:p>
          <a:p>
            <a:pPr>
              <a:buFont typeface="Arial" panose="020B0604020202020204" pitchFamily="34" charset="0"/>
              <a:buChar char="•"/>
            </a:pPr>
            <a:r>
              <a:rPr lang="fr-FR" dirty="0"/>
              <a:t>Image officielle </a:t>
            </a:r>
          </a:p>
          <a:p>
            <a:pPr>
              <a:buFont typeface="Arial" panose="020B0604020202020204" pitchFamily="34" charset="0"/>
              <a:buChar char="•"/>
            </a:pPr>
            <a:r>
              <a:rPr lang="fr-FR" dirty="0"/>
              <a:t>Description </a:t>
            </a:r>
          </a:p>
          <a:p>
            <a:pPr>
              <a:buFont typeface="Arial" panose="020B0604020202020204" pitchFamily="34" charset="0"/>
              <a:buChar char="•"/>
            </a:pPr>
            <a:r>
              <a:rPr lang="fr-FR" dirty="0"/>
              <a:t>Popularité </a:t>
            </a:r>
          </a:p>
        </p:txBody>
      </p:sp>
    </p:spTree>
    <p:extLst>
      <p:ext uri="{BB962C8B-B14F-4D97-AF65-F5344CB8AC3E}">
        <p14:creationId xmlns:p14="http://schemas.microsoft.com/office/powerpoint/2010/main" val="3104524719"/>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ED6B30-D29F-1181-2EAB-EA6CF28CCE4E}"/>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74AFE2CD-A845-33B9-C0CC-A6DE303D56BB}"/>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6D74D21C-14D5-1BB8-B3A1-F92375AF0704}"/>
              </a:ext>
            </a:extLst>
          </p:cNvPr>
          <p:cNvSpPr>
            <a:spLocks noGrp="1"/>
          </p:cNvSpPr>
          <p:nvPr>
            <p:ph type="sldNum" sz="quarter" idx="12"/>
          </p:nvPr>
        </p:nvSpPr>
        <p:spPr/>
        <p:txBody>
          <a:bodyPr/>
          <a:lstStyle/>
          <a:p>
            <a:fld id="{4BDCF11F-44B6-4DE8-8BC8-D1A3E36F4D29}" type="slidenum">
              <a:rPr lang="fr-FR" smtClean="0"/>
              <a:t>152</a:t>
            </a:fld>
            <a:endParaRPr lang="fr-FR"/>
          </a:p>
        </p:txBody>
      </p:sp>
      <p:sp>
        <p:nvSpPr>
          <p:cNvPr id="6" name="Rectangle 5">
            <a:extLst>
              <a:ext uri="{FF2B5EF4-FFF2-40B4-BE49-F238E27FC236}">
                <a16:creationId xmlns:a16="http://schemas.microsoft.com/office/drawing/2014/main" id="{80E7AE19-D931-F394-0A7D-B30BAACA951D}"/>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D608B394-27F0-EB60-15C5-71B28AC01E9B}"/>
              </a:ext>
            </a:extLst>
          </p:cNvPr>
          <p:cNvSpPr txBox="1"/>
          <p:nvPr/>
        </p:nvSpPr>
        <p:spPr>
          <a:xfrm>
            <a:off x="1210234" y="708213"/>
            <a:ext cx="9305366" cy="5632311"/>
          </a:xfrm>
          <a:prstGeom prst="rect">
            <a:avLst/>
          </a:prstGeom>
          <a:noFill/>
        </p:spPr>
        <p:txBody>
          <a:bodyPr wrap="square">
            <a:spAutoFit/>
          </a:bodyPr>
          <a:lstStyle/>
          <a:p>
            <a:pPr>
              <a:buNone/>
            </a:pPr>
            <a:r>
              <a:rPr lang="fr-FR" b="1" dirty="0"/>
              <a:t>Partie 2 – Télécharger des images</a:t>
            </a:r>
          </a:p>
          <a:p>
            <a:pPr>
              <a:buNone/>
            </a:pPr>
            <a:endParaRPr lang="fr-FR" b="1" dirty="0"/>
          </a:p>
          <a:p>
            <a:pPr>
              <a:buNone/>
            </a:pPr>
            <a:r>
              <a:rPr lang="fr-FR" b="1" dirty="0"/>
              <a:t>Étape 3 – Télécharger Nginx</a:t>
            </a:r>
          </a:p>
          <a:p>
            <a:pPr rtl="0">
              <a:buNone/>
            </a:pPr>
            <a:r>
              <a:rPr lang="fr-FR" dirty="0">
                <a:latin typeface="Courier New" panose="02070309020205020404" pitchFamily="49" charset="0"/>
              </a:rPr>
              <a:t>docker pull nginx</a:t>
            </a:r>
          </a:p>
          <a:p>
            <a:pPr>
              <a:buNone/>
            </a:pPr>
            <a:endParaRPr lang="fr-FR" dirty="0"/>
          </a:p>
          <a:p>
            <a:pPr>
              <a:buNone/>
            </a:pPr>
            <a:r>
              <a:rPr lang="fr-FR" b="1" dirty="0"/>
              <a:t>Étape 4 – Télécharger PostgreSQL</a:t>
            </a:r>
          </a:p>
          <a:p>
            <a:pPr rtl="0">
              <a:buNone/>
            </a:pPr>
            <a:r>
              <a:rPr lang="fr-FR" dirty="0">
                <a:latin typeface="Courier New" panose="02070309020205020404" pitchFamily="49" charset="0"/>
              </a:rPr>
              <a:t>docker pull postgres:17</a:t>
            </a:r>
          </a:p>
          <a:p>
            <a:pPr>
              <a:buNone/>
            </a:pPr>
            <a:endParaRPr lang="fr-FR" dirty="0"/>
          </a:p>
          <a:p>
            <a:pPr>
              <a:buNone/>
            </a:pPr>
            <a:r>
              <a:rPr lang="fr-FR" b="1" dirty="0"/>
              <a:t>Étape 5 – Télécharger Redis</a:t>
            </a:r>
          </a:p>
          <a:p>
            <a:pPr rtl="0">
              <a:buNone/>
            </a:pPr>
            <a:r>
              <a:rPr lang="fr-FR" dirty="0">
                <a:latin typeface="Courier New" panose="02070309020205020404" pitchFamily="49" charset="0"/>
              </a:rPr>
              <a:t>docker pull redis:8</a:t>
            </a:r>
          </a:p>
          <a:p>
            <a:pPr>
              <a:buNone/>
            </a:pPr>
            <a:endParaRPr lang="fr-FR" dirty="0"/>
          </a:p>
          <a:p>
            <a:pPr>
              <a:buNone/>
            </a:pPr>
            <a:r>
              <a:rPr lang="fr-FR" b="1" dirty="0"/>
              <a:t>Étape 6 – Vérifier les images locales</a:t>
            </a:r>
          </a:p>
          <a:p>
            <a:pPr rtl="0">
              <a:buNone/>
            </a:pPr>
            <a:r>
              <a:rPr lang="fr-FR" dirty="0">
                <a:latin typeface="Courier New" panose="02070309020205020404" pitchFamily="49" charset="0"/>
              </a:rPr>
              <a:t>docker image ls</a:t>
            </a:r>
          </a:p>
          <a:p>
            <a:pPr>
              <a:buNone/>
            </a:pPr>
            <a:endParaRPr lang="fr-FR" dirty="0"/>
          </a:p>
          <a:p>
            <a:pPr>
              <a:buNone/>
            </a:pPr>
            <a:r>
              <a:rPr lang="fr-FR" dirty="0"/>
              <a:t>Résultat attendu :</a:t>
            </a:r>
          </a:p>
          <a:p>
            <a:pPr rtl="0">
              <a:buNone/>
            </a:pPr>
            <a:r>
              <a:rPr lang="fr-FR" dirty="0">
                <a:latin typeface="Courier New" panose="02070309020205020404" pitchFamily="49" charset="0"/>
              </a:rPr>
              <a:t>REPOSITORY   TAG</a:t>
            </a:r>
            <a:br>
              <a:rPr lang="fr-FR" dirty="0">
                <a:latin typeface="Courier New" panose="02070309020205020404" pitchFamily="49" charset="0"/>
              </a:rPr>
            </a:br>
            <a:br>
              <a:rPr lang="fr-FR" dirty="0">
                <a:latin typeface="Courier New" panose="02070309020205020404" pitchFamily="49" charset="0"/>
              </a:rPr>
            </a:br>
            <a:r>
              <a:rPr lang="fr-FR" dirty="0">
                <a:latin typeface="Courier New" panose="02070309020205020404" pitchFamily="49" charset="0"/>
              </a:rPr>
              <a:t>nginx        </a:t>
            </a:r>
            <a:r>
              <a:rPr lang="fr-FR" dirty="0" err="1">
                <a:latin typeface="Courier New" panose="02070309020205020404" pitchFamily="49" charset="0"/>
              </a:rPr>
              <a:t>latest</a:t>
            </a:r>
            <a:br>
              <a:rPr lang="fr-FR" dirty="0">
                <a:latin typeface="Courier New" panose="02070309020205020404" pitchFamily="49" charset="0"/>
              </a:rPr>
            </a:br>
            <a:r>
              <a:rPr lang="fr-FR" dirty="0" err="1">
                <a:latin typeface="Courier New" panose="02070309020205020404" pitchFamily="49" charset="0"/>
              </a:rPr>
              <a:t>postgres</a:t>
            </a:r>
            <a:r>
              <a:rPr lang="fr-FR" dirty="0">
                <a:latin typeface="Courier New" panose="02070309020205020404" pitchFamily="49" charset="0"/>
              </a:rPr>
              <a:t>     17</a:t>
            </a:r>
            <a:br>
              <a:rPr lang="fr-FR" dirty="0">
                <a:latin typeface="Courier New" panose="02070309020205020404" pitchFamily="49" charset="0"/>
              </a:rPr>
            </a:br>
            <a:r>
              <a:rPr lang="fr-FR" dirty="0">
                <a:latin typeface="Courier New" panose="02070309020205020404" pitchFamily="49" charset="0"/>
              </a:rPr>
              <a:t>redis        8</a:t>
            </a:r>
          </a:p>
        </p:txBody>
      </p:sp>
      <p:sp>
        <p:nvSpPr>
          <p:cNvPr id="4" name="Espace réservé du contenu 3">
            <a:extLst>
              <a:ext uri="{FF2B5EF4-FFF2-40B4-BE49-F238E27FC236}">
                <a16:creationId xmlns:a16="http://schemas.microsoft.com/office/drawing/2014/main" id="{04A4EE1D-29A1-5F3A-FA96-EEE6F13F4D9D}"/>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6 — Gestion et distribution des images Docker</a:t>
            </a:r>
          </a:p>
        </p:txBody>
      </p:sp>
    </p:spTree>
    <p:extLst>
      <p:ext uri="{BB962C8B-B14F-4D97-AF65-F5344CB8AC3E}">
        <p14:creationId xmlns:p14="http://schemas.microsoft.com/office/powerpoint/2010/main" val="182304278"/>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1EDDD2-01AD-6A4E-92D3-C92D26CE54EA}"/>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2ED32559-CEDE-985E-AF36-348F6125AA52}"/>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C059A7DE-1DA6-F2C3-22B6-51888D299610}"/>
              </a:ext>
            </a:extLst>
          </p:cNvPr>
          <p:cNvSpPr>
            <a:spLocks noGrp="1"/>
          </p:cNvSpPr>
          <p:nvPr>
            <p:ph type="sldNum" sz="quarter" idx="12"/>
          </p:nvPr>
        </p:nvSpPr>
        <p:spPr/>
        <p:txBody>
          <a:bodyPr/>
          <a:lstStyle/>
          <a:p>
            <a:fld id="{4BDCF11F-44B6-4DE8-8BC8-D1A3E36F4D29}" type="slidenum">
              <a:rPr lang="fr-FR" smtClean="0"/>
              <a:t>153</a:t>
            </a:fld>
            <a:endParaRPr lang="fr-FR"/>
          </a:p>
        </p:txBody>
      </p:sp>
      <p:sp>
        <p:nvSpPr>
          <p:cNvPr id="6" name="Rectangle 5">
            <a:extLst>
              <a:ext uri="{FF2B5EF4-FFF2-40B4-BE49-F238E27FC236}">
                <a16:creationId xmlns:a16="http://schemas.microsoft.com/office/drawing/2014/main" id="{614B5E5D-BF19-5D66-28E2-46CDA31CDF8B}"/>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053385DF-F002-12D6-EAED-DA9B1E897687}"/>
              </a:ext>
            </a:extLst>
          </p:cNvPr>
          <p:cNvSpPr txBox="1"/>
          <p:nvPr/>
        </p:nvSpPr>
        <p:spPr>
          <a:xfrm>
            <a:off x="1344706" y="1001849"/>
            <a:ext cx="7691718" cy="3139321"/>
          </a:xfrm>
          <a:prstGeom prst="rect">
            <a:avLst/>
          </a:prstGeom>
          <a:noFill/>
        </p:spPr>
        <p:txBody>
          <a:bodyPr wrap="square">
            <a:spAutoFit/>
          </a:bodyPr>
          <a:lstStyle/>
          <a:p>
            <a:pPr>
              <a:buNone/>
            </a:pPr>
            <a:r>
              <a:rPr lang="fr-FR" b="1" dirty="0"/>
              <a:t>Partie 3 – Comprendre les tags</a:t>
            </a:r>
          </a:p>
          <a:p>
            <a:pPr>
              <a:buNone/>
            </a:pPr>
            <a:endParaRPr lang="fr-FR" b="1" dirty="0"/>
          </a:p>
          <a:p>
            <a:pPr>
              <a:buNone/>
            </a:pPr>
            <a:r>
              <a:rPr lang="fr-FR" b="1" dirty="0"/>
              <a:t>Étape 7 – Télécharger une version spécifique</a:t>
            </a:r>
          </a:p>
          <a:p>
            <a:pPr rtl="0">
              <a:buNone/>
            </a:pPr>
            <a:r>
              <a:rPr lang="fr-FR" dirty="0">
                <a:latin typeface="Courier New" panose="02070309020205020404" pitchFamily="49" charset="0"/>
              </a:rPr>
              <a:t>docker pull nginx:1.28</a:t>
            </a:r>
          </a:p>
          <a:p>
            <a:pPr>
              <a:buNone/>
            </a:pPr>
            <a:endParaRPr lang="fr-FR" dirty="0"/>
          </a:p>
          <a:p>
            <a:pPr>
              <a:buNone/>
            </a:pPr>
            <a:r>
              <a:rPr lang="fr-FR" dirty="0"/>
              <a:t>Comparer :</a:t>
            </a:r>
          </a:p>
          <a:p>
            <a:pPr rtl="0">
              <a:buNone/>
            </a:pPr>
            <a:r>
              <a:rPr lang="fr-FR" dirty="0">
                <a:latin typeface="Courier New" panose="02070309020205020404" pitchFamily="49" charset="0"/>
              </a:rPr>
              <a:t>docker image ls</a:t>
            </a:r>
          </a:p>
          <a:p>
            <a:pPr>
              <a:buNone/>
            </a:pPr>
            <a:endParaRPr lang="fr-FR" dirty="0"/>
          </a:p>
          <a:p>
            <a:pPr>
              <a:buNone/>
            </a:pPr>
            <a:r>
              <a:rPr lang="fr-FR" dirty="0"/>
              <a:t>Questions :</a:t>
            </a:r>
          </a:p>
          <a:p>
            <a:pPr>
              <a:buFont typeface="Arial" panose="020B0604020202020204" pitchFamily="34" charset="0"/>
              <a:buChar char="•"/>
            </a:pPr>
            <a:r>
              <a:rPr lang="fr-FR" dirty="0"/>
              <a:t>Pourquoi plusieurs tags ? </a:t>
            </a:r>
          </a:p>
          <a:p>
            <a:pPr>
              <a:buFont typeface="Arial" panose="020B0604020202020204" pitchFamily="34" charset="0"/>
              <a:buChar char="•"/>
            </a:pPr>
            <a:r>
              <a:rPr lang="fr-FR" dirty="0"/>
              <a:t>Pourquoi éviter </a:t>
            </a:r>
            <a:r>
              <a:rPr lang="fr-FR" dirty="0" err="1"/>
              <a:t>latest</a:t>
            </a:r>
            <a:r>
              <a:rPr lang="fr-FR" dirty="0"/>
              <a:t> en production ?</a:t>
            </a:r>
          </a:p>
        </p:txBody>
      </p:sp>
      <p:sp>
        <p:nvSpPr>
          <p:cNvPr id="4" name="Espace réservé du contenu 3">
            <a:extLst>
              <a:ext uri="{FF2B5EF4-FFF2-40B4-BE49-F238E27FC236}">
                <a16:creationId xmlns:a16="http://schemas.microsoft.com/office/drawing/2014/main" id="{C3A1BCE8-0DBC-10D6-F9A5-AE9E134A9BDF}"/>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6 — Gestion et distribution des images Docker</a:t>
            </a:r>
          </a:p>
        </p:txBody>
      </p:sp>
    </p:spTree>
    <p:extLst>
      <p:ext uri="{BB962C8B-B14F-4D97-AF65-F5344CB8AC3E}">
        <p14:creationId xmlns:p14="http://schemas.microsoft.com/office/powerpoint/2010/main" val="344474522"/>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857D7-1A99-DBC8-BBE3-A76CDB668B59}"/>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495BD2BE-4260-2BF1-F5B8-B3019C7C4664}"/>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B35940C1-AFE8-D455-67F1-9429E2D0C063}"/>
              </a:ext>
            </a:extLst>
          </p:cNvPr>
          <p:cNvSpPr>
            <a:spLocks noGrp="1"/>
          </p:cNvSpPr>
          <p:nvPr>
            <p:ph type="sldNum" sz="quarter" idx="12"/>
          </p:nvPr>
        </p:nvSpPr>
        <p:spPr/>
        <p:txBody>
          <a:bodyPr/>
          <a:lstStyle/>
          <a:p>
            <a:fld id="{4BDCF11F-44B6-4DE8-8BC8-D1A3E36F4D29}" type="slidenum">
              <a:rPr lang="fr-FR" smtClean="0"/>
              <a:t>154</a:t>
            </a:fld>
            <a:endParaRPr lang="fr-FR"/>
          </a:p>
        </p:txBody>
      </p:sp>
      <p:sp>
        <p:nvSpPr>
          <p:cNvPr id="6" name="Rectangle 5">
            <a:extLst>
              <a:ext uri="{FF2B5EF4-FFF2-40B4-BE49-F238E27FC236}">
                <a16:creationId xmlns:a16="http://schemas.microsoft.com/office/drawing/2014/main" id="{770705AD-982D-A438-1047-89C9EEE73EFE}"/>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387FE4BD-FEB7-B62C-2820-B58BDC872DC2}"/>
              </a:ext>
            </a:extLst>
          </p:cNvPr>
          <p:cNvSpPr txBox="1"/>
          <p:nvPr/>
        </p:nvSpPr>
        <p:spPr>
          <a:xfrm>
            <a:off x="1382805" y="854625"/>
            <a:ext cx="6866965" cy="5355312"/>
          </a:xfrm>
          <a:prstGeom prst="rect">
            <a:avLst/>
          </a:prstGeom>
          <a:noFill/>
        </p:spPr>
        <p:txBody>
          <a:bodyPr wrap="square">
            <a:spAutoFit/>
          </a:bodyPr>
          <a:lstStyle/>
          <a:p>
            <a:pPr>
              <a:buNone/>
            </a:pPr>
            <a:r>
              <a:rPr lang="fr-FR" b="1" dirty="0"/>
              <a:t>Partie 4 – Taguer une image</a:t>
            </a:r>
          </a:p>
          <a:p>
            <a:pPr>
              <a:buNone/>
            </a:pPr>
            <a:endParaRPr lang="fr-FR" b="1" dirty="0"/>
          </a:p>
          <a:p>
            <a:pPr>
              <a:buNone/>
            </a:pPr>
            <a:r>
              <a:rPr lang="fr-FR" b="1" dirty="0"/>
              <a:t>Étape 8 – Créer un tag personnalisé</a:t>
            </a:r>
          </a:p>
          <a:p>
            <a:pPr>
              <a:buNone/>
            </a:pPr>
            <a:endParaRPr lang="fr-FR" b="1" dirty="0"/>
          </a:p>
          <a:p>
            <a:pPr rtl="0">
              <a:buNone/>
            </a:pPr>
            <a:r>
              <a:rPr lang="fr-FR" dirty="0">
                <a:latin typeface="Courier New" panose="02070309020205020404" pitchFamily="49" charset="0"/>
              </a:rPr>
              <a:t>docker tag nginx:1.28 </a:t>
            </a:r>
            <a:r>
              <a:rPr lang="fr-FR" dirty="0" err="1">
                <a:latin typeface="Courier New" panose="02070309020205020404" pitchFamily="49" charset="0"/>
              </a:rPr>
              <a:t>nginx:formation</a:t>
            </a:r>
            <a:endParaRPr lang="fr-FR" dirty="0">
              <a:latin typeface="Courier New" panose="02070309020205020404" pitchFamily="49" charset="0"/>
            </a:endParaRPr>
          </a:p>
          <a:p>
            <a:pPr>
              <a:buNone/>
            </a:pPr>
            <a:r>
              <a:rPr lang="fr-FR" dirty="0"/>
              <a:t>Vérifier :</a:t>
            </a:r>
          </a:p>
          <a:p>
            <a:pPr rtl="0">
              <a:buNone/>
            </a:pPr>
            <a:r>
              <a:rPr lang="fr-FR" dirty="0">
                <a:latin typeface="Courier New" panose="02070309020205020404" pitchFamily="49" charset="0"/>
              </a:rPr>
              <a:t>docker image ls</a:t>
            </a:r>
          </a:p>
          <a:p>
            <a:pPr>
              <a:buNone/>
            </a:pPr>
            <a:r>
              <a:rPr lang="fr-FR" dirty="0"/>
              <a:t>Résultat :</a:t>
            </a:r>
          </a:p>
          <a:p>
            <a:pPr rtl="0">
              <a:buNone/>
            </a:pPr>
            <a:r>
              <a:rPr lang="fr-FR" dirty="0">
                <a:latin typeface="Courier New" panose="02070309020205020404" pitchFamily="49" charset="0"/>
              </a:rPr>
              <a:t>nginx    1.28</a:t>
            </a:r>
            <a:br>
              <a:rPr lang="fr-FR" dirty="0">
                <a:latin typeface="Courier New" panose="02070309020205020404" pitchFamily="49" charset="0"/>
              </a:rPr>
            </a:br>
            <a:r>
              <a:rPr lang="fr-FR" dirty="0">
                <a:latin typeface="Courier New" panose="02070309020205020404" pitchFamily="49" charset="0"/>
              </a:rPr>
              <a:t>nginx    formation</a:t>
            </a:r>
          </a:p>
          <a:p>
            <a:pPr rtl="0">
              <a:buNone/>
            </a:pPr>
            <a:endParaRPr lang="fr-FR" dirty="0">
              <a:latin typeface="Courier New" panose="02070309020205020404" pitchFamily="49" charset="0"/>
            </a:endParaRPr>
          </a:p>
          <a:p>
            <a:r>
              <a:rPr lang="fr-FR" b="1" dirty="0"/>
              <a:t>Étape 9 – Comprendre le mécanisme</a:t>
            </a:r>
          </a:p>
          <a:p>
            <a:r>
              <a:rPr lang="fr-FR" dirty="0"/>
              <a:t>Illustrer :</a:t>
            </a:r>
          </a:p>
          <a:p>
            <a:r>
              <a:rPr lang="fr-FR" dirty="0"/>
              <a:t>Même image</a:t>
            </a:r>
            <a:br>
              <a:rPr lang="fr-FR" dirty="0"/>
            </a:br>
            <a:r>
              <a:rPr lang="fr-FR" dirty="0"/>
              <a:t>      │</a:t>
            </a:r>
            <a:br>
              <a:rPr lang="fr-FR" dirty="0"/>
            </a:br>
            <a:r>
              <a:rPr lang="fr-FR" dirty="0"/>
              <a:t>      ├── nginx:1.28</a:t>
            </a:r>
            <a:br>
              <a:rPr lang="fr-FR" dirty="0"/>
            </a:br>
            <a:r>
              <a:rPr lang="fr-FR" dirty="0"/>
              <a:t>      └── </a:t>
            </a:r>
            <a:r>
              <a:rPr lang="fr-FR" dirty="0" err="1"/>
              <a:t>nginx:formation</a:t>
            </a:r>
            <a:endParaRPr lang="fr-FR" dirty="0"/>
          </a:p>
          <a:p>
            <a:r>
              <a:rPr lang="fr-FR" dirty="0"/>
              <a:t>👉 Aucun doublon n'est créé.</a:t>
            </a:r>
          </a:p>
          <a:p>
            <a:pPr rtl="0">
              <a:buNone/>
            </a:pPr>
            <a:endParaRPr lang="fr-FR" dirty="0">
              <a:latin typeface="Courier New" panose="02070309020205020404" pitchFamily="49" charset="0"/>
            </a:endParaRPr>
          </a:p>
        </p:txBody>
      </p:sp>
      <p:sp>
        <p:nvSpPr>
          <p:cNvPr id="4" name="Espace réservé du contenu 3">
            <a:extLst>
              <a:ext uri="{FF2B5EF4-FFF2-40B4-BE49-F238E27FC236}">
                <a16:creationId xmlns:a16="http://schemas.microsoft.com/office/drawing/2014/main" id="{DCAC81FD-6C86-95C7-2651-3105A9F9F3D7}"/>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6 — Gestion et distribution des images Docker</a:t>
            </a:r>
          </a:p>
        </p:txBody>
      </p:sp>
    </p:spTree>
    <p:extLst>
      <p:ext uri="{BB962C8B-B14F-4D97-AF65-F5344CB8AC3E}">
        <p14:creationId xmlns:p14="http://schemas.microsoft.com/office/powerpoint/2010/main" val="3689219396"/>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2032E5-D960-7221-726B-507CDD3D2EF8}"/>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184E1FB7-F009-6D29-19B6-4AC49368AA12}"/>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58320083-33D8-7512-946F-B0457AACD8B9}"/>
              </a:ext>
            </a:extLst>
          </p:cNvPr>
          <p:cNvSpPr>
            <a:spLocks noGrp="1"/>
          </p:cNvSpPr>
          <p:nvPr>
            <p:ph type="sldNum" sz="quarter" idx="12"/>
          </p:nvPr>
        </p:nvSpPr>
        <p:spPr/>
        <p:txBody>
          <a:bodyPr/>
          <a:lstStyle/>
          <a:p>
            <a:fld id="{4BDCF11F-44B6-4DE8-8BC8-D1A3E36F4D29}" type="slidenum">
              <a:rPr lang="fr-FR" smtClean="0"/>
              <a:t>155</a:t>
            </a:fld>
            <a:endParaRPr lang="fr-FR"/>
          </a:p>
        </p:txBody>
      </p:sp>
      <p:sp>
        <p:nvSpPr>
          <p:cNvPr id="6" name="Rectangle 5">
            <a:extLst>
              <a:ext uri="{FF2B5EF4-FFF2-40B4-BE49-F238E27FC236}">
                <a16:creationId xmlns:a16="http://schemas.microsoft.com/office/drawing/2014/main" id="{8275E90F-D569-47BD-19E9-EF71D28533F4}"/>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a:extLst>
              <a:ext uri="{FF2B5EF4-FFF2-40B4-BE49-F238E27FC236}">
                <a16:creationId xmlns:a16="http://schemas.microsoft.com/office/drawing/2014/main" id="{C0443FB4-04F2-B747-9E15-379819A7EE96}"/>
              </a:ext>
            </a:extLst>
          </p:cNvPr>
          <p:cNvSpPr txBox="1"/>
          <p:nvPr/>
        </p:nvSpPr>
        <p:spPr>
          <a:xfrm>
            <a:off x="1416422" y="847235"/>
            <a:ext cx="9663954" cy="5909310"/>
          </a:xfrm>
          <a:prstGeom prst="rect">
            <a:avLst/>
          </a:prstGeom>
          <a:noFill/>
        </p:spPr>
        <p:txBody>
          <a:bodyPr wrap="square">
            <a:spAutoFit/>
          </a:bodyPr>
          <a:lstStyle/>
          <a:p>
            <a:pPr>
              <a:buNone/>
            </a:pPr>
            <a:r>
              <a:rPr lang="fr-FR" b="1" dirty="0"/>
              <a:t>Partie 5 – Sauvegarder une image</a:t>
            </a:r>
          </a:p>
          <a:p>
            <a:pPr>
              <a:buNone/>
            </a:pPr>
            <a:endParaRPr lang="fr-FR" b="1" dirty="0"/>
          </a:p>
          <a:p>
            <a:pPr>
              <a:buNone/>
            </a:pPr>
            <a:r>
              <a:rPr lang="fr-FR" b="1" dirty="0"/>
              <a:t>Étape 10 – Exporter</a:t>
            </a:r>
          </a:p>
          <a:p>
            <a:pPr rtl="0">
              <a:buNone/>
            </a:pPr>
            <a:r>
              <a:rPr lang="fr-FR" dirty="0">
                <a:latin typeface="Courier New" panose="02070309020205020404" pitchFamily="49" charset="0"/>
              </a:rPr>
              <a:t>docker </a:t>
            </a:r>
            <a:r>
              <a:rPr lang="fr-FR" dirty="0" err="1">
                <a:latin typeface="Courier New" panose="02070309020205020404" pitchFamily="49" charset="0"/>
              </a:rPr>
              <a:t>save</a:t>
            </a:r>
            <a:r>
              <a:rPr lang="fr-FR" dirty="0">
                <a:latin typeface="Courier New" panose="02070309020205020404" pitchFamily="49" charset="0"/>
              </a:rPr>
              <a:t> \</a:t>
            </a:r>
            <a:br>
              <a:rPr lang="fr-FR" dirty="0">
                <a:latin typeface="Courier New" panose="02070309020205020404" pitchFamily="49" charset="0"/>
              </a:rPr>
            </a:br>
            <a:r>
              <a:rPr lang="fr-FR" dirty="0">
                <a:latin typeface="Courier New" panose="02070309020205020404" pitchFamily="49" charset="0"/>
              </a:rPr>
              <a:t>-o nginx.tar \</a:t>
            </a:r>
            <a:br>
              <a:rPr lang="fr-FR" dirty="0">
                <a:latin typeface="Courier New" panose="02070309020205020404" pitchFamily="49" charset="0"/>
              </a:rPr>
            </a:br>
            <a:r>
              <a:rPr lang="fr-FR" dirty="0" err="1">
                <a:latin typeface="Courier New" panose="02070309020205020404" pitchFamily="49" charset="0"/>
              </a:rPr>
              <a:t>nginx:formation</a:t>
            </a:r>
            <a:endParaRPr lang="fr-FR" dirty="0">
              <a:latin typeface="Courier New" panose="02070309020205020404" pitchFamily="49" charset="0"/>
            </a:endParaRPr>
          </a:p>
          <a:p>
            <a:pPr>
              <a:buNone/>
            </a:pPr>
            <a:r>
              <a:rPr lang="fr-FR" dirty="0"/>
              <a:t>Vérifier :</a:t>
            </a:r>
          </a:p>
          <a:p>
            <a:pPr rtl="0">
              <a:buNone/>
            </a:pPr>
            <a:r>
              <a:rPr lang="fr-FR" dirty="0">
                <a:latin typeface="Courier New" panose="02070309020205020404" pitchFamily="49" charset="0"/>
              </a:rPr>
              <a:t>ls -</a:t>
            </a:r>
            <a:r>
              <a:rPr lang="fr-FR" dirty="0" err="1">
                <a:latin typeface="Courier New" panose="02070309020205020404" pitchFamily="49" charset="0"/>
              </a:rPr>
              <a:t>lh</a:t>
            </a:r>
            <a:r>
              <a:rPr lang="fr-FR" dirty="0">
                <a:latin typeface="Courier New" panose="02070309020205020404" pitchFamily="49" charset="0"/>
              </a:rPr>
              <a:t> nginx.tar</a:t>
            </a:r>
          </a:p>
          <a:p>
            <a:pPr>
              <a:buNone/>
            </a:pPr>
            <a:endParaRPr lang="fr-FR" dirty="0"/>
          </a:p>
          <a:p>
            <a:pPr>
              <a:buNone/>
            </a:pPr>
            <a:r>
              <a:rPr lang="fr-FR" b="1" dirty="0"/>
              <a:t>Étape 11 – Supprimer l'image</a:t>
            </a:r>
          </a:p>
          <a:p>
            <a:pPr rtl="0">
              <a:buNone/>
            </a:pPr>
            <a:r>
              <a:rPr lang="fr-FR" dirty="0">
                <a:latin typeface="Courier New" panose="02070309020205020404" pitchFamily="49" charset="0"/>
              </a:rPr>
              <a:t>docker image </a:t>
            </a:r>
            <a:r>
              <a:rPr lang="fr-FR" dirty="0" err="1">
                <a:latin typeface="Courier New" panose="02070309020205020404" pitchFamily="49" charset="0"/>
              </a:rPr>
              <a:t>rm</a:t>
            </a:r>
            <a:r>
              <a:rPr lang="fr-FR" dirty="0">
                <a:latin typeface="Courier New" panose="02070309020205020404" pitchFamily="49" charset="0"/>
              </a:rPr>
              <a:t> </a:t>
            </a:r>
            <a:r>
              <a:rPr lang="fr-FR" dirty="0" err="1">
                <a:latin typeface="Courier New" panose="02070309020205020404" pitchFamily="49" charset="0"/>
              </a:rPr>
              <a:t>nginx:formation</a:t>
            </a:r>
            <a:endParaRPr lang="fr-FR" dirty="0">
              <a:latin typeface="Courier New" panose="02070309020205020404" pitchFamily="49" charset="0"/>
            </a:endParaRPr>
          </a:p>
          <a:p>
            <a:pPr>
              <a:buNone/>
            </a:pPr>
            <a:r>
              <a:rPr lang="fr-FR" dirty="0"/>
              <a:t>Puis :</a:t>
            </a:r>
          </a:p>
          <a:p>
            <a:pPr rtl="0">
              <a:buNone/>
            </a:pPr>
            <a:r>
              <a:rPr lang="fr-FR" dirty="0">
                <a:latin typeface="Courier New" panose="02070309020205020404" pitchFamily="49" charset="0"/>
              </a:rPr>
              <a:t>docker image ls</a:t>
            </a:r>
          </a:p>
          <a:p>
            <a:pPr rtl="0">
              <a:buNone/>
            </a:pPr>
            <a:endParaRPr lang="fr-FR" dirty="0">
              <a:latin typeface="Courier New" panose="02070309020205020404" pitchFamily="49" charset="0"/>
            </a:endParaRPr>
          </a:p>
          <a:p>
            <a:r>
              <a:rPr lang="fr-FR" b="1" dirty="0"/>
              <a:t>Étape 12 – Réimporter</a:t>
            </a:r>
          </a:p>
          <a:p>
            <a:r>
              <a:rPr lang="fr-FR" dirty="0"/>
              <a:t>docker </a:t>
            </a:r>
            <a:r>
              <a:rPr lang="fr-FR" dirty="0" err="1"/>
              <a:t>load</a:t>
            </a:r>
            <a:r>
              <a:rPr lang="fr-FR" dirty="0"/>
              <a:t> \</a:t>
            </a:r>
            <a:br>
              <a:rPr lang="fr-FR" dirty="0"/>
            </a:br>
            <a:r>
              <a:rPr lang="fr-FR" dirty="0"/>
              <a:t>-i nginx.tar</a:t>
            </a:r>
          </a:p>
          <a:p>
            <a:r>
              <a:rPr lang="fr-FR" dirty="0"/>
              <a:t>Vérifier :</a:t>
            </a:r>
          </a:p>
          <a:p>
            <a:r>
              <a:rPr lang="fr-FR" dirty="0"/>
              <a:t>docker image ls</a:t>
            </a:r>
          </a:p>
          <a:p>
            <a:r>
              <a:rPr lang="fr-FR" dirty="0"/>
              <a:t>L'image est revenue.</a:t>
            </a:r>
          </a:p>
          <a:p>
            <a:pPr rtl="0">
              <a:buNone/>
            </a:pPr>
            <a:endParaRPr lang="fr-FR" dirty="0">
              <a:latin typeface="Courier New" panose="02070309020205020404" pitchFamily="49" charset="0"/>
            </a:endParaRPr>
          </a:p>
        </p:txBody>
      </p:sp>
      <p:sp>
        <p:nvSpPr>
          <p:cNvPr id="4" name="Espace réservé du contenu 3">
            <a:extLst>
              <a:ext uri="{FF2B5EF4-FFF2-40B4-BE49-F238E27FC236}">
                <a16:creationId xmlns:a16="http://schemas.microsoft.com/office/drawing/2014/main" id="{52E88F1D-3BE4-53A7-39A5-C8BA538B9CBF}"/>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6 — Gestion et distribution des images Docker</a:t>
            </a:r>
          </a:p>
        </p:txBody>
      </p:sp>
    </p:spTree>
    <p:extLst>
      <p:ext uri="{BB962C8B-B14F-4D97-AF65-F5344CB8AC3E}">
        <p14:creationId xmlns:p14="http://schemas.microsoft.com/office/powerpoint/2010/main" val="3557143457"/>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5D1090-6C94-44E7-AC92-D397CCD96DE0}"/>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5A47FC36-E428-D7D4-1A37-E25F63CFED99}"/>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780087B5-00C2-0017-A9B8-5C0EE34ED40D}"/>
              </a:ext>
            </a:extLst>
          </p:cNvPr>
          <p:cNvSpPr>
            <a:spLocks noGrp="1"/>
          </p:cNvSpPr>
          <p:nvPr>
            <p:ph type="sldNum" sz="quarter" idx="12"/>
          </p:nvPr>
        </p:nvSpPr>
        <p:spPr/>
        <p:txBody>
          <a:bodyPr/>
          <a:lstStyle/>
          <a:p>
            <a:fld id="{4BDCF11F-44B6-4DE8-8BC8-D1A3E36F4D29}" type="slidenum">
              <a:rPr lang="fr-FR" smtClean="0"/>
              <a:t>156</a:t>
            </a:fld>
            <a:endParaRPr lang="fr-FR"/>
          </a:p>
        </p:txBody>
      </p:sp>
      <p:sp>
        <p:nvSpPr>
          <p:cNvPr id="6" name="Rectangle 5">
            <a:extLst>
              <a:ext uri="{FF2B5EF4-FFF2-40B4-BE49-F238E27FC236}">
                <a16:creationId xmlns:a16="http://schemas.microsoft.com/office/drawing/2014/main" id="{E5117032-F420-685F-9A4F-595E1CBC6BE0}"/>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54352311-B24C-08EF-86E9-0AA550F7BAEB}"/>
              </a:ext>
            </a:extLst>
          </p:cNvPr>
          <p:cNvSpPr txBox="1"/>
          <p:nvPr/>
        </p:nvSpPr>
        <p:spPr>
          <a:xfrm>
            <a:off x="1483659" y="857106"/>
            <a:ext cx="8498541" cy="4801314"/>
          </a:xfrm>
          <a:prstGeom prst="rect">
            <a:avLst/>
          </a:prstGeom>
          <a:noFill/>
        </p:spPr>
        <p:txBody>
          <a:bodyPr wrap="square">
            <a:spAutoFit/>
          </a:bodyPr>
          <a:lstStyle/>
          <a:p>
            <a:pPr>
              <a:buNone/>
            </a:pPr>
            <a:r>
              <a:rPr lang="fr-FR" b="1" dirty="0"/>
              <a:t>Partie 6 – Simulation d'un registre</a:t>
            </a:r>
          </a:p>
          <a:p>
            <a:pPr>
              <a:buNone/>
            </a:pPr>
            <a:endParaRPr lang="fr-FR" b="1" dirty="0"/>
          </a:p>
          <a:p>
            <a:pPr>
              <a:buNone/>
            </a:pPr>
            <a:r>
              <a:rPr lang="fr-FR" b="1" dirty="0"/>
              <a:t>Étape 13 – Préparer une image à publier</a:t>
            </a:r>
          </a:p>
          <a:p>
            <a:pPr>
              <a:buNone/>
            </a:pPr>
            <a:endParaRPr lang="fr-FR" b="1" dirty="0"/>
          </a:p>
          <a:p>
            <a:pPr>
              <a:buNone/>
            </a:pPr>
            <a:r>
              <a:rPr lang="fr-FR" dirty="0"/>
              <a:t>Supposons :</a:t>
            </a:r>
          </a:p>
          <a:p>
            <a:pPr rtl="0">
              <a:buNone/>
            </a:pPr>
            <a:r>
              <a:rPr lang="fr-FR" dirty="0">
                <a:latin typeface="Courier New" panose="02070309020205020404" pitchFamily="49" charset="0"/>
              </a:rPr>
              <a:t>Compte Docker Hub : </a:t>
            </a:r>
            <a:r>
              <a:rPr lang="fr-FR" dirty="0" err="1">
                <a:latin typeface="Courier New" panose="02070309020205020404" pitchFamily="49" charset="0"/>
              </a:rPr>
              <a:t>formationdocker</a:t>
            </a:r>
            <a:endParaRPr lang="fr-FR" dirty="0">
              <a:latin typeface="Courier New" panose="02070309020205020404" pitchFamily="49" charset="0"/>
            </a:endParaRPr>
          </a:p>
          <a:p>
            <a:pPr>
              <a:buNone/>
            </a:pPr>
            <a:r>
              <a:rPr lang="fr-FR" dirty="0"/>
              <a:t>Tag :</a:t>
            </a:r>
          </a:p>
          <a:p>
            <a:pPr rtl="0">
              <a:buNone/>
            </a:pPr>
            <a:r>
              <a:rPr lang="fr-FR" dirty="0">
                <a:latin typeface="Courier New" panose="02070309020205020404" pitchFamily="49" charset="0"/>
              </a:rPr>
              <a:t>docker tag </a:t>
            </a:r>
            <a:r>
              <a:rPr lang="fr-FR" dirty="0" err="1">
                <a:latin typeface="Courier New" panose="02070309020205020404" pitchFamily="49" charset="0"/>
              </a:rPr>
              <a:t>nginx:formation</a:t>
            </a:r>
            <a:r>
              <a:rPr lang="fr-FR" dirty="0">
                <a:latin typeface="Courier New" panose="02070309020205020404" pitchFamily="49" charset="0"/>
              </a:rPr>
              <a:t> \</a:t>
            </a:r>
            <a:br>
              <a:rPr lang="fr-FR" dirty="0">
                <a:latin typeface="Courier New" panose="02070309020205020404" pitchFamily="49" charset="0"/>
              </a:rPr>
            </a:br>
            <a:r>
              <a:rPr lang="fr-FR" dirty="0" err="1">
                <a:latin typeface="Courier New" panose="02070309020205020404" pitchFamily="49" charset="0"/>
              </a:rPr>
              <a:t>formationdocker</a:t>
            </a:r>
            <a:r>
              <a:rPr lang="fr-FR" dirty="0">
                <a:latin typeface="Courier New" panose="02070309020205020404" pitchFamily="49" charset="0"/>
              </a:rPr>
              <a:t>/nginx-demo:v1</a:t>
            </a:r>
          </a:p>
          <a:p>
            <a:pPr>
              <a:buNone/>
            </a:pPr>
            <a:br>
              <a:rPr lang="fr-FR" dirty="0"/>
            </a:br>
            <a:endParaRPr lang="fr-FR" dirty="0"/>
          </a:p>
          <a:p>
            <a:pPr>
              <a:buNone/>
            </a:pPr>
            <a:r>
              <a:rPr lang="fr-FR" b="1" dirty="0"/>
              <a:t>Étape 14 – Observer le nouveau nom</a:t>
            </a:r>
          </a:p>
          <a:p>
            <a:pPr rtl="0">
              <a:buNone/>
            </a:pPr>
            <a:r>
              <a:rPr lang="fr-FR" dirty="0">
                <a:latin typeface="Courier New" panose="02070309020205020404" pitchFamily="49" charset="0"/>
              </a:rPr>
              <a:t>docker image ls</a:t>
            </a:r>
          </a:p>
          <a:p>
            <a:pPr>
              <a:buNone/>
            </a:pPr>
            <a:r>
              <a:rPr lang="fr-FR" dirty="0"/>
              <a:t>Résultat :</a:t>
            </a:r>
          </a:p>
          <a:p>
            <a:pPr rtl="0">
              <a:buNone/>
            </a:pPr>
            <a:r>
              <a:rPr lang="fr-FR" dirty="0" err="1">
                <a:latin typeface="Courier New" panose="02070309020205020404" pitchFamily="49" charset="0"/>
              </a:rPr>
              <a:t>formationdocker</a:t>
            </a:r>
            <a:r>
              <a:rPr lang="fr-FR" dirty="0">
                <a:latin typeface="Courier New" panose="02070309020205020404" pitchFamily="49" charset="0"/>
              </a:rPr>
              <a:t>/nginx-</a:t>
            </a:r>
            <a:r>
              <a:rPr lang="fr-FR" dirty="0" err="1">
                <a:latin typeface="Courier New" panose="02070309020205020404" pitchFamily="49" charset="0"/>
              </a:rPr>
              <a:t>demo</a:t>
            </a:r>
            <a:r>
              <a:rPr lang="fr-FR" dirty="0">
                <a:latin typeface="Courier New" panose="02070309020205020404" pitchFamily="49" charset="0"/>
              </a:rPr>
              <a:t>   v1</a:t>
            </a:r>
          </a:p>
          <a:p>
            <a:pPr>
              <a:buNone/>
            </a:pPr>
            <a:r>
              <a:rPr lang="fr-FR" dirty="0"/>
              <a:t>Expliquer :</a:t>
            </a:r>
          </a:p>
          <a:p>
            <a:pPr rtl="0">
              <a:buNone/>
            </a:pPr>
            <a:r>
              <a:rPr lang="fr-FR" dirty="0">
                <a:latin typeface="Courier New" panose="02070309020205020404" pitchFamily="49" charset="0"/>
              </a:rPr>
              <a:t>compte/</a:t>
            </a:r>
            <a:r>
              <a:rPr lang="fr-FR" dirty="0" err="1">
                <a:latin typeface="Courier New" panose="02070309020205020404" pitchFamily="49" charset="0"/>
              </a:rPr>
              <a:t>image:tag</a:t>
            </a:r>
            <a:endParaRPr lang="fr-FR" dirty="0">
              <a:latin typeface="Courier New" panose="02070309020205020404" pitchFamily="49" charset="0"/>
            </a:endParaRPr>
          </a:p>
        </p:txBody>
      </p:sp>
      <p:sp>
        <p:nvSpPr>
          <p:cNvPr id="4" name="Espace réservé du contenu 3">
            <a:extLst>
              <a:ext uri="{FF2B5EF4-FFF2-40B4-BE49-F238E27FC236}">
                <a16:creationId xmlns:a16="http://schemas.microsoft.com/office/drawing/2014/main" id="{C381C058-5B0A-7768-1E9C-C180BA28AB14}"/>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6 — Gestion et distribution des images Docker</a:t>
            </a:r>
          </a:p>
        </p:txBody>
      </p:sp>
    </p:spTree>
    <p:extLst>
      <p:ext uri="{BB962C8B-B14F-4D97-AF65-F5344CB8AC3E}">
        <p14:creationId xmlns:p14="http://schemas.microsoft.com/office/powerpoint/2010/main" val="562464336"/>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DFC7FD-5706-EA57-3C5F-B22F1919BE6E}"/>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15CABA64-6608-30DA-A11C-17FD5F63D4CF}"/>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7270E56E-9609-AB60-A87A-ABCE5DC43551}"/>
              </a:ext>
            </a:extLst>
          </p:cNvPr>
          <p:cNvSpPr>
            <a:spLocks noGrp="1"/>
          </p:cNvSpPr>
          <p:nvPr>
            <p:ph type="sldNum" sz="quarter" idx="12"/>
          </p:nvPr>
        </p:nvSpPr>
        <p:spPr/>
        <p:txBody>
          <a:bodyPr/>
          <a:lstStyle/>
          <a:p>
            <a:fld id="{4BDCF11F-44B6-4DE8-8BC8-D1A3E36F4D29}" type="slidenum">
              <a:rPr lang="fr-FR" smtClean="0"/>
              <a:t>157</a:t>
            </a:fld>
            <a:endParaRPr lang="fr-FR"/>
          </a:p>
        </p:txBody>
      </p:sp>
      <p:sp>
        <p:nvSpPr>
          <p:cNvPr id="6" name="Rectangle 5">
            <a:extLst>
              <a:ext uri="{FF2B5EF4-FFF2-40B4-BE49-F238E27FC236}">
                <a16:creationId xmlns:a16="http://schemas.microsoft.com/office/drawing/2014/main" id="{9AE9C243-D155-BAE8-137A-F5F1E2709FB7}"/>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63B543E4-E394-1FDB-51F1-53145878022B}"/>
              </a:ext>
            </a:extLst>
          </p:cNvPr>
          <p:cNvSpPr txBox="1"/>
          <p:nvPr/>
        </p:nvSpPr>
        <p:spPr>
          <a:xfrm>
            <a:off x="1470212" y="801504"/>
            <a:ext cx="7772400" cy="3139321"/>
          </a:xfrm>
          <a:prstGeom prst="rect">
            <a:avLst/>
          </a:prstGeom>
          <a:noFill/>
        </p:spPr>
        <p:txBody>
          <a:bodyPr wrap="square">
            <a:spAutoFit/>
          </a:bodyPr>
          <a:lstStyle/>
          <a:p>
            <a:pPr>
              <a:buNone/>
            </a:pPr>
            <a:r>
              <a:rPr lang="fr-FR" b="1" dirty="0"/>
              <a:t>Étape 1 – Déployer le registre</a:t>
            </a:r>
          </a:p>
          <a:p>
            <a:pPr>
              <a:buNone/>
            </a:pPr>
            <a:r>
              <a:rPr lang="fr-FR" dirty="0"/>
              <a:t>Docker fournit déjà une image officielle :</a:t>
            </a:r>
          </a:p>
          <a:p>
            <a:pPr rtl="0">
              <a:buNone/>
            </a:pPr>
            <a:r>
              <a:rPr lang="fr-FR" dirty="0">
                <a:latin typeface="Courier New" panose="02070309020205020404" pitchFamily="49" charset="0"/>
              </a:rPr>
              <a:t>docker run -d \</a:t>
            </a:r>
            <a:br>
              <a:rPr lang="fr-FR" dirty="0">
                <a:latin typeface="Courier New" panose="02070309020205020404" pitchFamily="49" charset="0"/>
              </a:rPr>
            </a:br>
            <a:r>
              <a:rPr lang="fr-FR" dirty="0">
                <a:latin typeface="Courier New" panose="02070309020205020404" pitchFamily="49" charset="0"/>
              </a:rPr>
              <a:t>--</a:t>
            </a:r>
            <a:r>
              <a:rPr lang="fr-FR" dirty="0" err="1">
                <a:latin typeface="Courier New" panose="02070309020205020404" pitchFamily="49" charset="0"/>
              </a:rPr>
              <a:t>name</a:t>
            </a:r>
            <a:r>
              <a:rPr lang="fr-FR" dirty="0">
                <a:latin typeface="Courier New" panose="02070309020205020404" pitchFamily="49" charset="0"/>
              </a:rPr>
              <a:t> </a:t>
            </a:r>
            <a:r>
              <a:rPr lang="fr-FR" dirty="0" err="1">
                <a:latin typeface="Courier New" panose="02070309020205020404" pitchFamily="49" charset="0"/>
              </a:rPr>
              <a:t>registry</a:t>
            </a:r>
            <a:r>
              <a:rPr lang="fr-FR" dirty="0">
                <a:latin typeface="Courier New" panose="02070309020205020404" pitchFamily="49" charset="0"/>
              </a:rPr>
              <a:t> \</a:t>
            </a:r>
            <a:br>
              <a:rPr lang="fr-FR" dirty="0">
                <a:latin typeface="Courier New" panose="02070309020205020404" pitchFamily="49" charset="0"/>
              </a:rPr>
            </a:br>
            <a:r>
              <a:rPr lang="fr-FR" dirty="0">
                <a:latin typeface="Courier New" panose="02070309020205020404" pitchFamily="49" charset="0"/>
              </a:rPr>
              <a:t>-p 5000:5000 \</a:t>
            </a:r>
            <a:br>
              <a:rPr lang="fr-FR" dirty="0">
                <a:latin typeface="Courier New" panose="02070309020205020404" pitchFamily="49" charset="0"/>
              </a:rPr>
            </a:br>
            <a:r>
              <a:rPr lang="fr-FR" dirty="0">
                <a:latin typeface="Courier New" panose="02070309020205020404" pitchFamily="49" charset="0"/>
              </a:rPr>
              <a:t>registry:2</a:t>
            </a:r>
          </a:p>
          <a:p>
            <a:pPr>
              <a:buNone/>
            </a:pPr>
            <a:r>
              <a:rPr lang="fr-FR" dirty="0"/>
              <a:t>Vérification :</a:t>
            </a:r>
          </a:p>
          <a:p>
            <a:pPr rtl="0">
              <a:buNone/>
            </a:pPr>
            <a:r>
              <a:rPr lang="fr-FR" dirty="0">
                <a:latin typeface="Courier New" panose="02070309020205020404" pitchFamily="49" charset="0"/>
              </a:rPr>
              <a:t>docker </a:t>
            </a:r>
            <a:r>
              <a:rPr lang="fr-FR" dirty="0" err="1">
                <a:latin typeface="Courier New" panose="02070309020205020404" pitchFamily="49" charset="0"/>
              </a:rPr>
              <a:t>ps</a:t>
            </a:r>
            <a:endParaRPr lang="fr-FR" dirty="0">
              <a:latin typeface="Courier New" panose="02070309020205020404" pitchFamily="49" charset="0"/>
            </a:endParaRPr>
          </a:p>
          <a:p>
            <a:pPr>
              <a:buNone/>
            </a:pPr>
            <a:r>
              <a:rPr lang="fr-FR" dirty="0"/>
              <a:t>Résultat :</a:t>
            </a:r>
          </a:p>
          <a:p>
            <a:pPr rtl="0">
              <a:buNone/>
            </a:pPr>
            <a:r>
              <a:rPr lang="fr-FR" dirty="0">
                <a:latin typeface="Courier New" panose="02070309020205020404" pitchFamily="49" charset="0"/>
              </a:rPr>
              <a:t>registry:2</a:t>
            </a:r>
            <a:br>
              <a:rPr lang="fr-FR" dirty="0">
                <a:latin typeface="Courier New" panose="02070309020205020404" pitchFamily="49" charset="0"/>
              </a:rPr>
            </a:br>
            <a:r>
              <a:rPr lang="fr-FR" dirty="0">
                <a:latin typeface="Courier New" panose="02070309020205020404" pitchFamily="49" charset="0"/>
              </a:rPr>
              <a:t>0.0.0.0:5000-&gt;5000/</a:t>
            </a:r>
            <a:r>
              <a:rPr lang="fr-FR" dirty="0" err="1">
                <a:latin typeface="Courier New" panose="02070309020205020404" pitchFamily="49" charset="0"/>
              </a:rPr>
              <a:t>tcp</a:t>
            </a:r>
            <a:endParaRPr lang="fr-FR" dirty="0">
              <a:latin typeface="Courier New" panose="02070309020205020404" pitchFamily="49" charset="0"/>
            </a:endParaRPr>
          </a:p>
        </p:txBody>
      </p:sp>
      <p:sp>
        <p:nvSpPr>
          <p:cNvPr id="4" name="Espace réservé du contenu 3">
            <a:extLst>
              <a:ext uri="{FF2B5EF4-FFF2-40B4-BE49-F238E27FC236}">
                <a16:creationId xmlns:a16="http://schemas.microsoft.com/office/drawing/2014/main" id="{51F5B4E8-074A-45F3-0872-CB6C5F564520}"/>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6 — Gestion et distribution des images Docker</a:t>
            </a:r>
          </a:p>
        </p:txBody>
      </p:sp>
    </p:spTree>
    <p:extLst>
      <p:ext uri="{BB962C8B-B14F-4D97-AF65-F5344CB8AC3E}">
        <p14:creationId xmlns:p14="http://schemas.microsoft.com/office/powerpoint/2010/main" val="2868969292"/>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8DBACE-FE0D-9AE8-F3F5-2A2F8D3523F4}"/>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5CC0FFEF-CF3A-468B-BABD-AC792386D2B0}"/>
              </a:ext>
            </a:extLst>
          </p:cNvPr>
          <p:cNvSpPr>
            <a:spLocks noGrp="1"/>
          </p:cNvSpPr>
          <p:nvPr>
            <p:ph type="ftr" sz="quarter" idx="11"/>
          </p:nvPr>
        </p:nvSpPr>
        <p:spPr/>
        <p:txBody>
          <a:bodyPr/>
          <a:lstStyle/>
          <a:p>
            <a:r>
              <a:rPr lang="fr-FR" dirty="0"/>
              <a:t>DOCKER</a:t>
            </a:r>
          </a:p>
        </p:txBody>
      </p:sp>
      <p:sp>
        <p:nvSpPr>
          <p:cNvPr id="3" name="Espace réservé du numéro de diapositive 2">
            <a:extLst>
              <a:ext uri="{FF2B5EF4-FFF2-40B4-BE49-F238E27FC236}">
                <a16:creationId xmlns:a16="http://schemas.microsoft.com/office/drawing/2014/main" id="{DC8915EA-A39D-1C27-EE74-E4A8C8B7B23E}"/>
              </a:ext>
            </a:extLst>
          </p:cNvPr>
          <p:cNvSpPr>
            <a:spLocks noGrp="1"/>
          </p:cNvSpPr>
          <p:nvPr>
            <p:ph type="sldNum" sz="quarter" idx="12"/>
          </p:nvPr>
        </p:nvSpPr>
        <p:spPr/>
        <p:txBody>
          <a:bodyPr/>
          <a:lstStyle/>
          <a:p>
            <a:fld id="{4BDCF11F-44B6-4DE8-8BC8-D1A3E36F4D29}" type="slidenum">
              <a:rPr lang="fr-FR" smtClean="0"/>
              <a:t>158</a:t>
            </a:fld>
            <a:endParaRPr lang="fr-FR"/>
          </a:p>
        </p:txBody>
      </p:sp>
      <p:sp>
        <p:nvSpPr>
          <p:cNvPr id="6" name="Rectangle 5">
            <a:extLst>
              <a:ext uri="{FF2B5EF4-FFF2-40B4-BE49-F238E27FC236}">
                <a16:creationId xmlns:a16="http://schemas.microsoft.com/office/drawing/2014/main" id="{50B03143-E742-D043-48D1-F69AF15C78F5}"/>
              </a:ext>
            </a:extLst>
          </p:cNvPr>
          <p:cNvSpPr/>
          <p:nvPr/>
        </p:nvSpPr>
        <p:spPr>
          <a:xfrm>
            <a:off x="-1" y="0"/>
            <a:ext cx="5038166"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874D7A64-4DA8-A8B3-8F3B-AFA86BA26E7F}"/>
              </a:ext>
            </a:extLst>
          </p:cNvPr>
          <p:cNvSpPr txBox="1"/>
          <p:nvPr/>
        </p:nvSpPr>
        <p:spPr>
          <a:xfrm>
            <a:off x="542364" y="1397674"/>
            <a:ext cx="3558989" cy="2923877"/>
          </a:xfrm>
          <a:prstGeom prst="rect">
            <a:avLst/>
          </a:prstGeom>
          <a:noFill/>
        </p:spPr>
        <p:txBody>
          <a:bodyPr wrap="square" rtlCol="0">
            <a:spAutoFit/>
          </a:bodyPr>
          <a:lstStyle/>
          <a:p>
            <a:r>
              <a:rPr lang="fr-FR" sz="4400" b="1" dirty="0">
                <a:solidFill>
                  <a:schemeClr val="bg1"/>
                </a:solidFill>
              </a:rPr>
              <a:t>Atelier 7</a:t>
            </a:r>
          </a:p>
          <a:p>
            <a:endParaRPr lang="fr-FR" sz="4400" b="1" dirty="0">
              <a:solidFill>
                <a:schemeClr val="bg1"/>
              </a:solidFill>
            </a:endParaRPr>
          </a:p>
          <a:p>
            <a:r>
              <a:rPr lang="fr-FR" sz="3200" b="1" dirty="0">
                <a:solidFill>
                  <a:schemeClr val="bg1"/>
                </a:solidFill>
              </a:rPr>
              <a:t>Déployer son propre registre Docker</a:t>
            </a:r>
            <a:endParaRPr lang="fr-FR" sz="4400" b="1" dirty="0">
              <a:solidFill>
                <a:schemeClr val="bg1"/>
              </a:solidFill>
            </a:endParaRPr>
          </a:p>
        </p:txBody>
      </p:sp>
      <p:sp>
        <p:nvSpPr>
          <p:cNvPr id="8" name="ZoneTexte 7">
            <a:extLst>
              <a:ext uri="{FF2B5EF4-FFF2-40B4-BE49-F238E27FC236}">
                <a16:creationId xmlns:a16="http://schemas.microsoft.com/office/drawing/2014/main" id="{C0632A9F-16AF-36AB-1AF2-913E578562A5}"/>
              </a:ext>
            </a:extLst>
          </p:cNvPr>
          <p:cNvSpPr txBox="1"/>
          <p:nvPr/>
        </p:nvSpPr>
        <p:spPr>
          <a:xfrm>
            <a:off x="5580530" y="1997839"/>
            <a:ext cx="6096000" cy="1477328"/>
          </a:xfrm>
          <a:prstGeom prst="rect">
            <a:avLst/>
          </a:prstGeom>
          <a:noFill/>
        </p:spPr>
        <p:txBody>
          <a:bodyPr wrap="square">
            <a:spAutoFit/>
          </a:bodyPr>
          <a:lstStyle/>
          <a:p>
            <a:r>
              <a:rPr lang="fr-FR" b="1" dirty="0"/>
              <a:t>Objectif</a:t>
            </a:r>
          </a:p>
          <a:p>
            <a:r>
              <a:rPr lang="fr-FR" dirty="0"/>
              <a:t>À l'issue de ces exercices, vous serez capable de :</a:t>
            </a:r>
          </a:p>
          <a:p>
            <a:endParaRPr lang="fr-FR" dirty="0"/>
          </a:p>
          <a:p>
            <a:pPr marL="285750" indent="-285750">
              <a:buFont typeface="Arial" panose="020B0604020202020204" pitchFamily="34" charset="0"/>
              <a:buChar char="•"/>
            </a:pPr>
            <a:r>
              <a:rPr lang="fr-FR" dirty="0"/>
              <a:t>Créer un registre Docker privé local puis y publier une image.</a:t>
            </a:r>
          </a:p>
        </p:txBody>
      </p:sp>
    </p:spTree>
    <p:extLst>
      <p:ext uri="{BB962C8B-B14F-4D97-AF65-F5344CB8AC3E}">
        <p14:creationId xmlns:p14="http://schemas.microsoft.com/office/powerpoint/2010/main" val="2697308187"/>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951714-736D-8016-71EE-3183519B8E67}"/>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29577135-199C-15BA-F946-AAAC73A2BE8C}"/>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A5B4AE8C-AA73-5B84-F8AF-32DAA295B57A}"/>
              </a:ext>
            </a:extLst>
          </p:cNvPr>
          <p:cNvSpPr>
            <a:spLocks noGrp="1"/>
          </p:cNvSpPr>
          <p:nvPr>
            <p:ph type="sldNum" sz="quarter" idx="12"/>
          </p:nvPr>
        </p:nvSpPr>
        <p:spPr/>
        <p:txBody>
          <a:bodyPr/>
          <a:lstStyle/>
          <a:p>
            <a:fld id="{4BDCF11F-44B6-4DE8-8BC8-D1A3E36F4D29}" type="slidenum">
              <a:rPr lang="fr-FR" smtClean="0"/>
              <a:t>159</a:t>
            </a:fld>
            <a:endParaRPr lang="fr-FR"/>
          </a:p>
        </p:txBody>
      </p:sp>
      <p:sp>
        <p:nvSpPr>
          <p:cNvPr id="6" name="Rectangle 5">
            <a:extLst>
              <a:ext uri="{FF2B5EF4-FFF2-40B4-BE49-F238E27FC236}">
                <a16:creationId xmlns:a16="http://schemas.microsoft.com/office/drawing/2014/main" id="{479ECFDF-15E7-D148-117F-8F563B93F201}"/>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D0D90AC7-F7A8-3D64-17CE-9E76C1588D39}"/>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7 — Déployer son propre registre Docker</a:t>
            </a:r>
          </a:p>
        </p:txBody>
      </p:sp>
      <p:sp>
        <p:nvSpPr>
          <p:cNvPr id="7" name="ZoneTexte 6">
            <a:extLst>
              <a:ext uri="{FF2B5EF4-FFF2-40B4-BE49-F238E27FC236}">
                <a16:creationId xmlns:a16="http://schemas.microsoft.com/office/drawing/2014/main" id="{F1F67972-1844-1B69-BE53-A411EB91EBD0}"/>
              </a:ext>
            </a:extLst>
          </p:cNvPr>
          <p:cNvSpPr txBox="1"/>
          <p:nvPr/>
        </p:nvSpPr>
        <p:spPr>
          <a:xfrm>
            <a:off x="1461247" y="783575"/>
            <a:ext cx="6893859" cy="3139321"/>
          </a:xfrm>
          <a:prstGeom prst="rect">
            <a:avLst/>
          </a:prstGeom>
          <a:noFill/>
        </p:spPr>
        <p:txBody>
          <a:bodyPr wrap="square">
            <a:spAutoFit/>
          </a:bodyPr>
          <a:lstStyle/>
          <a:p>
            <a:pPr>
              <a:buNone/>
            </a:pPr>
            <a:r>
              <a:rPr lang="fr-FR" b="1" dirty="0"/>
              <a:t>Étape 1 – Déployer le registre</a:t>
            </a:r>
          </a:p>
          <a:p>
            <a:pPr>
              <a:buNone/>
            </a:pPr>
            <a:r>
              <a:rPr lang="fr-FR" dirty="0"/>
              <a:t>Docker fournit déjà une image officielle :</a:t>
            </a:r>
          </a:p>
          <a:p>
            <a:pPr rtl="0">
              <a:buNone/>
            </a:pPr>
            <a:r>
              <a:rPr lang="fr-FR" dirty="0">
                <a:latin typeface="Courier New" panose="02070309020205020404" pitchFamily="49" charset="0"/>
              </a:rPr>
              <a:t>docker run -d \</a:t>
            </a:r>
            <a:br>
              <a:rPr lang="fr-FR" dirty="0">
                <a:latin typeface="Courier New" panose="02070309020205020404" pitchFamily="49" charset="0"/>
              </a:rPr>
            </a:br>
            <a:r>
              <a:rPr lang="fr-FR" dirty="0">
                <a:latin typeface="Courier New" panose="02070309020205020404" pitchFamily="49" charset="0"/>
              </a:rPr>
              <a:t>--</a:t>
            </a:r>
            <a:r>
              <a:rPr lang="fr-FR" dirty="0" err="1">
                <a:latin typeface="Courier New" panose="02070309020205020404" pitchFamily="49" charset="0"/>
              </a:rPr>
              <a:t>name</a:t>
            </a:r>
            <a:r>
              <a:rPr lang="fr-FR" dirty="0">
                <a:latin typeface="Courier New" panose="02070309020205020404" pitchFamily="49" charset="0"/>
              </a:rPr>
              <a:t> </a:t>
            </a:r>
            <a:r>
              <a:rPr lang="fr-FR" dirty="0" err="1">
                <a:latin typeface="Courier New" panose="02070309020205020404" pitchFamily="49" charset="0"/>
              </a:rPr>
              <a:t>registry</a:t>
            </a:r>
            <a:r>
              <a:rPr lang="fr-FR" dirty="0">
                <a:latin typeface="Courier New" panose="02070309020205020404" pitchFamily="49" charset="0"/>
              </a:rPr>
              <a:t> \</a:t>
            </a:r>
            <a:br>
              <a:rPr lang="fr-FR" dirty="0">
                <a:latin typeface="Courier New" panose="02070309020205020404" pitchFamily="49" charset="0"/>
              </a:rPr>
            </a:br>
            <a:r>
              <a:rPr lang="fr-FR" dirty="0">
                <a:latin typeface="Courier New" panose="02070309020205020404" pitchFamily="49" charset="0"/>
              </a:rPr>
              <a:t>-p 5000:5000 \</a:t>
            </a:r>
            <a:br>
              <a:rPr lang="fr-FR" dirty="0">
                <a:latin typeface="Courier New" panose="02070309020205020404" pitchFamily="49" charset="0"/>
              </a:rPr>
            </a:br>
            <a:r>
              <a:rPr lang="fr-FR" dirty="0">
                <a:latin typeface="Courier New" panose="02070309020205020404" pitchFamily="49" charset="0"/>
              </a:rPr>
              <a:t>registry:2</a:t>
            </a:r>
          </a:p>
          <a:p>
            <a:pPr>
              <a:buNone/>
            </a:pPr>
            <a:r>
              <a:rPr lang="fr-FR" dirty="0"/>
              <a:t>Vérification :</a:t>
            </a:r>
          </a:p>
          <a:p>
            <a:pPr rtl="0">
              <a:buNone/>
            </a:pPr>
            <a:r>
              <a:rPr lang="fr-FR" dirty="0">
                <a:latin typeface="Courier New" panose="02070309020205020404" pitchFamily="49" charset="0"/>
              </a:rPr>
              <a:t>docker </a:t>
            </a:r>
            <a:r>
              <a:rPr lang="fr-FR" dirty="0" err="1">
                <a:latin typeface="Courier New" panose="02070309020205020404" pitchFamily="49" charset="0"/>
              </a:rPr>
              <a:t>ps</a:t>
            </a:r>
            <a:endParaRPr lang="fr-FR" dirty="0">
              <a:latin typeface="Courier New" panose="02070309020205020404" pitchFamily="49" charset="0"/>
            </a:endParaRPr>
          </a:p>
          <a:p>
            <a:pPr>
              <a:buNone/>
            </a:pPr>
            <a:r>
              <a:rPr lang="fr-FR" dirty="0"/>
              <a:t>Résultat :</a:t>
            </a:r>
          </a:p>
          <a:p>
            <a:pPr rtl="0">
              <a:buNone/>
            </a:pPr>
            <a:r>
              <a:rPr lang="fr-FR" dirty="0">
                <a:latin typeface="Courier New" panose="02070309020205020404" pitchFamily="49" charset="0"/>
              </a:rPr>
              <a:t>registry:2</a:t>
            </a:r>
            <a:br>
              <a:rPr lang="fr-FR" dirty="0">
                <a:latin typeface="Courier New" panose="02070309020205020404" pitchFamily="49" charset="0"/>
              </a:rPr>
            </a:br>
            <a:r>
              <a:rPr lang="fr-FR" dirty="0">
                <a:latin typeface="Courier New" panose="02070309020205020404" pitchFamily="49" charset="0"/>
              </a:rPr>
              <a:t>0.0.0.0:5000-&gt;5000/</a:t>
            </a:r>
            <a:r>
              <a:rPr lang="fr-FR" dirty="0" err="1">
                <a:latin typeface="Courier New" panose="02070309020205020404" pitchFamily="49" charset="0"/>
              </a:rPr>
              <a:t>tcp</a:t>
            </a:r>
            <a:endParaRPr lang="fr-FR" dirty="0">
              <a:latin typeface="Courier New" panose="02070309020205020404" pitchFamily="49" charset="0"/>
            </a:endParaRPr>
          </a:p>
        </p:txBody>
      </p:sp>
    </p:spTree>
    <p:extLst>
      <p:ext uri="{BB962C8B-B14F-4D97-AF65-F5344CB8AC3E}">
        <p14:creationId xmlns:p14="http://schemas.microsoft.com/office/powerpoint/2010/main" val="13929429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6CB6B-5222-8F93-4EBA-84BC1C281CE7}"/>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D235871C-0B94-A438-4CEB-DF2572AC3D2F}"/>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9103F2D9-C1B6-EB4B-74FB-C3A67F4B238B}"/>
              </a:ext>
            </a:extLst>
          </p:cNvPr>
          <p:cNvSpPr>
            <a:spLocks noGrp="1"/>
          </p:cNvSpPr>
          <p:nvPr>
            <p:ph type="sldNum" sz="quarter" idx="12"/>
          </p:nvPr>
        </p:nvSpPr>
        <p:spPr/>
        <p:txBody>
          <a:bodyPr/>
          <a:lstStyle/>
          <a:p>
            <a:fld id="{4BDCF11F-44B6-4DE8-8BC8-D1A3E36F4D29}" type="slidenum">
              <a:rPr lang="fr-FR" smtClean="0"/>
              <a:t>16</a:t>
            </a:fld>
            <a:endParaRPr lang="fr-FR"/>
          </a:p>
        </p:txBody>
      </p:sp>
      <p:sp>
        <p:nvSpPr>
          <p:cNvPr id="6" name="Rectangle 5">
            <a:extLst>
              <a:ext uri="{FF2B5EF4-FFF2-40B4-BE49-F238E27FC236}">
                <a16:creationId xmlns:a16="http://schemas.microsoft.com/office/drawing/2014/main" id="{CDB544CF-D282-216D-F67E-47BF76257EAE}"/>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06478603-3BEC-E9F9-FC26-51F177DD89EA}"/>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1 - Introduction aux conteneurs</a:t>
            </a:r>
          </a:p>
        </p:txBody>
      </p:sp>
      <p:sp>
        <p:nvSpPr>
          <p:cNvPr id="8" name="ZoneTexte 7">
            <a:extLst>
              <a:ext uri="{FF2B5EF4-FFF2-40B4-BE49-F238E27FC236}">
                <a16:creationId xmlns:a16="http://schemas.microsoft.com/office/drawing/2014/main" id="{9EA12946-B6ED-3E5E-7B3B-8B4BE1DB44DE}"/>
              </a:ext>
            </a:extLst>
          </p:cNvPr>
          <p:cNvSpPr txBox="1"/>
          <p:nvPr/>
        </p:nvSpPr>
        <p:spPr>
          <a:xfrm>
            <a:off x="1097561" y="806423"/>
            <a:ext cx="10594678"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2400" dirty="0"/>
              <a:t>Pourquoi les conteneurs?</a:t>
            </a:r>
          </a:p>
        </p:txBody>
      </p:sp>
      <p:pic>
        <p:nvPicPr>
          <p:cNvPr id="4" name="Image 3">
            <a:extLst>
              <a:ext uri="{FF2B5EF4-FFF2-40B4-BE49-F238E27FC236}">
                <a16:creationId xmlns:a16="http://schemas.microsoft.com/office/drawing/2014/main" id="{A866C096-B96C-645E-167D-BDB72DF31C67}"/>
              </a:ext>
            </a:extLst>
          </p:cNvPr>
          <p:cNvPicPr>
            <a:picLocks noChangeAspect="1"/>
          </p:cNvPicPr>
          <p:nvPr/>
        </p:nvPicPr>
        <p:blipFill>
          <a:blip r:embed="rId2"/>
          <a:stretch>
            <a:fillRect/>
          </a:stretch>
        </p:blipFill>
        <p:spPr>
          <a:xfrm>
            <a:off x="1910653" y="1399066"/>
            <a:ext cx="8307940" cy="5139846"/>
          </a:xfrm>
          <a:prstGeom prst="rect">
            <a:avLst/>
          </a:prstGeom>
        </p:spPr>
      </p:pic>
    </p:spTree>
    <p:extLst>
      <p:ext uri="{BB962C8B-B14F-4D97-AF65-F5344CB8AC3E}">
        <p14:creationId xmlns:p14="http://schemas.microsoft.com/office/powerpoint/2010/main" val="385683609"/>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71F5E9-5FBF-5996-9EE9-41B8ED96312D}"/>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DFCE4A14-83B5-802A-3524-6092F9B4DFC5}"/>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4B632E10-3CC5-8B14-6A1F-C96E9C9F2DA6}"/>
              </a:ext>
            </a:extLst>
          </p:cNvPr>
          <p:cNvSpPr>
            <a:spLocks noGrp="1"/>
          </p:cNvSpPr>
          <p:nvPr>
            <p:ph type="sldNum" sz="quarter" idx="12"/>
          </p:nvPr>
        </p:nvSpPr>
        <p:spPr/>
        <p:txBody>
          <a:bodyPr/>
          <a:lstStyle/>
          <a:p>
            <a:fld id="{4BDCF11F-44B6-4DE8-8BC8-D1A3E36F4D29}" type="slidenum">
              <a:rPr lang="fr-FR" smtClean="0"/>
              <a:t>160</a:t>
            </a:fld>
            <a:endParaRPr lang="fr-FR"/>
          </a:p>
        </p:txBody>
      </p:sp>
      <p:sp>
        <p:nvSpPr>
          <p:cNvPr id="6" name="Rectangle 5">
            <a:extLst>
              <a:ext uri="{FF2B5EF4-FFF2-40B4-BE49-F238E27FC236}">
                <a16:creationId xmlns:a16="http://schemas.microsoft.com/office/drawing/2014/main" id="{F2C2AE40-A76D-CF82-A473-773A4DD5FCEA}"/>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CD3DEBDC-097A-58A4-4B05-41BDA653E20E}"/>
              </a:ext>
            </a:extLst>
          </p:cNvPr>
          <p:cNvSpPr txBox="1"/>
          <p:nvPr/>
        </p:nvSpPr>
        <p:spPr>
          <a:xfrm>
            <a:off x="1308847" y="992885"/>
            <a:ext cx="7386918" cy="2308324"/>
          </a:xfrm>
          <a:prstGeom prst="rect">
            <a:avLst/>
          </a:prstGeom>
          <a:noFill/>
        </p:spPr>
        <p:txBody>
          <a:bodyPr wrap="square">
            <a:spAutoFit/>
          </a:bodyPr>
          <a:lstStyle/>
          <a:p>
            <a:pPr>
              <a:buNone/>
            </a:pPr>
            <a:r>
              <a:rPr lang="fr-FR" b="1" dirty="0"/>
              <a:t>Étape 2 – Vérifier le registre</a:t>
            </a:r>
          </a:p>
          <a:p>
            <a:pPr>
              <a:buNone/>
            </a:pPr>
            <a:r>
              <a:rPr lang="fr-FR" dirty="0"/>
              <a:t>Depuis le navigateur :</a:t>
            </a:r>
          </a:p>
          <a:p>
            <a:pPr rtl="0">
              <a:buNone/>
            </a:pPr>
            <a:r>
              <a:rPr lang="fr-FR" dirty="0">
                <a:latin typeface="Courier New" panose="02070309020205020404" pitchFamily="49" charset="0"/>
              </a:rPr>
              <a:t>http://IP_VM:5000/v2/</a:t>
            </a:r>
          </a:p>
          <a:p>
            <a:pPr>
              <a:buNone/>
            </a:pPr>
            <a:r>
              <a:rPr lang="fr-FR" dirty="0"/>
              <a:t>ou</a:t>
            </a:r>
          </a:p>
          <a:p>
            <a:pPr rtl="0">
              <a:buNone/>
            </a:pPr>
            <a:r>
              <a:rPr lang="fr-FR" dirty="0" err="1">
                <a:latin typeface="Courier New" panose="02070309020205020404" pitchFamily="49" charset="0"/>
              </a:rPr>
              <a:t>curl</a:t>
            </a:r>
            <a:r>
              <a:rPr lang="fr-FR" dirty="0">
                <a:latin typeface="Courier New" panose="02070309020205020404" pitchFamily="49" charset="0"/>
              </a:rPr>
              <a:t> http://localhost:5000/v2/</a:t>
            </a:r>
          </a:p>
          <a:p>
            <a:pPr>
              <a:buNone/>
            </a:pPr>
            <a:r>
              <a:rPr lang="fr-FR" dirty="0"/>
              <a:t>Réponse :</a:t>
            </a:r>
          </a:p>
          <a:p>
            <a:pPr rtl="0">
              <a:buNone/>
            </a:pPr>
            <a:r>
              <a:rPr lang="fr-FR" dirty="0">
                <a:latin typeface="Courier New" panose="02070309020205020404" pitchFamily="49" charset="0"/>
              </a:rPr>
              <a:t>{}</a:t>
            </a:r>
          </a:p>
          <a:p>
            <a:pPr>
              <a:buNone/>
            </a:pPr>
            <a:r>
              <a:rPr lang="fr-FR" dirty="0"/>
              <a:t>Le registre fonctionne.</a:t>
            </a:r>
          </a:p>
        </p:txBody>
      </p:sp>
      <p:sp>
        <p:nvSpPr>
          <p:cNvPr id="11" name="Espace réservé du contenu 3">
            <a:extLst>
              <a:ext uri="{FF2B5EF4-FFF2-40B4-BE49-F238E27FC236}">
                <a16:creationId xmlns:a16="http://schemas.microsoft.com/office/drawing/2014/main" id="{42361A67-82D9-C378-3D4C-554FCBB5B951}"/>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7 — Déployer son propre registre Docker</a:t>
            </a:r>
          </a:p>
        </p:txBody>
      </p:sp>
    </p:spTree>
    <p:extLst>
      <p:ext uri="{BB962C8B-B14F-4D97-AF65-F5344CB8AC3E}">
        <p14:creationId xmlns:p14="http://schemas.microsoft.com/office/powerpoint/2010/main" val="2776251508"/>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40988-6C7C-CAC2-D0EB-903C494C1477}"/>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A57900ED-4898-42EC-F970-81E5A3AC0FC2}"/>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D8F06E2B-BC2D-D2C0-CC8E-1192F98EF25D}"/>
              </a:ext>
            </a:extLst>
          </p:cNvPr>
          <p:cNvSpPr>
            <a:spLocks noGrp="1"/>
          </p:cNvSpPr>
          <p:nvPr>
            <p:ph type="sldNum" sz="quarter" idx="12"/>
          </p:nvPr>
        </p:nvSpPr>
        <p:spPr/>
        <p:txBody>
          <a:bodyPr/>
          <a:lstStyle/>
          <a:p>
            <a:fld id="{4BDCF11F-44B6-4DE8-8BC8-D1A3E36F4D29}" type="slidenum">
              <a:rPr lang="fr-FR" smtClean="0"/>
              <a:t>161</a:t>
            </a:fld>
            <a:endParaRPr lang="fr-FR"/>
          </a:p>
        </p:txBody>
      </p:sp>
      <p:sp>
        <p:nvSpPr>
          <p:cNvPr id="6" name="Rectangle 5">
            <a:extLst>
              <a:ext uri="{FF2B5EF4-FFF2-40B4-BE49-F238E27FC236}">
                <a16:creationId xmlns:a16="http://schemas.microsoft.com/office/drawing/2014/main" id="{646D51EB-A2D2-2424-9B69-CFB80C0D20A3}"/>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77BE7D81-8626-C56A-BD6B-E8199CE5A65C}"/>
              </a:ext>
            </a:extLst>
          </p:cNvPr>
          <p:cNvSpPr txBox="1"/>
          <p:nvPr/>
        </p:nvSpPr>
        <p:spPr>
          <a:xfrm>
            <a:off x="1344705" y="860229"/>
            <a:ext cx="7691718" cy="3416320"/>
          </a:xfrm>
          <a:prstGeom prst="rect">
            <a:avLst/>
          </a:prstGeom>
          <a:noFill/>
        </p:spPr>
        <p:txBody>
          <a:bodyPr wrap="square">
            <a:spAutoFit/>
          </a:bodyPr>
          <a:lstStyle/>
          <a:p>
            <a:pPr>
              <a:buNone/>
            </a:pPr>
            <a:r>
              <a:rPr lang="fr-FR" b="1" dirty="0"/>
              <a:t>Étape 3 – Télécharger une image</a:t>
            </a:r>
          </a:p>
          <a:p>
            <a:pPr rtl="0">
              <a:buNone/>
            </a:pPr>
            <a:r>
              <a:rPr lang="fr-FR" dirty="0">
                <a:latin typeface="Courier New" panose="02070309020205020404" pitchFamily="49" charset="0"/>
              </a:rPr>
              <a:t>docker pull nginx</a:t>
            </a:r>
          </a:p>
          <a:p>
            <a:pPr>
              <a:buNone/>
            </a:pPr>
            <a:br>
              <a:rPr lang="fr-FR" dirty="0"/>
            </a:br>
            <a:endParaRPr lang="fr-FR" dirty="0"/>
          </a:p>
          <a:p>
            <a:pPr>
              <a:buNone/>
            </a:pPr>
            <a:r>
              <a:rPr lang="fr-FR" b="1" dirty="0"/>
              <a:t>Étape 4 – Préparer le tag</a:t>
            </a:r>
          </a:p>
          <a:p>
            <a:pPr>
              <a:buNone/>
            </a:pPr>
            <a:r>
              <a:rPr lang="fr-FR" dirty="0"/>
              <a:t>Le registre local écoute sur :</a:t>
            </a:r>
          </a:p>
          <a:p>
            <a:pPr rtl="0">
              <a:buNone/>
            </a:pPr>
            <a:r>
              <a:rPr lang="fr-FR" dirty="0">
                <a:latin typeface="Courier New" panose="02070309020205020404" pitchFamily="49" charset="0"/>
              </a:rPr>
              <a:t>localhost:5000</a:t>
            </a:r>
          </a:p>
          <a:p>
            <a:pPr>
              <a:buNone/>
            </a:pPr>
            <a:r>
              <a:rPr lang="fr-FR" dirty="0"/>
              <a:t>On </a:t>
            </a:r>
            <a:r>
              <a:rPr lang="fr-FR" dirty="0" err="1"/>
              <a:t>retag</a:t>
            </a:r>
            <a:r>
              <a:rPr lang="fr-FR" dirty="0"/>
              <a:t> l'image :</a:t>
            </a:r>
          </a:p>
          <a:p>
            <a:pPr rtl="0">
              <a:buNone/>
            </a:pPr>
            <a:r>
              <a:rPr lang="fr-FR" dirty="0">
                <a:latin typeface="Courier New" panose="02070309020205020404" pitchFamily="49" charset="0"/>
              </a:rPr>
              <a:t>docker tag nginx \</a:t>
            </a:r>
            <a:br>
              <a:rPr lang="fr-FR" dirty="0">
                <a:latin typeface="Courier New" panose="02070309020205020404" pitchFamily="49" charset="0"/>
              </a:rPr>
            </a:br>
            <a:r>
              <a:rPr lang="fr-FR" dirty="0">
                <a:latin typeface="Courier New" panose="02070309020205020404" pitchFamily="49" charset="0"/>
              </a:rPr>
              <a:t>localhost:5000/nginx-demo:v1</a:t>
            </a:r>
          </a:p>
          <a:p>
            <a:pPr>
              <a:buNone/>
            </a:pPr>
            <a:r>
              <a:rPr lang="fr-FR" dirty="0"/>
              <a:t>Vérifier :</a:t>
            </a:r>
          </a:p>
          <a:p>
            <a:pPr rtl="0">
              <a:buNone/>
            </a:pPr>
            <a:r>
              <a:rPr lang="fr-FR" dirty="0">
                <a:latin typeface="Courier New" panose="02070309020205020404" pitchFamily="49" charset="0"/>
              </a:rPr>
              <a:t>docker image ls</a:t>
            </a:r>
          </a:p>
        </p:txBody>
      </p:sp>
      <p:sp>
        <p:nvSpPr>
          <p:cNvPr id="4" name="Espace réservé du contenu 3">
            <a:extLst>
              <a:ext uri="{FF2B5EF4-FFF2-40B4-BE49-F238E27FC236}">
                <a16:creationId xmlns:a16="http://schemas.microsoft.com/office/drawing/2014/main" id="{35EB45D0-7A3F-FE30-373E-FB8755C914A3}"/>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7 — Déployer son propre registre Docker</a:t>
            </a:r>
          </a:p>
        </p:txBody>
      </p:sp>
    </p:spTree>
    <p:extLst>
      <p:ext uri="{BB962C8B-B14F-4D97-AF65-F5344CB8AC3E}">
        <p14:creationId xmlns:p14="http://schemas.microsoft.com/office/powerpoint/2010/main" val="3861571612"/>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C168CA-F2E4-F855-92EF-11E83E13E468}"/>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7FCF4BF0-4D8D-C462-053A-68A8826A0DD2}"/>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7AA72542-01B7-6A26-B7A1-1C5B8C2D8B26}"/>
              </a:ext>
            </a:extLst>
          </p:cNvPr>
          <p:cNvSpPr>
            <a:spLocks noGrp="1"/>
          </p:cNvSpPr>
          <p:nvPr>
            <p:ph type="sldNum" sz="quarter" idx="12"/>
          </p:nvPr>
        </p:nvSpPr>
        <p:spPr/>
        <p:txBody>
          <a:bodyPr/>
          <a:lstStyle/>
          <a:p>
            <a:fld id="{4BDCF11F-44B6-4DE8-8BC8-D1A3E36F4D29}" type="slidenum">
              <a:rPr lang="fr-FR" smtClean="0"/>
              <a:t>162</a:t>
            </a:fld>
            <a:endParaRPr lang="fr-FR"/>
          </a:p>
        </p:txBody>
      </p:sp>
      <p:sp>
        <p:nvSpPr>
          <p:cNvPr id="6" name="Rectangle 5">
            <a:extLst>
              <a:ext uri="{FF2B5EF4-FFF2-40B4-BE49-F238E27FC236}">
                <a16:creationId xmlns:a16="http://schemas.microsoft.com/office/drawing/2014/main" id="{4AC4AAF0-0899-BA65-0660-F4729FDACD53}"/>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A9E2BD1E-6B30-0449-1ABC-8AED998DE307}"/>
              </a:ext>
            </a:extLst>
          </p:cNvPr>
          <p:cNvSpPr txBox="1"/>
          <p:nvPr/>
        </p:nvSpPr>
        <p:spPr>
          <a:xfrm>
            <a:off x="1371600" y="708213"/>
            <a:ext cx="7620000" cy="4247317"/>
          </a:xfrm>
          <a:prstGeom prst="rect">
            <a:avLst/>
          </a:prstGeom>
          <a:noFill/>
        </p:spPr>
        <p:txBody>
          <a:bodyPr wrap="square">
            <a:spAutoFit/>
          </a:bodyPr>
          <a:lstStyle/>
          <a:p>
            <a:pPr>
              <a:buNone/>
            </a:pPr>
            <a:r>
              <a:rPr lang="fr-FR" b="1" dirty="0"/>
              <a:t>Étape 5 – Publier dans le registre</a:t>
            </a:r>
          </a:p>
          <a:p>
            <a:pPr rtl="0">
              <a:buNone/>
            </a:pPr>
            <a:r>
              <a:rPr lang="fr-FR" dirty="0">
                <a:latin typeface="Courier New" panose="02070309020205020404" pitchFamily="49" charset="0"/>
              </a:rPr>
              <a:t>docker push localhost:5000/nginx-demo:v1</a:t>
            </a:r>
          </a:p>
          <a:p>
            <a:pPr>
              <a:buNone/>
            </a:pPr>
            <a:r>
              <a:rPr lang="fr-FR" dirty="0"/>
              <a:t>Résultat :</a:t>
            </a:r>
          </a:p>
          <a:p>
            <a:pPr rtl="0">
              <a:buNone/>
            </a:pPr>
            <a:r>
              <a:rPr lang="fr-FR" dirty="0" err="1">
                <a:latin typeface="Courier New" panose="02070309020205020404" pitchFamily="49" charset="0"/>
              </a:rPr>
              <a:t>latest</a:t>
            </a:r>
            <a:r>
              <a:rPr lang="fr-FR" dirty="0">
                <a:latin typeface="Courier New" panose="02070309020205020404" pitchFamily="49" charset="0"/>
              </a:rPr>
              <a:t>: digest ...</a:t>
            </a:r>
          </a:p>
          <a:p>
            <a:pPr>
              <a:buNone/>
            </a:pPr>
            <a:br>
              <a:rPr lang="fr-FR" dirty="0"/>
            </a:br>
            <a:endParaRPr lang="fr-FR" dirty="0"/>
          </a:p>
          <a:p>
            <a:pPr>
              <a:buNone/>
            </a:pPr>
            <a:r>
              <a:rPr lang="fr-FR" b="1" dirty="0"/>
              <a:t>Étape 6 – Vérifier le contenu du registre</a:t>
            </a:r>
          </a:p>
          <a:p>
            <a:pPr>
              <a:buNone/>
            </a:pPr>
            <a:r>
              <a:rPr lang="fr-FR" dirty="0"/>
              <a:t>Lister les repositories :</a:t>
            </a:r>
          </a:p>
          <a:p>
            <a:pPr rtl="0">
              <a:buNone/>
            </a:pPr>
            <a:r>
              <a:rPr lang="fr-FR" dirty="0" err="1">
                <a:latin typeface="Courier New" panose="02070309020205020404" pitchFamily="49" charset="0"/>
              </a:rPr>
              <a:t>curl</a:t>
            </a:r>
            <a:r>
              <a:rPr lang="fr-FR" dirty="0">
                <a:latin typeface="Courier New" panose="02070309020205020404" pitchFamily="49" charset="0"/>
              </a:rPr>
              <a:t> http://localhost:5000/v2/_catalog</a:t>
            </a:r>
          </a:p>
          <a:p>
            <a:pPr>
              <a:buNone/>
            </a:pPr>
            <a:r>
              <a:rPr lang="fr-FR" dirty="0"/>
              <a:t>Résultat :</a:t>
            </a:r>
          </a:p>
          <a:p>
            <a:pPr rtl="0">
              <a:buNone/>
            </a:pPr>
            <a:r>
              <a:rPr lang="fr-FR" dirty="0">
                <a:latin typeface="Courier New" panose="02070309020205020404" pitchFamily="49" charset="0"/>
              </a:rPr>
              <a:t>{</a:t>
            </a:r>
            <a:br>
              <a:rPr lang="fr-FR" dirty="0">
                <a:latin typeface="Courier New" panose="02070309020205020404" pitchFamily="49" charset="0"/>
              </a:rPr>
            </a:br>
            <a:r>
              <a:rPr lang="fr-FR" dirty="0">
                <a:latin typeface="Courier New" panose="02070309020205020404" pitchFamily="49" charset="0"/>
              </a:rPr>
              <a:t>  "repositories": [</a:t>
            </a:r>
            <a:br>
              <a:rPr lang="fr-FR" dirty="0">
                <a:latin typeface="Courier New" panose="02070309020205020404" pitchFamily="49" charset="0"/>
              </a:rPr>
            </a:br>
            <a:r>
              <a:rPr lang="fr-FR" dirty="0">
                <a:latin typeface="Courier New" panose="02070309020205020404" pitchFamily="49" charset="0"/>
              </a:rPr>
              <a:t>    "nginx-</a:t>
            </a:r>
            <a:r>
              <a:rPr lang="fr-FR" dirty="0" err="1">
                <a:latin typeface="Courier New" panose="02070309020205020404" pitchFamily="49" charset="0"/>
              </a:rPr>
              <a:t>demo</a:t>
            </a:r>
            <a:r>
              <a:rPr lang="fr-FR" dirty="0">
                <a:latin typeface="Courier New" panose="02070309020205020404" pitchFamily="49" charset="0"/>
              </a:rPr>
              <a:t>"</a:t>
            </a:r>
            <a:br>
              <a:rPr lang="fr-FR" dirty="0">
                <a:latin typeface="Courier New" panose="02070309020205020404" pitchFamily="49" charset="0"/>
              </a:rPr>
            </a:br>
            <a:r>
              <a:rPr lang="fr-FR" dirty="0">
                <a:latin typeface="Courier New" panose="02070309020205020404" pitchFamily="49" charset="0"/>
              </a:rPr>
              <a:t>  ]</a:t>
            </a:r>
            <a:br>
              <a:rPr lang="fr-FR" dirty="0">
                <a:latin typeface="Courier New" panose="02070309020205020404" pitchFamily="49" charset="0"/>
              </a:rPr>
            </a:br>
            <a:r>
              <a:rPr lang="fr-FR" dirty="0">
                <a:latin typeface="Courier New" panose="02070309020205020404" pitchFamily="49" charset="0"/>
              </a:rPr>
              <a:t>}</a:t>
            </a:r>
          </a:p>
        </p:txBody>
      </p:sp>
      <p:sp>
        <p:nvSpPr>
          <p:cNvPr id="4" name="Espace réservé du contenu 3">
            <a:extLst>
              <a:ext uri="{FF2B5EF4-FFF2-40B4-BE49-F238E27FC236}">
                <a16:creationId xmlns:a16="http://schemas.microsoft.com/office/drawing/2014/main" id="{BED8F213-2AFD-C8B8-DF9B-39AB3AA1A565}"/>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7 — Déployer son propre registre Docker</a:t>
            </a:r>
          </a:p>
        </p:txBody>
      </p:sp>
    </p:spTree>
    <p:extLst>
      <p:ext uri="{BB962C8B-B14F-4D97-AF65-F5344CB8AC3E}">
        <p14:creationId xmlns:p14="http://schemas.microsoft.com/office/powerpoint/2010/main" val="1789211707"/>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3F60BC-6218-1FD0-35DC-7AC3882685B4}"/>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3C83AA9E-1E34-F10E-12D7-4B4D53396986}"/>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7A8C3532-A4D3-8A2C-70BE-95BC937DEC06}"/>
              </a:ext>
            </a:extLst>
          </p:cNvPr>
          <p:cNvSpPr>
            <a:spLocks noGrp="1"/>
          </p:cNvSpPr>
          <p:nvPr>
            <p:ph type="sldNum" sz="quarter" idx="12"/>
          </p:nvPr>
        </p:nvSpPr>
        <p:spPr/>
        <p:txBody>
          <a:bodyPr/>
          <a:lstStyle/>
          <a:p>
            <a:fld id="{4BDCF11F-44B6-4DE8-8BC8-D1A3E36F4D29}" type="slidenum">
              <a:rPr lang="fr-FR" smtClean="0"/>
              <a:t>163</a:t>
            </a:fld>
            <a:endParaRPr lang="fr-FR"/>
          </a:p>
        </p:txBody>
      </p:sp>
      <p:sp>
        <p:nvSpPr>
          <p:cNvPr id="6" name="Rectangle 5">
            <a:extLst>
              <a:ext uri="{FF2B5EF4-FFF2-40B4-BE49-F238E27FC236}">
                <a16:creationId xmlns:a16="http://schemas.microsoft.com/office/drawing/2014/main" id="{31599082-8106-CD6F-9083-0F70251F8558}"/>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AFF71B9C-BFDA-769A-ADA7-C8BC9E42DC55}"/>
              </a:ext>
            </a:extLst>
          </p:cNvPr>
          <p:cNvSpPr txBox="1"/>
          <p:nvPr/>
        </p:nvSpPr>
        <p:spPr>
          <a:xfrm>
            <a:off x="1470212" y="965991"/>
            <a:ext cx="7404847" cy="2308324"/>
          </a:xfrm>
          <a:prstGeom prst="rect">
            <a:avLst/>
          </a:prstGeom>
          <a:noFill/>
        </p:spPr>
        <p:txBody>
          <a:bodyPr wrap="square">
            <a:spAutoFit/>
          </a:bodyPr>
          <a:lstStyle/>
          <a:p>
            <a:pPr>
              <a:buNone/>
            </a:pPr>
            <a:r>
              <a:rPr lang="fr-FR" b="1" dirty="0"/>
              <a:t>Étape 7 – Supprimer l'image locale</a:t>
            </a:r>
          </a:p>
          <a:p>
            <a:pPr rtl="0">
              <a:buNone/>
            </a:pPr>
            <a:r>
              <a:rPr lang="fr-FR" dirty="0">
                <a:latin typeface="Courier New" panose="02070309020205020404" pitchFamily="49" charset="0"/>
              </a:rPr>
              <a:t>docker image </a:t>
            </a:r>
            <a:r>
              <a:rPr lang="fr-FR" dirty="0" err="1">
                <a:latin typeface="Courier New" panose="02070309020205020404" pitchFamily="49" charset="0"/>
              </a:rPr>
              <a:t>rm</a:t>
            </a:r>
            <a:r>
              <a:rPr lang="fr-FR" dirty="0">
                <a:latin typeface="Courier New" panose="02070309020205020404" pitchFamily="49" charset="0"/>
              </a:rPr>
              <a:t> \</a:t>
            </a:r>
            <a:br>
              <a:rPr lang="fr-FR" dirty="0">
                <a:latin typeface="Courier New" panose="02070309020205020404" pitchFamily="49" charset="0"/>
              </a:rPr>
            </a:br>
            <a:r>
              <a:rPr lang="fr-FR" dirty="0">
                <a:latin typeface="Courier New" panose="02070309020205020404" pitchFamily="49" charset="0"/>
              </a:rPr>
              <a:t>localhost:5000/nginx-demo:v1</a:t>
            </a:r>
          </a:p>
          <a:p>
            <a:pPr>
              <a:buNone/>
            </a:pPr>
            <a:br>
              <a:rPr lang="fr-FR" dirty="0"/>
            </a:br>
            <a:endParaRPr lang="fr-FR" dirty="0"/>
          </a:p>
          <a:p>
            <a:pPr>
              <a:buNone/>
            </a:pPr>
            <a:r>
              <a:rPr lang="fr-FR" b="1" dirty="0"/>
              <a:t>Étape 8 – Récupérer l'image depuis le registre</a:t>
            </a:r>
          </a:p>
          <a:p>
            <a:pPr rtl="0">
              <a:buNone/>
            </a:pPr>
            <a:r>
              <a:rPr lang="fr-FR" dirty="0">
                <a:latin typeface="Courier New" panose="02070309020205020404" pitchFamily="49" charset="0"/>
              </a:rPr>
              <a:t>docker pull \</a:t>
            </a:r>
            <a:br>
              <a:rPr lang="fr-FR" dirty="0">
                <a:latin typeface="Courier New" panose="02070309020205020404" pitchFamily="49" charset="0"/>
              </a:rPr>
            </a:br>
            <a:r>
              <a:rPr lang="fr-FR" dirty="0">
                <a:latin typeface="Courier New" panose="02070309020205020404" pitchFamily="49" charset="0"/>
              </a:rPr>
              <a:t>localhost:5000/nginx-demo:v1</a:t>
            </a:r>
          </a:p>
        </p:txBody>
      </p:sp>
      <p:sp>
        <p:nvSpPr>
          <p:cNvPr id="4" name="Espace réservé du contenu 3">
            <a:extLst>
              <a:ext uri="{FF2B5EF4-FFF2-40B4-BE49-F238E27FC236}">
                <a16:creationId xmlns:a16="http://schemas.microsoft.com/office/drawing/2014/main" id="{84C03B71-350D-3296-A847-C87299AA0169}"/>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7 — Déployer son propre registre Docker</a:t>
            </a:r>
          </a:p>
        </p:txBody>
      </p:sp>
    </p:spTree>
    <p:extLst>
      <p:ext uri="{BB962C8B-B14F-4D97-AF65-F5344CB8AC3E}">
        <p14:creationId xmlns:p14="http://schemas.microsoft.com/office/powerpoint/2010/main" val="454602226"/>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628376-2D39-2EC6-E609-1559C1716080}"/>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428B25F6-C53A-E99D-B954-51AB922CA3F5}"/>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97A33D71-5482-00E8-56A2-D6FC1CEB6725}"/>
              </a:ext>
            </a:extLst>
          </p:cNvPr>
          <p:cNvSpPr>
            <a:spLocks noGrp="1"/>
          </p:cNvSpPr>
          <p:nvPr>
            <p:ph type="sldNum" sz="quarter" idx="12"/>
          </p:nvPr>
        </p:nvSpPr>
        <p:spPr/>
        <p:txBody>
          <a:bodyPr/>
          <a:lstStyle/>
          <a:p>
            <a:fld id="{4BDCF11F-44B6-4DE8-8BC8-D1A3E36F4D29}" type="slidenum">
              <a:rPr lang="fr-FR" smtClean="0"/>
              <a:t>164</a:t>
            </a:fld>
            <a:endParaRPr lang="fr-FR"/>
          </a:p>
        </p:txBody>
      </p:sp>
      <p:sp>
        <p:nvSpPr>
          <p:cNvPr id="6" name="Rectangle 5">
            <a:extLst>
              <a:ext uri="{FF2B5EF4-FFF2-40B4-BE49-F238E27FC236}">
                <a16:creationId xmlns:a16="http://schemas.microsoft.com/office/drawing/2014/main" id="{C77EA203-2ECF-31EC-2D6F-5FE28925A595}"/>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A6EEBF20-0DB6-5A45-458F-5FB3468F108D}"/>
              </a:ext>
            </a:extLst>
          </p:cNvPr>
          <p:cNvSpPr txBox="1"/>
          <p:nvPr/>
        </p:nvSpPr>
        <p:spPr>
          <a:xfrm>
            <a:off x="1488142" y="815405"/>
            <a:ext cx="7700682" cy="3416320"/>
          </a:xfrm>
          <a:prstGeom prst="rect">
            <a:avLst/>
          </a:prstGeom>
          <a:noFill/>
        </p:spPr>
        <p:txBody>
          <a:bodyPr wrap="square">
            <a:spAutoFit/>
          </a:bodyPr>
          <a:lstStyle/>
          <a:p>
            <a:pPr>
              <a:buNone/>
            </a:pPr>
            <a:r>
              <a:rPr lang="fr-FR" b="1" dirty="0"/>
              <a:t>Étape 9 – Vérifier</a:t>
            </a:r>
          </a:p>
          <a:p>
            <a:pPr rtl="0">
              <a:buNone/>
            </a:pPr>
            <a:r>
              <a:rPr lang="fr-FR" dirty="0">
                <a:latin typeface="Courier New" panose="02070309020205020404" pitchFamily="49" charset="0"/>
              </a:rPr>
              <a:t>docker image ls</a:t>
            </a:r>
          </a:p>
          <a:p>
            <a:pPr>
              <a:buNone/>
            </a:pPr>
            <a:r>
              <a:rPr lang="fr-FR" dirty="0"/>
              <a:t>L'image est revenue depuis le registre privé.</a:t>
            </a:r>
          </a:p>
          <a:p>
            <a:pPr>
              <a:buNone/>
            </a:pPr>
            <a:br>
              <a:rPr lang="fr-FR" dirty="0"/>
            </a:br>
            <a:endParaRPr lang="fr-FR" dirty="0"/>
          </a:p>
          <a:p>
            <a:pPr>
              <a:buNone/>
            </a:pPr>
            <a:r>
              <a:rPr lang="fr-FR" b="1" dirty="0"/>
              <a:t>Étape 10 – Lancer un conteneur</a:t>
            </a:r>
          </a:p>
          <a:p>
            <a:pPr rtl="0">
              <a:buNone/>
            </a:pPr>
            <a:r>
              <a:rPr lang="fr-FR" dirty="0">
                <a:latin typeface="Courier New" panose="02070309020205020404" pitchFamily="49" charset="0"/>
              </a:rPr>
              <a:t>docker run -d \</a:t>
            </a:r>
            <a:br>
              <a:rPr lang="fr-FR" dirty="0">
                <a:latin typeface="Courier New" panose="02070309020205020404" pitchFamily="49" charset="0"/>
              </a:rPr>
            </a:br>
            <a:r>
              <a:rPr lang="fr-FR" dirty="0">
                <a:latin typeface="Courier New" panose="02070309020205020404" pitchFamily="49" charset="0"/>
              </a:rPr>
              <a:t>--</a:t>
            </a:r>
            <a:r>
              <a:rPr lang="fr-FR" dirty="0" err="1">
                <a:latin typeface="Courier New" panose="02070309020205020404" pitchFamily="49" charset="0"/>
              </a:rPr>
              <a:t>name</a:t>
            </a:r>
            <a:r>
              <a:rPr lang="fr-FR" dirty="0">
                <a:latin typeface="Courier New" panose="02070309020205020404" pitchFamily="49" charset="0"/>
              </a:rPr>
              <a:t> web \</a:t>
            </a:r>
            <a:br>
              <a:rPr lang="fr-FR" dirty="0">
                <a:latin typeface="Courier New" panose="02070309020205020404" pitchFamily="49" charset="0"/>
              </a:rPr>
            </a:br>
            <a:r>
              <a:rPr lang="fr-FR" dirty="0">
                <a:latin typeface="Courier New" panose="02070309020205020404" pitchFamily="49" charset="0"/>
              </a:rPr>
              <a:t>-p 8080:80 \</a:t>
            </a:r>
            <a:br>
              <a:rPr lang="fr-FR" dirty="0">
                <a:latin typeface="Courier New" panose="02070309020205020404" pitchFamily="49" charset="0"/>
              </a:rPr>
            </a:br>
            <a:r>
              <a:rPr lang="fr-FR" dirty="0">
                <a:latin typeface="Courier New" panose="02070309020205020404" pitchFamily="49" charset="0"/>
              </a:rPr>
              <a:t>localhost:5000/nginx-demo:v1</a:t>
            </a:r>
          </a:p>
          <a:p>
            <a:pPr>
              <a:buNone/>
            </a:pPr>
            <a:r>
              <a:rPr lang="fr-FR" dirty="0"/>
              <a:t>Tester :</a:t>
            </a:r>
          </a:p>
          <a:p>
            <a:pPr rtl="0">
              <a:buNone/>
            </a:pPr>
            <a:r>
              <a:rPr lang="fr-FR" dirty="0">
                <a:latin typeface="Courier New" panose="02070309020205020404" pitchFamily="49" charset="0"/>
              </a:rPr>
              <a:t>http://IP_VM:8080</a:t>
            </a:r>
          </a:p>
        </p:txBody>
      </p:sp>
      <p:sp>
        <p:nvSpPr>
          <p:cNvPr id="4" name="Espace réservé du contenu 3">
            <a:extLst>
              <a:ext uri="{FF2B5EF4-FFF2-40B4-BE49-F238E27FC236}">
                <a16:creationId xmlns:a16="http://schemas.microsoft.com/office/drawing/2014/main" id="{F971E670-109E-2041-8095-850534280775}"/>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7 — Déployer son propre registre Docker</a:t>
            </a:r>
          </a:p>
        </p:txBody>
      </p:sp>
    </p:spTree>
    <p:extLst>
      <p:ext uri="{BB962C8B-B14F-4D97-AF65-F5344CB8AC3E}">
        <p14:creationId xmlns:p14="http://schemas.microsoft.com/office/powerpoint/2010/main" val="1647477932"/>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090F95-5AD2-522C-B1CB-701FC25743FD}"/>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50B69CB3-DD6F-D68D-8464-4D2B427D2930}"/>
              </a:ext>
            </a:extLst>
          </p:cNvPr>
          <p:cNvSpPr>
            <a:spLocks noGrp="1"/>
          </p:cNvSpPr>
          <p:nvPr>
            <p:ph type="ftr" sz="quarter" idx="11"/>
          </p:nvPr>
        </p:nvSpPr>
        <p:spPr/>
        <p:txBody>
          <a:bodyPr/>
          <a:lstStyle/>
          <a:p>
            <a:r>
              <a:rPr lang="fr-FR" dirty="0"/>
              <a:t>DOCKER</a:t>
            </a:r>
          </a:p>
        </p:txBody>
      </p:sp>
      <p:sp>
        <p:nvSpPr>
          <p:cNvPr id="3" name="Espace réservé du numéro de diapositive 2">
            <a:extLst>
              <a:ext uri="{FF2B5EF4-FFF2-40B4-BE49-F238E27FC236}">
                <a16:creationId xmlns:a16="http://schemas.microsoft.com/office/drawing/2014/main" id="{E3FF7BF0-EAA3-1D17-D9E3-59EC8260069F}"/>
              </a:ext>
            </a:extLst>
          </p:cNvPr>
          <p:cNvSpPr>
            <a:spLocks noGrp="1"/>
          </p:cNvSpPr>
          <p:nvPr>
            <p:ph type="sldNum" sz="quarter" idx="12"/>
          </p:nvPr>
        </p:nvSpPr>
        <p:spPr/>
        <p:txBody>
          <a:bodyPr/>
          <a:lstStyle/>
          <a:p>
            <a:fld id="{4BDCF11F-44B6-4DE8-8BC8-D1A3E36F4D29}" type="slidenum">
              <a:rPr lang="fr-FR" smtClean="0"/>
              <a:t>165</a:t>
            </a:fld>
            <a:endParaRPr lang="fr-FR"/>
          </a:p>
        </p:txBody>
      </p:sp>
      <p:sp>
        <p:nvSpPr>
          <p:cNvPr id="6" name="Rectangle 5">
            <a:extLst>
              <a:ext uri="{FF2B5EF4-FFF2-40B4-BE49-F238E27FC236}">
                <a16:creationId xmlns:a16="http://schemas.microsoft.com/office/drawing/2014/main" id="{4566C796-947A-DFC8-F5AD-8B1E46D55511}"/>
              </a:ext>
            </a:extLst>
          </p:cNvPr>
          <p:cNvSpPr/>
          <p:nvPr/>
        </p:nvSpPr>
        <p:spPr>
          <a:xfrm>
            <a:off x="-1" y="0"/>
            <a:ext cx="5038166"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664263DB-0E8B-3DB6-E760-72E127C3E582}"/>
              </a:ext>
            </a:extLst>
          </p:cNvPr>
          <p:cNvSpPr txBox="1"/>
          <p:nvPr/>
        </p:nvSpPr>
        <p:spPr>
          <a:xfrm>
            <a:off x="542364" y="1397674"/>
            <a:ext cx="3558989" cy="2923877"/>
          </a:xfrm>
          <a:prstGeom prst="rect">
            <a:avLst/>
          </a:prstGeom>
          <a:noFill/>
        </p:spPr>
        <p:txBody>
          <a:bodyPr wrap="square" rtlCol="0">
            <a:spAutoFit/>
          </a:bodyPr>
          <a:lstStyle/>
          <a:p>
            <a:r>
              <a:rPr lang="fr-FR" sz="4400" b="1" dirty="0">
                <a:solidFill>
                  <a:schemeClr val="bg1"/>
                </a:solidFill>
              </a:rPr>
              <a:t>Atelier 7 bis</a:t>
            </a:r>
          </a:p>
          <a:p>
            <a:endParaRPr lang="fr-FR" sz="4400" b="1" dirty="0">
              <a:solidFill>
                <a:schemeClr val="bg1"/>
              </a:solidFill>
            </a:endParaRPr>
          </a:p>
          <a:p>
            <a:r>
              <a:rPr lang="fr-FR" sz="3200" b="1" dirty="0">
                <a:solidFill>
                  <a:schemeClr val="bg1"/>
                </a:solidFill>
              </a:rPr>
              <a:t>Harbor – Gestion d'un registre privé d'entreprise</a:t>
            </a:r>
            <a:endParaRPr lang="fr-FR" sz="4400" b="1" dirty="0">
              <a:solidFill>
                <a:schemeClr val="bg1"/>
              </a:solidFill>
            </a:endParaRPr>
          </a:p>
        </p:txBody>
      </p:sp>
      <p:sp>
        <p:nvSpPr>
          <p:cNvPr id="8" name="ZoneTexte 7">
            <a:extLst>
              <a:ext uri="{FF2B5EF4-FFF2-40B4-BE49-F238E27FC236}">
                <a16:creationId xmlns:a16="http://schemas.microsoft.com/office/drawing/2014/main" id="{1E9025EA-6A5B-54EC-AB84-65029B8E4B7E}"/>
              </a:ext>
            </a:extLst>
          </p:cNvPr>
          <p:cNvSpPr txBox="1"/>
          <p:nvPr/>
        </p:nvSpPr>
        <p:spPr>
          <a:xfrm>
            <a:off x="5580530" y="1997839"/>
            <a:ext cx="6096000" cy="1200329"/>
          </a:xfrm>
          <a:prstGeom prst="rect">
            <a:avLst/>
          </a:prstGeom>
          <a:noFill/>
        </p:spPr>
        <p:txBody>
          <a:bodyPr wrap="square">
            <a:spAutoFit/>
          </a:bodyPr>
          <a:lstStyle/>
          <a:p>
            <a:r>
              <a:rPr lang="fr-FR" b="1" dirty="0"/>
              <a:t>Objectif</a:t>
            </a:r>
          </a:p>
          <a:p>
            <a:r>
              <a:rPr lang="fr-FR" dirty="0"/>
              <a:t>À l'issue de ces exercices, vous serez capable de :</a:t>
            </a:r>
          </a:p>
          <a:p>
            <a:endParaRPr lang="fr-FR" dirty="0"/>
          </a:p>
          <a:p>
            <a:pPr marL="285750" indent="-285750">
              <a:buFont typeface="Arial" panose="020B0604020202020204" pitchFamily="34" charset="0"/>
              <a:buChar char="•"/>
            </a:pPr>
            <a:r>
              <a:rPr lang="fr-FR" dirty="0"/>
              <a:t>Créer un registre Docker privé sensible avec Harbor</a:t>
            </a:r>
          </a:p>
        </p:txBody>
      </p:sp>
    </p:spTree>
    <p:extLst>
      <p:ext uri="{BB962C8B-B14F-4D97-AF65-F5344CB8AC3E}">
        <p14:creationId xmlns:p14="http://schemas.microsoft.com/office/powerpoint/2010/main" val="855876648"/>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891B4-95FF-DB9E-C9B7-FAF07B2480C5}"/>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6731D5F0-26D5-57C6-7333-573EEE8F1F80}"/>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77837C2E-5241-7073-3E1D-600BB1F62A9C}"/>
              </a:ext>
            </a:extLst>
          </p:cNvPr>
          <p:cNvSpPr>
            <a:spLocks noGrp="1"/>
          </p:cNvSpPr>
          <p:nvPr>
            <p:ph type="sldNum" sz="quarter" idx="12"/>
          </p:nvPr>
        </p:nvSpPr>
        <p:spPr/>
        <p:txBody>
          <a:bodyPr/>
          <a:lstStyle/>
          <a:p>
            <a:fld id="{4BDCF11F-44B6-4DE8-8BC8-D1A3E36F4D29}" type="slidenum">
              <a:rPr lang="fr-FR" smtClean="0"/>
              <a:t>166</a:t>
            </a:fld>
            <a:endParaRPr lang="fr-FR"/>
          </a:p>
        </p:txBody>
      </p:sp>
      <p:sp>
        <p:nvSpPr>
          <p:cNvPr id="6" name="Rectangle 5">
            <a:extLst>
              <a:ext uri="{FF2B5EF4-FFF2-40B4-BE49-F238E27FC236}">
                <a16:creationId xmlns:a16="http://schemas.microsoft.com/office/drawing/2014/main" id="{8BC8CEF4-BA62-66A2-6336-0818290D7266}"/>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u contenu 3">
            <a:extLst>
              <a:ext uri="{FF2B5EF4-FFF2-40B4-BE49-F238E27FC236}">
                <a16:creationId xmlns:a16="http://schemas.microsoft.com/office/drawing/2014/main" id="{8E1D6C18-CBC9-6EBA-4BB6-249C62882C98}"/>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7 Bis — Harbor: Gestion d'un registre privé d'entreprise</a:t>
            </a:r>
          </a:p>
        </p:txBody>
      </p:sp>
      <p:sp>
        <p:nvSpPr>
          <p:cNvPr id="7" name="ZoneTexte 6">
            <a:extLst>
              <a:ext uri="{FF2B5EF4-FFF2-40B4-BE49-F238E27FC236}">
                <a16:creationId xmlns:a16="http://schemas.microsoft.com/office/drawing/2014/main" id="{200EFF6A-AF2C-30DC-8D66-F461D4035D96}"/>
              </a:ext>
            </a:extLst>
          </p:cNvPr>
          <p:cNvSpPr txBox="1"/>
          <p:nvPr/>
        </p:nvSpPr>
        <p:spPr>
          <a:xfrm>
            <a:off x="1559529" y="1178090"/>
            <a:ext cx="8583018" cy="3693319"/>
          </a:xfrm>
          <a:prstGeom prst="rect">
            <a:avLst/>
          </a:prstGeom>
          <a:noFill/>
        </p:spPr>
        <p:txBody>
          <a:bodyPr wrap="square">
            <a:spAutoFit/>
          </a:bodyPr>
          <a:lstStyle/>
          <a:p>
            <a:pPr>
              <a:buNone/>
            </a:pPr>
            <a:r>
              <a:rPr lang="fr-FR" b="1" dirty="0"/>
              <a:t>Contexte</a:t>
            </a:r>
          </a:p>
          <a:p>
            <a:pPr>
              <a:buNone/>
            </a:pPr>
            <a:r>
              <a:rPr lang="fr-FR" dirty="0"/>
              <a:t>Vous êtes administrateur d'une plateforme Docker dans un environnement sensible.</a:t>
            </a:r>
          </a:p>
          <a:p>
            <a:pPr>
              <a:buNone/>
            </a:pPr>
            <a:endParaRPr lang="fr-FR" dirty="0"/>
          </a:p>
          <a:p>
            <a:pPr>
              <a:buNone/>
            </a:pPr>
            <a:r>
              <a:rPr lang="fr-FR" dirty="0"/>
              <a:t>Les serveurs de production ne doivent pas télécharger directement leurs images depuis Internet.</a:t>
            </a:r>
          </a:p>
          <a:p>
            <a:pPr>
              <a:buNone/>
            </a:pPr>
            <a:endParaRPr lang="fr-FR" dirty="0"/>
          </a:p>
          <a:p>
            <a:pPr>
              <a:buNone/>
            </a:pPr>
            <a:r>
              <a:rPr lang="fr-FR" dirty="0"/>
              <a:t>Votre mission consiste à :</a:t>
            </a:r>
          </a:p>
          <a:p>
            <a:pPr>
              <a:buFont typeface="Arial" panose="020B0604020202020204" pitchFamily="34" charset="0"/>
              <a:buChar char="•"/>
            </a:pPr>
            <a:r>
              <a:rPr lang="fr-FR" dirty="0"/>
              <a:t>Déployer Harbor </a:t>
            </a:r>
          </a:p>
          <a:p>
            <a:pPr>
              <a:buFont typeface="Arial" panose="020B0604020202020204" pitchFamily="34" charset="0"/>
              <a:buChar char="•"/>
            </a:pPr>
            <a:r>
              <a:rPr lang="fr-FR" dirty="0"/>
              <a:t>Créer un projet </a:t>
            </a:r>
          </a:p>
          <a:p>
            <a:pPr>
              <a:buFont typeface="Arial" panose="020B0604020202020204" pitchFamily="34" charset="0"/>
              <a:buChar char="•"/>
            </a:pPr>
            <a:r>
              <a:rPr lang="fr-FR" dirty="0"/>
              <a:t>Importer une image publique </a:t>
            </a:r>
          </a:p>
          <a:p>
            <a:pPr>
              <a:buFont typeface="Arial" panose="020B0604020202020204" pitchFamily="34" charset="0"/>
              <a:buChar char="•"/>
            </a:pPr>
            <a:r>
              <a:rPr lang="fr-FR" dirty="0"/>
              <a:t>Publier cette image dans Harbor </a:t>
            </a:r>
          </a:p>
          <a:p>
            <a:pPr>
              <a:buFont typeface="Arial" panose="020B0604020202020204" pitchFamily="34" charset="0"/>
              <a:buChar char="•"/>
            </a:pPr>
            <a:r>
              <a:rPr lang="fr-FR" dirty="0"/>
              <a:t>Contrôler sa sécurité </a:t>
            </a:r>
          </a:p>
          <a:p>
            <a:pPr>
              <a:buFont typeface="Arial" panose="020B0604020202020204" pitchFamily="34" charset="0"/>
              <a:buChar char="•"/>
            </a:pPr>
            <a:r>
              <a:rPr lang="fr-FR" dirty="0"/>
              <a:t>Déployer un conteneur depuis Harbor </a:t>
            </a:r>
          </a:p>
        </p:txBody>
      </p:sp>
    </p:spTree>
    <p:extLst>
      <p:ext uri="{BB962C8B-B14F-4D97-AF65-F5344CB8AC3E}">
        <p14:creationId xmlns:p14="http://schemas.microsoft.com/office/powerpoint/2010/main" val="825885034"/>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A2526-72E6-E9B2-1C6C-B8C1D71A17BD}"/>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5612222D-068E-37D0-BEA0-D60265CF04C4}"/>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726A7B14-1D09-A9CE-2838-B4A68DA6BD70}"/>
              </a:ext>
            </a:extLst>
          </p:cNvPr>
          <p:cNvSpPr>
            <a:spLocks noGrp="1"/>
          </p:cNvSpPr>
          <p:nvPr>
            <p:ph type="sldNum" sz="quarter" idx="12"/>
          </p:nvPr>
        </p:nvSpPr>
        <p:spPr/>
        <p:txBody>
          <a:bodyPr/>
          <a:lstStyle/>
          <a:p>
            <a:fld id="{4BDCF11F-44B6-4DE8-8BC8-D1A3E36F4D29}" type="slidenum">
              <a:rPr lang="fr-FR" smtClean="0"/>
              <a:t>167</a:t>
            </a:fld>
            <a:endParaRPr lang="fr-FR"/>
          </a:p>
        </p:txBody>
      </p:sp>
      <p:sp>
        <p:nvSpPr>
          <p:cNvPr id="6" name="Rectangle 5">
            <a:extLst>
              <a:ext uri="{FF2B5EF4-FFF2-40B4-BE49-F238E27FC236}">
                <a16:creationId xmlns:a16="http://schemas.microsoft.com/office/drawing/2014/main" id="{6562223E-71C6-E354-5012-D32F36397526}"/>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u contenu 3">
            <a:extLst>
              <a:ext uri="{FF2B5EF4-FFF2-40B4-BE49-F238E27FC236}">
                <a16:creationId xmlns:a16="http://schemas.microsoft.com/office/drawing/2014/main" id="{AB1F8234-C0AA-6904-A913-2D76EE8F1ED5}"/>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7 Bonus — Déployer Harbor</a:t>
            </a:r>
          </a:p>
        </p:txBody>
      </p:sp>
      <p:pic>
        <p:nvPicPr>
          <p:cNvPr id="7" name="Image 6">
            <a:extLst>
              <a:ext uri="{FF2B5EF4-FFF2-40B4-BE49-F238E27FC236}">
                <a16:creationId xmlns:a16="http://schemas.microsoft.com/office/drawing/2014/main" id="{9E74D799-A4CD-95AF-2EE0-DB175D103779}"/>
              </a:ext>
            </a:extLst>
          </p:cNvPr>
          <p:cNvPicPr>
            <a:picLocks noChangeAspect="1"/>
          </p:cNvPicPr>
          <p:nvPr/>
        </p:nvPicPr>
        <p:blipFill>
          <a:blip r:embed="rId2"/>
          <a:stretch>
            <a:fillRect/>
          </a:stretch>
        </p:blipFill>
        <p:spPr>
          <a:xfrm>
            <a:off x="3855227" y="950162"/>
            <a:ext cx="4755373" cy="5665888"/>
          </a:xfrm>
          <a:prstGeom prst="rect">
            <a:avLst/>
          </a:prstGeom>
        </p:spPr>
      </p:pic>
    </p:spTree>
    <p:extLst>
      <p:ext uri="{BB962C8B-B14F-4D97-AF65-F5344CB8AC3E}">
        <p14:creationId xmlns:p14="http://schemas.microsoft.com/office/powerpoint/2010/main" val="2643295785"/>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7B5823-0E73-7C70-8E9E-0FD9CFB1A7F7}"/>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9869FCA4-F551-14E3-8CE8-E335479BD3A5}"/>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2B27971F-8CA1-D409-BC91-FE95D46AEF80}"/>
              </a:ext>
            </a:extLst>
          </p:cNvPr>
          <p:cNvSpPr>
            <a:spLocks noGrp="1"/>
          </p:cNvSpPr>
          <p:nvPr>
            <p:ph type="sldNum" sz="quarter" idx="12"/>
          </p:nvPr>
        </p:nvSpPr>
        <p:spPr/>
        <p:txBody>
          <a:bodyPr/>
          <a:lstStyle/>
          <a:p>
            <a:fld id="{4BDCF11F-44B6-4DE8-8BC8-D1A3E36F4D29}" type="slidenum">
              <a:rPr lang="fr-FR" smtClean="0"/>
              <a:t>168</a:t>
            </a:fld>
            <a:endParaRPr lang="fr-FR"/>
          </a:p>
        </p:txBody>
      </p:sp>
      <p:sp>
        <p:nvSpPr>
          <p:cNvPr id="6" name="Rectangle 5">
            <a:extLst>
              <a:ext uri="{FF2B5EF4-FFF2-40B4-BE49-F238E27FC236}">
                <a16:creationId xmlns:a16="http://schemas.microsoft.com/office/drawing/2014/main" id="{D824BC26-D327-66C3-83A2-332323D28588}"/>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u contenu 3">
            <a:extLst>
              <a:ext uri="{FF2B5EF4-FFF2-40B4-BE49-F238E27FC236}">
                <a16:creationId xmlns:a16="http://schemas.microsoft.com/office/drawing/2014/main" id="{CEE6F1A9-7A38-91E2-C7F7-8E8BB0551C65}"/>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7 Bonus — Déployer Harbor</a:t>
            </a:r>
          </a:p>
        </p:txBody>
      </p:sp>
      <p:sp>
        <p:nvSpPr>
          <p:cNvPr id="7" name="ZoneTexte 6">
            <a:extLst>
              <a:ext uri="{FF2B5EF4-FFF2-40B4-BE49-F238E27FC236}">
                <a16:creationId xmlns:a16="http://schemas.microsoft.com/office/drawing/2014/main" id="{E552C50A-676F-FD0E-8745-F9F1E5D9401C}"/>
              </a:ext>
            </a:extLst>
          </p:cNvPr>
          <p:cNvSpPr txBox="1"/>
          <p:nvPr/>
        </p:nvSpPr>
        <p:spPr>
          <a:xfrm>
            <a:off x="1537090" y="1148296"/>
            <a:ext cx="7437213" cy="3970318"/>
          </a:xfrm>
          <a:prstGeom prst="rect">
            <a:avLst/>
          </a:prstGeom>
          <a:noFill/>
        </p:spPr>
        <p:txBody>
          <a:bodyPr wrap="square">
            <a:spAutoFit/>
          </a:bodyPr>
          <a:lstStyle/>
          <a:p>
            <a:pPr>
              <a:buNone/>
            </a:pPr>
            <a:r>
              <a:rPr lang="fr-FR" b="1" dirty="0"/>
              <a:t>Étape 0 – Préparation VM</a:t>
            </a:r>
          </a:p>
          <a:p>
            <a:pPr>
              <a:buNone/>
            </a:pPr>
            <a:r>
              <a:rPr lang="fr-FR" dirty="0"/>
              <a:t>VM recommandée :</a:t>
            </a:r>
          </a:p>
          <a:p>
            <a:pPr>
              <a:buNone/>
            </a:pPr>
            <a:endParaRPr lang="fr-FR" dirty="0"/>
          </a:p>
          <a:p>
            <a:pPr>
              <a:buNone/>
            </a:pPr>
            <a:endParaRPr lang="fr-FR" dirty="0"/>
          </a:p>
          <a:p>
            <a:pPr rtl="0">
              <a:buNone/>
            </a:pPr>
            <a:r>
              <a:rPr lang="fr-FR" b="1" dirty="0">
                <a:latin typeface="Courier New" panose="02070309020205020404" pitchFamily="49" charset="0"/>
              </a:rPr>
              <a:t>Debian 13</a:t>
            </a:r>
            <a:br>
              <a:rPr lang="fr-FR" b="1" dirty="0">
                <a:latin typeface="Courier New" panose="02070309020205020404" pitchFamily="49" charset="0"/>
              </a:rPr>
            </a:br>
            <a:r>
              <a:rPr lang="fr-FR" b="1" dirty="0">
                <a:latin typeface="Courier New" panose="02070309020205020404" pitchFamily="49" charset="0"/>
              </a:rPr>
              <a:t>2 vCPU minimum</a:t>
            </a:r>
            <a:br>
              <a:rPr lang="fr-FR" b="1" dirty="0">
                <a:latin typeface="Courier New" panose="02070309020205020404" pitchFamily="49" charset="0"/>
              </a:rPr>
            </a:br>
            <a:r>
              <a:rPr lang="fr-FR" b="1" dirty="0">
                <a:latin typeface="Courier New" panose="02070309020205020404" pitchFamily="49" charset="0"/>
              </a:rPr>
              <a:t>8 Go RAM conseillé</a:t>
            </a:r>
            <a:br>
              <a:rPr lang="fr-FR" b="1" dirty="0">
                <a:latin typeface="Courier New" panose="02070309020205020404" pitchFamily="49" charset="0"/>
              </a:rPr>
            </a:br>
            <a:r>
              <a:rPr lang="fr-FR" b="1" dirty="0">
                <a:latin typeface="Courier New" panose="02070309020205020404" pitchFamily="49" charset="0"/>
              </a:rPr>
              <a:t>50 Go disque</a:t>
            </a:r>
            <a:br>
              <a:rPr lang="fr-FR" b="1" dirty="0">
                <a:latin typeface="Courier New" panose="02070309020205020404" pitchFamily="49" charset="0"/>
              </a:rPr>
            </a:br>
            <a:r>
              <a:rPr lang="fr-FR" b="1" dirty="0">
                <a:latin typeface="Courier New" panose="02070309020205020404" pitchFamily="49" charset="0"/>
              </a:rPr>
              <a:t>Docker installé</a:t>
            </a:r>
            <a:br>
              <a:rPr lang="fr-FR" b="1" dirty="0">
                <a:latin typeface="Courier New" panose="02070309020205020404" pitchFamily="49" charset="0"/>
              </a:rPr>
            </a:br>
            <a:r>
              <a:rPr lang="fr-FR" b="1" dirty="0">
                <a:latin typeface="Courier New" panose="02070309020205020404" pitchFamily="49" charset="0"/>
              </a:rPr>
              <a:t>Docker Compose installé</a:t>
            </a:r>
          </a:p>
          <a:p>
            <a:pPr rtl="0">
              <a:buNone/>
            </a:pPr>
            <a:endParaRPr lang="fr-FR" dirty="0">
              <a:latin typeface="Courier New" panose="02070309020205020404" pitchFamily="49" charset="0"/>
            </a:endParaRPr>
          </a:p>
          <a:p>
            <a:pPr rtl="0">
              <a:buNone/>
            </a:pPr>
            <a:endParaRPr lang="fr-FR" dirty="0">
              <a:latin typeface="Courier New" panose="02070309020205020404" pitchFamily="49" charset="0"/>
            </a:endParaRPr>
          </a:p>
          <a:p>
            <a:pPr>
              <a:buNone/>
            </a:pPr>
            <a:r>
              <a:rPr lang="fr-FR" dirty="0"/>
              <a:t>Harbor est un registre privé CNCF qui ajoute gestion des accès, projets, scans de vulnérabilités et traçabilité aux registres d’images conteneurs. </a:t>
            </a:r>
          </a:p>
        </p:txBody>
      </p:sp>
      <p:sp>
        <p:nvSpPr>
          <p:cNvPr id="8" name="ZoneTexte 7">
            <a:extLst>
              <a:ext uri="{FF2B5EF4-FFF2-40B4-BE49-F238E27FC236}">
                <a16:creationId xmlns:a16="http://schemas.microsoft.com/office/drawing/2014/main" id="{E4C79476-774E-4E3E-F4A6-E59A70AD74EA}"/>
              </a:ext>
            </a:extLst>
          </p:cNvPr>
          <p:cNvSpPr txBox="1"/>
          <p:nvPr/>
        </p:nvSpPr>
        <p:spPr>
          <a:xfrm>
            <a:off x="1162635" y="743588"/>
            <a:ext cx="6095064" cy="369332"/>
          </a:xfrm>
          <a:prstGeom prst="rect">
            <a:avLst/>
          </a:prstGeom>
          <a:noFill/>
        </p:spPr>
        <p:txBody>
          <a:bodyPr wrap="square">
            <a:spAutoFit/>
          </a:bodyPr>
          <a:lstStyle/>
          <a:p>
            <a:r>
              <a:rPr lang="fr-FR" b="1" dirty="0"/>
              <a:t>Partie 1 – Installation</a:t>
            </a:r>
          </a:p>
        </p:txBody>
      </p:sp>
    </p:spTree>
    <p:extLst>
      <p:ext uri="{BB962C8B-B14F-4D97-AF65-F5344CB8AC3E}">
        <p14:creationId xmlns:p14="http://schemas.microsoft.com/office/powerpoint/2010/main" val="389655993"/>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F1D667-182E-8284-F5B6-B0849B59A64A}"/>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DA10CF94-EF70-258A-6404-B0D7D3E8EAE5}"/>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8BA23549-E6DC-FF95-DFB4-1330734147AC}"/>
              </a:ext>
            </a:extLst>
          </p:cNvPr>
          <p:cNvSpPr>
            <a:spLocks noGrp="1"/>
          </p:cNvSpPr>
          <p:nvPr>
            <p:ph type="sldNum" sz="quarter" idx="12"/>
          </p:nvPr>
        </p:nvSpPr>
        <p:spPr/>
        <p:txBody>
          <a:bodyPr/>
          <a:lstStyle/>
          <a:p>
            <a:fld id="{4BDCF11F-44B6-4DE8-8BC8-D1A3E36F4D29}" type="slidenum">
              <a:rPr lang="fr-FR" smtClean="0"/>
              <a:t>169</a:t>
            </a:fld>
            <a:endParaRPr lang="fr-FR"/>
          </a:p>
        </p:txBody>
      </p:sp>
      <p:sp>
        <p:nvSpPr>
          <p:cNvPr id="6" name="Rectangle 5">
            <a:extLst>
              <a:ext uri="{FF2B5EF4-FFF2-40B4-BE49-F238E27FC236}">
                <a16:creationId xmlns:a16="http://schemas.microsoft.com/office/drawing/2014/main" id="{D70E0B8F-CC9B-5A08-8B6A-F287C1DDB879}"/>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u contenu 3">
            <a:extLst>
              <a:ext uri="{FF2B5EF4-FFF2-40B4-BE49-F238E27FC236}">
                <a16:creationId xmlns:a16="http://schemas.microsoft.com/office/drawing/2014/main" id="{CA5CDE6F-991D-EE34-0E3C-A54069330780}"/>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7 Bonus — Déployer Harbor</a:t>
            </a:r>
          </a:p>
        </p:txBody>
      </p:sp>
      <p:sp>
        <p:nvSpPr>
          <p:cNvPr id="7" name="ZoneTexte 6">
            <a:extLst>
              <a:ext uri="{FF2B5EF4-FFF2-40B4-BE49-F238E27FC236}">
                <a16:creationId xmlns:a16="http://schemas.microsoft.com/office/drawing/2014/main" id="{A550B5D3-34F2-889B-D517-60E18BB857CA}"/>
              </a:ext>
            </a:extLst>
          </p:cNvPr>
          <p:cNvSpPr txBox="1"/>
          <p:nvPr/>
        </p:nvSpPr>
        <p:spPr>
          <a:xfrm>
            <a:off x="1338848" y="708213"/>
            <a:ext cx="10473526" cy="5355312"/>
          </a:xfrm>
          <a:prstGeom prst="rect">
            <a:avLst/>
          </a:prstGeom>
          <a:noFill/>
        </p:spPr>
        <p:txBody>
          <a:bodyPr wrap="square">
            <a:spAutoFit/>
          </a:bodyPr>
          <a:lstStyle/>
          <a:p>
            <a:pPr>
              <a:buNone/>
            </a:pPr>
            <a:r>
              <a:rPr lang="fr-FR" b="1" dirty="0"/>
              <a:t>Étape 1 – Vérifier Docker</a:t>
            </a:r>
          </a:p>
          <a:p>
            <a:pPr rtl="0">
              <a:buNone/>
            </a:pPr>
            <a:r>
              <a:rPr lang="fr-FR" dirty="0">
                <a:latin typeface="Courier New" panose="02070309020205020404" pitchFamily="49" charset="0"/>
              </a:rPr>
              <a:t>docker version</a:t>
            </a:r>
            <a:br>
              <a:rPr lang="fr-FR" dirty="0">
                <a:latin typeface="Courier New" panose="02070309020205020404" pitchFamily="49" charset="0"/>
              </a:rPr>
            </a:br>
            <a:r>
              <a:rPr lang="fr-FR" dirty="0">
                <a:latin typeface="Courier New" panose="02070309020205020404" pitchFamily="49" charset="0"/>
              </a:rPr>
              <a:t>docker compose version</a:t>
            </a:r>
          </a:p>
          <a:p>
            <a:pPr>
              <a:buNone/>
            </a:pPr>
            <a:br>
              <a:rPr lang="fr-FR" dirty="0"/>
            </a:br>
            <a:endParaRPr lang="fr-FR" dirty="0"/>
          </a:p>
          <a:p>
            <a:pPr>
              <a:buNone/>
            </a:pPr>
            <a:r>
              <a:rPr lang="fr-FR" b="1" dirty="0"/>
              <a:t>Étape 2 – Installer les prérequis</a:t>
            </a:r>
          </a:p>
          <a:p>
            <a:pPr rtl="0">
              <a:buNone/>
            </a:pPr>
            <a:r>
              <a:rPr lang="fr-FR" dirty="0" err="1">
                <a:latin typeface="Courier New" panose="02070309020205020404" pitchFamily="49" charset="0"/>
              </a:rPr>
              <a:t>sudo</a:t>
            </a:r>
            <a:r>
              <a:rPr lang="fr-FR" dirty="0">
                <a:latin typeface="Courier New" panose="02070309020205020404" pitchFamily="49" charset="0"/>
              </a:rPr>
              <a:t> </a:t>
            </a:r>
            <a:r>
              <a:rPr lang="fr-FR" dirty="0" err="1">
                <a:latin typeface="Courier New" panose="02070309020205020404" pitchFamily="49" charset="0"/>
              </a:rPr>
              <a:t>apt</a:t>
            </a:r>
            <a:r>
              <a:rPr lang="fr-FR" dirty="0">
                <a:latin typeface="Courier New" panose="02070309020205020404" pitchFamily="49" charset="0"/>
              </a:rPr>
              <a:t> update</a:t>
            </a:r>
            <a:br>
              <a:rPr lang="fr-FR" dirty="0">
                <a:latin typeface="Courier New" panose="02070309020205020404" pitchFamily="49" charset="0"/>
              </a:rPr>
            </a:br>
            <a:r>
              <a:rPr lang="fr-FR" dirty="0" err="1">
                <a:latin typeface="Courier New" panose="02070309020205020404" pitchFamily="49" charset="0"/>
              </a:rPr>
              <a:t>sudo</a:t>
            </a:r>
            <a:r>
              <a:rPr lang="fr-FR" dirty="0">
                <a:latin typeface="Courier New" panose="02070309020205020404" pitchFamily="49" charset="0"/>
              </a:rPr>
              <a:t> </a:t>
            </a:r>
            <a:r>
              <a:rPr lang="fr-FR" dirty="0" err="1">
                <a:latin typeface="Courier New" panose="02070309020205020404" pitchFamily="49" charset="0"/>
              </a:rPr>
              <a:t>apt</a:t>
            </a:r>
            <a:r>
              <a:rPr lang="fr-FR" dirty="0">
                <a:latin typeface="Courier New" panose="02070309020205020404" pitchFamily="49" charset="0"/>
              </a:rPr>
              <a:t> </a:t>
            </a:r>
            <a:r>
              <a:rPr lang="fr-FR" dirty="0" err="1">
                <a:latin typeface="Courier New" panose="02070309020205020404" pitchFamily="49" charset="0"/>
              </a:rPr>
              <a:t>install</a:t>
            </a:r>
            <a:r>
              <a:rPr lang="fr-FR" dirty="0">
                <a:latin typeface="Courier New" panose="02070309020205020404" pitchFamily="49" charset="0"/>
              </a:rPr>
              <a:t> -y </a:t>
            </a:r>
            <a:r>
              <a:rPr lang="fr-FR" dirty="0" err="1">
                <a:latin typeface="Courier New" panose="02070309020205020404" pitchFamily="49" charset="0"/>
              </a:rPr>
              <a:t>curl</a:t>
            </a:r>
            <a:r>
              <a:rPr lang="fr-FR" dirty="0">
                <a:latin typeface="Courier New" panose="02070309020205020404" pitchFamily="49" charset="0"/>
              </a:rPr>
              <a:t> </a:t>
            </a:r>
            <a:r>
              <a:rPr lang="fr-FR" dirty="0" err="1">
                <a:latin typeface="Courier New" panose="02070309020205020404" pitchFamily="49" charset="0"/>
              </a:rPr>
              <a:t>wget</a:t>
            </a:r>
            <a:r>
              <a:rPr lang="fr-FR" dirty="0">
                <a:latin typeface="Courier New" panose="02070309020205020404" pitchFamily="49" charset="0"/>
              </a:rPr>
              <a:t> tar </a:t>
            </a:r>
            <a:r>
              <a:rPr lang="fr-FR" dirty="0" err="1">
                <a:latin typeface="Courier New" panose="02070309020205020404" pitchFamily="49" charset="0"/>
              </a:rPr>
              <a:t>openssl</a:t>
            </a:r>
            <a:endParaRPr lang="fr-FR" dirty="0">
              <a:latin typeface="Courier New" panose="02070309020205020404" pitchFamily="49" charset="0"/>
            </a:endParaRPr>
          </a:p>
          <a:p>
            <a:pPr>
              <a:buNone/>
            </a:pPr>
            <a:br>
              <a:rPr lang="fr-FR" dirty="0"/>
            </a:br>
            <a:endParaRPr lang="fr-FR" dirty="0"/>
          </a:p>
          <a:p>
            <a:pPr>
              <a:buNone/>
            </a:pPr>
            <a:r>
              <a:rPr lang="fr-FR" b="1" dirty="0"/>
              <a:t>Étape 3 – Télécharger Harbor</a:t>
            </a:r>
          </a:p>
          <a:p>
            <a:pPr rtl="0">
              <a:buNone/>
            </a:pPr>
            <a:r>
              <a:rPr lang="fr-FR" dirty="0">
                <a:latin typeface="Courier New" panose="02070309020205020404" pitchFamily="49" charset="0"/>
              </a:rPr>
              <a:t>cd /</a:t>
            </a:r>
            <a:r>
              <a:rPr lang="fr-FR" dirty="0" err="1">
                <a:latin typeface="Courier New" panose="02070309020205020404" pitchFamily="49" charset="0"/>
              </a:rPr>
              <a:t>opt</a:t>
            </a:r>
            <a:br>
              <a:rPr lang="fr-FR" dirty="0">
                <a:latin typeface="Courier New" panose="02070309020205020404" pitchFamily="49" charset="0"/>
              </a:rPr>
            </a:br>
            <a:r>
              <a:rPr lang="fr-FR" dirty="0" err="1">
                <a:latin typeface="Courier New" panose="02070309020205020404" pitchFamily="49" charset="0"/>
              </a:rPr>
              <a:t>sudo</a:t>
            </a:r>
            <a:r>
              <a:rPr lang="fr-FR" dirty="0">
                <a:latin typeface="Courier New" panose="02070309020205020404" pitchFamily="49" charset="0"/>
              </a:rPr>
              <a:t> </a:t>
            </a:r>
            <a:r>
              <a:rPr lang="fr-FR" dirty="0" err="1">
                <a:latin typeface="Courier New" panose="02070309020205020404" pitchFamily="49" charset="0"/>
              </a:rPr>
              <a:t>wget</a:t>
            </a:r>
            <a:r>
              <a:rPr lang="fr-FR" dirty="0">
                <a:latin typeface="Courier New" panose="02070309020205020404" pitchFamily="49" charset="0"/>
              </a:rPr>
              <a:t> https://github.com/goharbor/harbor/releases/download/v2.14.0/harbor-online-installer-v2.14.0.tgz</a:t>
            </a:r>
            <a:br>
              <a:rPr lang="fr-FR" dirty="0">
                <a:latin typeface="Courier New" panose="02070309020205020404" pitchFamily="49" charset="0"/>
              </a:rPr>
            </a:br>
            <a:r>
              <a:rPr lang="fr-FR" dirty="0" err="1">
                <a:latin typeface="Courier New" panose="02070309020205020404" pitchFamily="49" charset="0"/>
              </a:rPr>
              <a:t>sudo</a:t>
            </a:r>
            <a:r>
              <a:rPr lang="fr-FR" dirty="0">
                <a:latin typeface="Courier New" panose="02070309020205020404" pitchFamily="49" charset="0"/>
              </a:rPr>
              <a:t> tar </a:t>
            </a:r>
            <a:r>
              <a:rPr lang="fr-FR" dirty="0" err="1">
                <a:latin typeface="Courier New" panose="02070309020205020404" pitchFamily="49" charset="0"/>
              </a:rPr>
              <a:t>xvf</a:t>
            </a:r>
            <a:r>
              <a:rPr lang="fr-FR" dirty="0">
                <a:latin typeface="Courier New" panose="02070309020205020404" pitchFamily="49" charset="0"/>
              </a:rPr>
              <a:t> harbor-online-installer-v2.14.0.tgz</a:t>
            </a:r>
            <a:br>
              <a:rPr lang="fr-FR" dirty="0">
                <a:latin typeface="Courier New" panose="02070309020205020404" pitchFamily="49" charset="0"/>
              </a:rPr>
            </a:br>
            <a:r>
              <a:rPr lang="fr-FR" dirty="0">
                <a:latin typeface="Courier New" panose="02070309020205020404" pitchFamily="49" charset="0"/>
              </a:rPr>
              <a:t>cd </a:t>
            </a:r>
            <a:r>
              <a:rPr lang="fr-FR" dirty="0" err="1">
                <a:latin typeface="Courier New" panose="02070309020205020404" pitchFamily="49" charset="0"/>
              </a:rPr>
              <a:t>harbor</a:t>
            </a:r>
            <a:endParaRPr lang="fr-FR" dirty="0">
              <a:latin typeface="Courier New" panose="02070309020205020404" pitchFamily="49" charset="0"/>
            </a:endParaRPr>
          </a:p>
          <a:p>
            <a:pPr>
              <a:buNone/>
            </a:pPr>
            <a:r>
              <a:rPr lang="fr-FR" dirty="0"/>
              <a:t>Harbor s’installe classiquement en téléchargeant l’installeur, en configurant </a:t>
            </a:r>
            <a:r>
              <a:rPr lang="fr-FR" dirty="0" err="1">
                <a:latin typeface="Courier New" panose="02070309020205020404" pitchFamily="49" charset="0"/>
              </a:rPr>
              <a:t>harbor.yml</a:t>
            </a:r>
            <a:r>
              <a:rPr lang="fr-FR" dirty="0"/>
              <a:t>, puis en lançant le script d’installation. </a:t>
            </a:r>
          </a:p>
        </p:txBody>
      </p:sp>
    </p:spTree>
    <p:extLst>
      <p:ext uri="{BB962C8B-B14F-4D97-AF65-F5344CB8AC3E}">
        <p14:creationId xmlns:p14="http://schemas.microsoft.com/office/powerpoint/2010/main" val="16676214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6B9893-D918-8985-1CFB-3A76439B6193}"/>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E7AB3B63-3FB6-1D1F-E321-B75025703C37}"/>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98EE8D4B-C514-6432-8B82-229594E01EB8}"/>
              </a:ext>
            </a:extLst>
          </p:cNvPr>
          <p:cNvSpPr>
            <a:spLocks noGrp="1"/>
          </p:cNvSpPr>
          <p:nvPr>
            <p:ph type="sldNum" sz="quarter" idx="12"/>
          </p:nvPr>
        </p:nvSpPr>
        <p:spPr/>
        <p:txBody>
          <a:bodyPr/>
          <a:lstStyle/>
          <a:p>
            <a:fld id="{4BDCF11F-44B6-4DE8-8BC8-D1A3E36F4D29}" type="slidenum">
              <a:rPr lang="fr-FR" smtClean="0"/>
              <a:t>17</a:t>
            </a:fld>
            <a:endParaRPr lang="fr-FR"/>
          </a:p>
        </p:txBody>
      </p:sp>
      <p:sp>
        <p:nvSpPr>
          <p:cNvPr id="6" name="Rectangle 5">
            <a:extLst>
              <a:ext uri="{FF2B5EF4-FFF2-40B4-BE49-F238E27FC236}">
                <a16:creationId xmlns:a16="http://schemas.microsoft.com/office/drawing/2014/main" id="{386A9673-D2F3-AFF6-784B-8F849F75ADD8}"/>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93AE56CE-6088-4EA2-BDC9-C2C50D43A106}"/>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1 - Introduction aux conteneurs</a:t>
            </a:r>
          </a:p>
        </p:txBody>
      </p:sp>
      <p:sp>
        <p:nvSpPr>
          <p:cNvPr id="8" name="ZoneTexte 7">
            <a:extLst>
              <a:ext uri="{FF2B5EF4-FFF2-40B4-BE49-F238E27FC236}">
                <a16:creationId xmlns:a16="http://schemas.microsoft.com/office/drawing/2014/main" id="{BF234EAE-18FA-8FC9-75EB-ED3F715AAEC9}"/>
              </a:ext>
            </a:extLst>
          </p:cNvPr>
          <p:cNvSpPr txBox="1"/>
          <p:nvPr/>
        </p:nvSpPr>
        <p:spPr>
          <a:xfrm>
            <a:off x="1097561" y="806423"/>
            <a:ext cx="10594678"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2400" dirty="0"/>
              <a:t>Pourquoi les conteneurs?</a:t>
            </a:r>
          </a:p>
        </p:txBody>
      </p:sp>
      <p:pic>
        <p:nvPicPr>
          <p:cNvPr id="4" name="Image 3">
            <a:extLst>
              <a:ext uri="{FF2B5EF4-FFF2-40B4-BE49-F238E27FC236}">
                <a16:creationId xmlns:a16="http://schemas.microsoft.com/office/drawing/2014/main" id="{6E2D9302-E80A-42EB-789A-E02DE75C9AF1}"/>
              </a:ext>
            </a:extLst>
          </p:cNvPr>
          <p:cNvPicPr>
            <a:picLocks noChangeAspect="1"/>
          </p:cNvPicPr>
          <p:nvPr/>
        </p:nvPicPr>
        <p:blipFill>
          <a:blip r:embed="rId2"/>
          <a:stretch>
            <a:fillRect/>
          </a:stretch>
        </p:blipFill>
        <p:spPr>
          <a:xfrm>
            <a:off x="2718917" y="1366298"/>
            <a:ext cx="6268200" cy="5063004"/>
          </a:xfrm>
          <a:prstGeom prst="rect">
            <a:avLst/>
          </a:prstGeom>
        </p:spPr>
      </p:pic>
    </p:spTree>
    <p:extLst>
      <p:ext uri="{BB962C8B-B14F-4D97-AF65-F5344CB8AC3E}">
        <p14:creationId xmlns:p14="http://schemas.microsoft.com/office/powerpoint/2010/main" val="1607132332"/>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8E75A4-32B9-9187-4FE6-B444E9F1976B}"/>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BCC53A32-1F8A-97B8-ECAE-948E45EE9041}"/>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2652EFEB-0DCF-51A9-4EB9-1E7D38D22B3E}"/>
              </a:ext>
            </a:extLst>
          </p:cNvPr>
          <p:cNvSpPr>
            <a:spLocks noGrp="1"/>
          </p:cNvSpPr>
          <p:nvPr>
            <p:ph type="sldNum" sz="quarter" idx="12"/>
          </p:nvPr>
        </p:nvSpPr>
        <p:spPr/>
        <p:txBody>
          <a:bodyPr/>
          <a:lstStyle/>
          <a:p>
            <a:fld id="{4BDCF11F-44B6-4DE8-8BC8-D1A3E36F4D29}" type="slidenum">
              <a:rPr lang="fr-FR" smtClean="0"/>
              <a:t>170</a:t>
            </a:fld>
            <a:endParaRPr lang="fr-FR"/>
          </a:p>
        </p:txBody>
      </p:sp>
      <p:sp>
        <p:nvSpPr>
          <p:cNvPr id="6" name="Rectangle 5">
            <a:extLst>
              <a:ext uri="{FF2B5EF4-FFF2-40B4-BE49-F238E27FC236}">
                <a16:creationId xmlns:a16="http://schemas.microsoft.com/office/drawing/2014/main" id="{D3CD7C9A-7A48-9CDC-8AFC-6357C044A881}"/>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u contenu 3">
            <a:extLst>
              <a:ext uri="{FF2B5EF4-FFF2-40B4-BE49-F238E27FC236}">
                <a16:creationId xmlns:a16="http://schemas.microsoft.com/office/drawing/2014/main" id="{1AB6C5E8-CE62-1556-3F2D-6C35D33A116D}"/>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7 Bonus — Déployer Harbor</a:t>
            </a:r>
          </a:p>
        </p:txBody>
      </p:sp>
      <p:sp>
        <p:nvSpPr>
          <p:cNvPr id="8" name="ZoneTexte 7">
            <a:extLst>
              <a:ext uri="{FF2B5EF4-FFF2-40B4-BE49-F238E27FC236}">
                <a16:creationId xmlns:a16="http://schemas.microsoft.com/office/drawing/2014/main" id="{8925C4BF-420C-6015-7550-C14382ECC3ED}"/>
              </a:ext>
            </a:extLst>
          </p:cNvPr>
          <p:cNvSpPr txBox="1"/>
          <p:nvPr/>
        </p:nvSpPr>
        <p:spPr>
          <a:xfrm>
            <a:off x="1559529" y="966292"/>
            <a:ext cx="8650336" cy="4524315"/>
          </a:xfrm>
          <a:prstGeom prst="rect">
            <a:avLst/>
          </a:prstGeom>
          <a:noFill/>
        </p:spPr>
        <p:txBody>
          <a:bodyPr wrap="square">
            <a:spAutoFit/>
          </a:bodyPr>
          <a:lstStyle/>
          <a:p>
            <a:pPr>
              <a:buNone/>
            </a:pPr>
            <a:r>
              <a:rPr lang="fr-FR" b="1" dirty="0"/>
              <a:t>Étape 4 – Configurer Harbor en HTTP pour le </a:t>
            </a:r>
            <a:r>
              <a:rPr lang="fr-FR" b="1" dirty="0" err="1"/>
              <a:t>lab</a:t>
            </a:r>
            <a:endParaRPr lang="fr-FR" b="1" dirty="0"/>
          </a:p>
          <a:p>
            <a:pPr rtl="0">
              <a:buNone/>
            </a:pPr>
            <a:r>
              <a:rPr lang="fr-FR" dirty="0" err="1">
                <a:latin typeface="Courier New" panose="02070309020205020404" pitchFamily="49" charset="0"/>
              </a:rPr>
              <a:t>sudo</a:t>
            </a:r>
            <a:r>
              <a:rPr lang="fr-FR" dirty="0">
                <a:latin typeface="Courier New" panose="02070309020205020404" pitchFamily="49" charset="0"/>
              </a:rPr>
              <a:t> </a:t>
            </a:r>
            <a:r>
              <a:rPr lang="fr-FR" dirty="0" err="1">
                <a:latin typeface="Courier New" panose="02070309020205020404" pitchFamily="49" charset="0"/>
              </a:rPr>
              <a:t>cp</a:t>
            </a:r>
            <a:r>
              <a:rPr lang="fr-FR" dirty="0">
                <a:latin typeface="Courier New" panose="02070309020205020404" pitchFamily="49" charset="0"/>
              </a:rPr>
              <a:t> </a:t>
            </a:r>
            <a:r>
              <a:rPr lang="fr-FR" dirty="0" err="1">
                <a:latin typeface="Courier New" panose="02070309020205020404" pitchFamily="49" charset="0"/>
              </a:rPr>
              <a:t>harbor.yml.tmpl</a:t>
            </a:r>
            <a:r>
              <a:rPr lang="fr-FR" dirty="0">
                <a:latin typeface="Courier New" panose="02070309020205020404" pitchFamily="49" charset="0"/>
              </a:rPr>
              <a:t> </a:t>
            </a:r>
            <a:r>
              <a:rPr lang="fr-FR" dirty="0" err="1">
                <a:latin typeface="Courier New" panose="02070309020205020404" pitchFamily="49" charset="0"/>
              </a:rPr>
              <a:t>harbor.yml</a:t>
            </a:r>
            <a:br>
              <a:rPr lang="fr-FR" dirty="0">
                <a:latin typeface="Courier New" panose="02070309020205020404" pitchFamily="49" charset="0"/>
              </a:rPr>
            </a:br>
            <a:r>
              <a:rPr lang="fr-FR" dirty="0" err="1">
                <a:latin typeface="Courier New" panose="02070309020205020404" pitchFamily="49" charset="0"/>
              </a:rPr>
              <a:t>sudo</a:t>
            </a:r>
            <a:r>
              <a:rPr lang="fr-FR" dirty="0">
                <a:latin typeface="Courier New" panose="02070309020205020404" pitchFamily="49" charset="0"/>
              </a:rPr>
              <a:t> nano </a:t>
            </a:r>
            <a:r>
              <a:rPr lang="fr-FR" dirty="0" err="1">
                <a:latin typeface="Courier New" panose="02070309020205020404" pitchFamily="49" charset="0"/>
              </a:rPr>
              <a:t>harbor.yml</a:t>
            </a:r>
            <a:endParaRPr lang="fr-FR" dirty="0">
              <a:latin typeface="Courier New" panose="02070309020205020404" pitchFamily="49" charset="0"/>
            </a:endParaRPr>
          </a:p>
          <a:p>
            <a:pPr>
              <a:buNone/>
            </a:pPr>
            <a:r>
              <a:rPr lang="fr-FR" dirty="0"/>
              <a:t>Modifier :</a:t>
            </a:r>
          </a:p>
          <a:p>
            <a:pPr rtl="0">
              <a:buNone/>
            </a:pPr>
            <a:r>
              <a:rPr lang="fr-FR" dirty="0">
                <a:latin typeface="Courier New" panose="02070309020205020404" pitchFamily="49" charset="0"/>
              </a:rPr>
              <a:t>hostname: IP_DE_LA_VM</a:t>
            </a:r>
            <a:br>
              <a:rPr lang="fr-FR" dirty="0">
                <a:latin typeface="Courier New" panose="02070309020205020404" pitchFamily="49" charset="0"/>
              </a:rPr>
            </a:br>
            <a:br>
              <a:rPr lang="fr-FR" dirty="0">
                <a:latin typeface="Courier New" panose="02070309020205020404" pitchFamily="49" charset="0"/>
              </a:rPr>
            </a:br>
            <a:r>
              <a:rPr lang="fr-FR" dirty="0">
                <a:latin typeface="Courier New" panose="02070309020205020404" pitchFamily="49" charset="0"/>
              </a:rPr>
              <a:t>http:</a:t>
            </a:r>
            <a:br>
              <a:rPr lang="fr-FR" dirty="0">
                <a:latin typeface="Courier New" panose="02070309020205020404" pitchFamily="49" charset="0"/>
              </a:rPr>
            </a:br>
            <a:r>
              <a:rPr lang="fr-FR" dirty="0">
                <a:latin typeface="Courier New" panose="02070309020205020404" pitchFamily="49" charset="0"/>
              </a:rPr>
              <a:t>  port: 80</a:t>
            </a:r>
            <a:br>
              <a:rPr lang="fr-FR" dirty="0">
                <a:latin typeface="Courier New" panose="02070309020205020404" pitchFamily="49" charset="0"/>
              </a:rPr>
            </a:br>
            <a:br>
              <a:rPr lang="fr-FR" dirty="0">
                <a:latin typeface="Courier New" panose="02070309020205020404" pitchFamily="49" charset="0"/>
              </a:rPr>
            </a:br>
            <a:r>
              <a:rPr lang="fr-FR" dirty="0">
                <a:latin typeface="Courier New" panose="02070309020205020404" pitchFamily="49" charset="0"/>
              </a:rPr>
              <a:t># commenter toute la section https</a:t>
            </a:r>
            <a:br>
              <a:rPr lang="fr-FR" dirty="0">
                <a:latin typeface="Courier New" panose="02070309020205020404" pitchFamily="49" charset="0"/>
              </a:rPr>
            </a:br>
            <a:r>
              <a:rPr lang="fr-FR" dirty="0">
                <a:latin typeface="Courier New" panose="02070309020205020404" pitchFamily="49" charset="0"/>
              </a:rPr>
              <a:t># https:</a:t>
            </a:r>
            <a:br>
              <a:rPr lang="fr-FR" dirty="0">
                <a:latin typeface="Courier New" panose="02070309020205020404" pitchFamily="49" charset="0"/>
              </a:rPr>
            </a:br>
            <a:r>
              <a:rPr lang="fr-FR" dirty="0">
                <a:latin typeface="Courier New" panose="02070309020205020404" pitchFamily="49" charset="0"/>
              </a:rPr>
              <a:t>#   port: 443</a:t>
            </a:r>
            <a:br>
              <a:rPr lang="fr-FR" dirty="0">
                <a:latin typeface="Courier New" panose="02070309020205020404" pitchFamily="49" charset="0"/>
              </a:rPr>
            </a:br>
            <a:r>
              <a:rPr lang="fr-FR" dirty="0">
                <a:latin typeface="Courier New" panose="02070309020205020404" pitchFamily="49" charset="0"/>
              </a:rPr>
              <a:t>#   </a:t>
            </a:r>
            <a:r>
              <a:rPr lang="fr-FR" dirty="0" err="1">
                <a:latin typeface="Courier New" panose="02070309020205020404" pitchFamily="49" charset="0"/>
              </a:rPr>
              <a:t>certificate</a:t>
            </a:r>
            <a:r>
              <a:rPr lang="fr-FR" dirty="0">
                <a:latin typeface="Courier New" panose="02070309020205020404" pitchFamily="49" charset="0"/>
              </a:rPr>
              <a:t>: ...</a:t>
            </a:r>
            <a:br>
              <a:rPr lang="fr-FR" dirty="0">
                <a:latin typeface="Courier New" panose="02070309020205020404" pitchFamily="49" charset="0"/>
              </a:rPr>
            </a:br>
            <a:r>
              <a:rPr lang="fr-FR" dirty="0">
                <a:latin typeface="Courier New" panose="02070309020205020404" pitchFamily="49" charset="0"/>
              </a:rPr>
              <a:t>#   </a:t>
            </a:r>
            <a:r>
              <a:rPr lang="fr-FR" dirty="0" err="1">
                <a:latin typeface="Courier New" panose="02070309020205020404" pitchFamily="49" charset="0"/>
              </a:rPr>
              <a:t>private_key</a:t>
            </a:r>
            <a:r>
              <a:rPr lang="fr-FR" dirty="0">
                <a:latin typeface="Courier New" panose="02070309020205020404" pitchFamily="49" charset="0"/>
              </a:rPr>
              <a:t>: ...</a:t>
            </a:r>
            <a:br>
              <a:rPr lang="fr-FR" dirty="0">
                <a:latin typeface="Courier New" panose="02070309020205020404" pitchFamily="49" charset="0"/>
              </a:rPr>
            </a:br>
            <a:br>
              <a:rPr lang="fr-FR" dirty="0">
                <a:latin typeface="Courier New" panose="02070309020205020404" pitchFamily="49" charset="0"/>
              </a:rPr>
            </a:br>
            <a:r>
              <a:rPr lang="fr-FR" dirty="0" err="1">
                <a:latin typeface="Courier New" panose="02070309020205020404" pitchFamily="49" charset="0"/>
              </a:rPr>
              <a:t>harbor_admin_password</a:t>
            </a:r>
            <a:r>
              <a:rPr lang="fr-FR" dirty="0">
                <a:latin typeface="Courier New" panose="02070309020205020404" pitchFamily="49" charset="0"/>
              </a:rPr>
              <a:t>: Harbor123!</a:t>
            </a:r>
          </a:p>
        </p:txBody>
      </p:sp>
    </p:spTree>
    <p:extLst>
      <p:ext uri="{BB962C8B-B14F-4D97-AF65-F5344CB8AC3E}">
        <p14:creationId xmlns:p14="http://schemas.microsoft.com/office/powerpoint/2010/main" val="1487939205"/>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E71797-649B-E5B9-6BF9-264ED3DFA943}"/>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8EE68AC9-7C16-83DA-C8D9-11FC4A82E77D}"/>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0372423A-570B-62DC-218F-63E4813BA39B}"/>
              </a:ext>
            </a:extLst>
          </p:cNvPr>
          <p:cNvSpPr>
            <a:spLocks noGrp="1"/>
          </p:cNvSpPr>
          <p:nvPr>
            <p:ph type="sldNum" sz="quarter" idx="12"/>
          </p:nvPr>
        </p:nvSpPr>
        <p:spPr/>
        <p:txBody>
          <a:bodyPr/>
          <a:lstStyle/>
          <a:p>
            <a:fld id="{4BDCF11F-44B6-4DE8-8BC8-D1A3E36F4D29}" type="slidenum">
              <a:rPr lang="fr-FR" smtClean="0"/>
              <a:t>171</a:t>
            </a:fld>
            <a:endParaRPr lang="fr-FR"/>
          </a:p>
        </p:txBody>
      </p:sp>
      <p:sp>
        <p:nvSpPr>
          <p:cNvPr id="6" name="Rectangle 5">
            <a:extLst>
              <a:ext uri="{FF2B5EF4-FFF2-40B4-BE49-F238E27FC236}">
                <a16:creationId xmlns:a16="http://schemas.microsoft.com/office/drawing/2014/main" id="{F721A38C-971D-0849-4F61-01246EE985EC}"/>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u contenu 3">
            <a:extLst>
              <a:ext uri="{FF2B5EF4-FFF2-40B4-BE49-F238E27FC236}">
                <a16:creationId xmlns:a16="http://schemas.microsoft.com/office/drawing/2014/main" id="{B898C0BE-8AE5-5533-EAC1-BC8E19255D63}"/>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7 Bonus — Déployer Harbor</a:t>
            </a:r>
          </a:p>
        </p:txBody>
      </p:sp>
      <p:sp>
        <p:nvSpPr>
          <p:cNvPr id="7" name="ZoneTexte 6">
            <a:extLst>
              <a:ext uri="{FF2B5EF4-FFF2-40B4-BE49-F238E27FC236}">
                <a16:creationId xmlns:a16="http://schemas.microsoft.com/office/drawing/2014/main" id="{91B8F100-CCB1-D05F-AEA7-A7AC06FF8FD2}"/>
              </a:ext>
            </a:extLst>
          </p:cNvPr>
          <p:cNvSpPr txBox="1"/>
          <p:nvPr/>
        </p:nvSpPr>
        <p:spPr>
          <a:xfrm>
            <a:off x="1868068" y="1306744"/>
            <a:ext cx="8381065" cy="4247317"/>
          </a:xfrm>
          <a:prstGeom prst="rect">
            <a:avLst/>
          </a:prstGeom>
          <a:noFill/>
        </p:spPr>
        <p:txBody>
          <a:bodyPr wrap="square">
            <a:spAutoFit/>
          </a:bodyPr>
          <a:lstStyle/>
          <a:p>
            <a:pPr>
              <a:buNone/>
            </a:pPr>
            <a:r>
              <a:rPr lang="fr-FR" b="1" dirty="0"/>
              <a:t>Étape 5 – Installer Harbor</a:t>
            </a:r>
          </a:p>
          <a:p>
            <a:pPr rtl="0">
              <a:buNone/>
            </a:pPr>
            <a:r>
              <a:rPr lang="fr-FR" dirty="0" err="1">
                <a:latin typeface="Courier New" panose="02070309020205020404" pitchFamily="49" charset="0"/>
              </a:rPr>
              <a:t>sudo</a:t>
            </a:r>
            <a:r>
              <a:rPr lang="fr-FR" dirty="0">
                <a:latin typeface="Courier New" panose="02070309020205020404" pitchFamily="49" charset="0"/>
              </a:rPr>
              <a:t> ./install.sh --</a:t>
            </a:r>
            <a:r>
              <a:rPr lang="fr-FR" dirty="0" err="1">
                <a:latin typeface="Courier New" panose="02070309020205020404" pitchFamily="49" charset="0"/>
              </a:rPr>
              <a:t>with-trivy</a:t>
            </a:r>
            <a:endParaRPr lang="fr-FR" dirty="0">
              <a:latin typeface="Courier New" panose="02070309020205020404" pitchFamily="49" charset="0"/>
            </a:endParaRPr>
          </a:p>
          <a:p>
            <a:pPr>
              <a:buNone/>
            </a:pPr>
            <a:br>
              <a:rPr lang="fr-FR" dirty="0"/>
            </a:br>
            <a:endParaRPr lang="fr-FR" dirty="0"/>
          </a:p>
          <a:p>
            <a:pPr>
              <a:buNone/>
            </a:pPr>
            <a:r>
              <a:rPr lang="fr-FR" b="1" dirty="0"/>
              <a:t>Étape 6 – Vérifier les conteneurs Harbor</a:t>
            </a:r>
          </a:p>
          <a:p>
            <a:pPr rtl="0">
              <a:buNone/>
            </a:pPr>
            <a:r>
              <a:rPr lang="fr-FR" dirty="0">
                <a:latin typeface="Courier New" panose="02070309020205020404" pitchFamily="49" charset="0"/>
              </a:rPr>
              <a:t>docker </a:t>
            </a:r>
            <a:r>
              <a:rPr lang="fr-FR" dirty="0" err="1">
                <a:latin typeface="Courier New" panose="02070309020205020404" pitchFamily="49" charset="0"/>
              </a:rPr>
              <a:t>ps</a:t>
            </a:r>
            <a:endParaRPr lang="fr-FR" dirty="0">
              <a:latin typeface="Courier New" panose="02070309020205020404" pitchFamily="49" charset="0"/>
            </a:endParaRPr>
          </a:p>
          <a:p>
            <a:pPr>
              <a:buNone/>
            </a:pPr>
            <a:r>
              <a:rPr lang="fr-FR" dirty="0"/>
              <a:t>Tu dois voir notamment :</a:t>
            </a:r>
          </a:p>
          <a:p>
            <a:pPr rtl="0">
              <a:buNone/>
            </a:pPr>
            <a:r>
              <a:rPr lang="fr-FR" dirty="0" err="1">
                <a:latin typeface="Courier New" panose="02070309020205020404" pitchFamily="49" charset="0"/>
              </a:rPr>
              <a:t>harbor</a:t>
            </a:r>
            <a:r>
              <a:rPr lang="fr-FR" dirty="0">
                <a:latin typeface="Courier New" panose="02070309020205020404" pitchFamily="49" charset="0"/>
              </a:rPr>
              <a:t>-core</a:t>
            </a:r>
            <a:br>
              <a:rPr lang="fr-FR" dirty="0">
                <a:latin typeface="Courier New" panose="02070309020205020404" pitchFamily="49" charset="0"/>
              </a:rPr>
            </a:br>
            <a:r>
              <a:rPr lang="fr-FR" dirty="0" err="1">
                <a:latin typeface="Courier New" panose="02070309020205020404" pitchFamily="49" charset="0"/>
              </a:rPr>
              <a:t>harbor</a:t>
            </a:r>
            <a:r>
              <a:rPr lang="fr-FR" dirty="0">
                <a:latin typeface="Courier New" panose="02070309020205020404" pitchFamily="49" charset="0"/>
              </a:rPr>
              <a:t>-portal</a:t>
            </a:r>
            <a:br>
              <a:rPr lang="fr-FR" dirty="0">
                <a:latin typeface="Courier New" panose="02070309020205020404" pitchFamily="49" charset="0"/>
              </a:rPr>
            </a:br>
            <a:r>
              <a:rPr lang="fr-FR" dirty="0" err="1">
                <a:latin typeface="Courier New" panose="02070309020205020404" pitchFamily="49" charset="0"/>
              </a:rPr>
              <a:t>harbor-db</a:t>
            </a:r>
            <a:br>
              <a:rPr lang="fr-FR" dirty="0">
                <a:latin typeface="Courier New" panose="02070309020205020404" pitchFamily="49" charset="0"/>
              </a:rPr>
            </a:br>
            <a:r>
              <a:rPr lang="fr-FR" dirty="0" err="1">
                <a:latin typeface="Courier New" panose="02070309020205020404" pitchFamily="49" charset="0"/>
              </a:rPr>
              <a:t>harbor-registry</a:t>
            </a:r>
            <a:br>
              <a:rPr lang="fr-FR" dirty="0">
                <a:latin typeface="Courier New" panose="02070309020205020404" pitchFamily="49" charset="0"/>
              </a:rPr>
            </a:br>
            <a:r>
              <a:rPr lang="fr-FR" dirty="0" err="1">
                <a:latin typeface="Courier New" panose="02070309020205020404" pitchFamily="49" charset="0"/>
              </a:rPr>
              <a:t>harbor</a:t>
            </a:r>
            <a:r>
              <a:rPr lang="fr-FR" dirty="0">
                <a:latin typeface="Courier New" panose="02070309020205020404" pitchFamily="49" charset="0"/>
              </a:rPr>
              <a:t>-redis</a:t>
            </a:r>
            <a:br>
              <a:rPr lang="fr-FR" dirty="0">
                <a:latin typeface="Courier New" panose="02070309020205020404" pitchFamily="49" charset="0"/>
              </a:rPr>
            </a:br>
            <a:r>
              <a:rPr lang="fr-FR" dirty="0" err="1">
                <a:latin typeface="Courier New" panose="02070309020205020404" pitchFamily="49" charset="0"/>
              </a:rPr>
              <a:t>harbor-jobservice</a:t>
            </a:r>
            <a:br>
              <a:rPr lang="fr-FR" dirty="0">
                <a:latin typeface="Courier New" panose="02070309020205020404" pitchFamily="49" charset="0"/>
              </a:rPr>
            </a:br>
            <a:r>
              <a:rPr lang="fr-FR" dirty="0" err="1">
                <a:latin typeface="Courier New" panose="02070309020205020404" pitchFamily="49" charset="0"/>
              </a:rPr>
              <a:t>trivy</a:t>
            </a:r>
            <a:r>
              <a:rPr lang="fr-FR" dirty="0">
                <a:latin typeface="Courier New" panose="02070309020205020404" pitchFamily="49" charset="0"/>
              </a:rPr>
              <a:t>-adapter</a:t>
            </a:r>
            <a:br>
              <a:rPr lang="fr-FR" dirty="0">
                <a:latin typeface="Courier New" panose="02070309020205020404" pitchFamily="49" charset="0"/>
              </a:rPr>
            </a:br>
            <a:r>
              <a:rPr lang="fr-FR" dirty="0">
                <a:latin typeface="Courier New" panose="02070309020205020404" pitchFamily="49" charset="0"/>
              </a:rPr>
              <a:t>nginx</a:t>
            </a:r>
          </a:p>
        </p:txBody>
      </p:sp>
    </p:spTree>
    <p:extLst>
      <p:ext uri="{BB962C8B-B14F-4D97-AF65-F5344CB8AC3E}">
        <p14:creationId xmlns:p14="http://schemas.microsoft.com/office/powerpoint/2010/main" val="863430650"/>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7B4481-AD01-EA39-AF3F-AA98DF1511F6}"/>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13C8CD07-339A-58C7-D927-370B776FE7FB}"/>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16E1D220-AC3D-5AB3-A47D-A111D6883CB5}"/>
              </a:ext>
            </a:extLst>
          </p:cNvPr>
          <p:cNvSpPr>
            <a:spLocks noGrp="1"/>
          </p:cNvSpPr>
          <p:nvPr>
            <p:ph type="sldNum" sz="quarter" idx="12"/>
          </p:nvPr>
        </p:nvSpPr>
        <p:spPr/>
        <p:txBody>
          <a:bodyPr/>
          <a:lstStyle/>
          <a:p>
            <a:fld id="{4BDCF11F-44B6-4DE8-8BC8-D1A3E36F4D29}" type="slidenum">
              <a:rPr lang="fr-FR" smtClean="0"/>
              <a:t>172</a:t>
            </a:fld>
            <a:endParaRPr lang="fr-FR"/>
          </a:p>
        </p:txBody>
      </p:sp>
      <p:sp>
        <p:nvSpPr>
          <p:cNvPr id="6" name="Rectangle 5">
            <a:extLst>
              <a:ext uri="{FF2B5EF4-FFF2-40B4-BE49-F238E27FC236}">
                <a16:creationId xmlns:a16="http://schemas.microsoft.com/office/drawing/2014/main" id="{029FB842-D2B5-CEE3-1541-DD2A971BC0CB}"/>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u contenu 3">
            <a:extLst>
              <a:ext uri="{FF2B5EF4-FFF2-40B4-BE49-F238E27FC236}">
                <a16:creationId xmlns:a16="http://schemas.microsoft.com/office/drawing/2014/main" id="{67A8A096-A8AB-5AB1-F87A-D936ED31B1A7}"/>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7 Bonus — Déployer Harbor</a:t>
            </a:r>
          </a:p>
        </p:txBody>
      </p:sp>
      <p:sp>
        <p:nvSpPr>
          <p:cNvPr id="7" name="ZoneTexte 6">
            <a:extLst>
              <a:ext uri="{FF2B5EF4-FFF2-40B4-BE49-F238E27FC236}">
                <a16:creationId xmlns:a16="http://schemas.microsoft.com/office/drawing/2014/main" id="{A656369D-6484-459E-3725-B42CFF9BFBAC}"/>
              </a:ext>
            </a:extLst>
          </p:cNvPr>
          <p:cNvSpPr txBox="1"/>
          <p:nvPr/>
        </p:nvSpPr>
        <p:spPr>
          <a:xfrm>
            <a:off x="1588981" y="960051"/>
            <a:ext cx="6095064" cy="1754326"/>
          </a:xfrm>
          <a:prstGeom prst="rect">
            <a:avLst/>
          </a:prstGeom>
          <a:noFill/>
        </p:spPr>
        <p:txBody>
          <a:bodyPr wrap="square">
            <a:spAutoFit/>
          </a:bodyPr>
          <a:lstStyle/>
          <a:p>
            <a:pPr>
              <a:buNone/>
            </a:pPr>
            <a:r>
              <a:rPr lang="fr-FR" b="1" dirty="0"/>
              <a:t>Étape 7 – Accès interface Web</a:t>
            </a:r>
          </a:p>
          <a:p>
            <a:pPr>
              <a:buNone/>
            </a:pPr>
            <a:r>
              <a:rPr lang="fr-FR" dirty="0"/>
              <a:t>Navigateur :</a:t>
            </a:r>
          </a:p>
          <a:p>
            <a:pPr rtl="0">
              <a:buNone/>
            </a:pPr>
            <a:r>
              <a:rPr lang="fr-FR" dirty="0">
                <a:latin typeface="Courier New" panose="02070309020205020404" pitchFamily="49" charset="0"/>
              </a:rPr>
              <a:t>http://IP_DE_LA_VM</a:t>
            </a:r>
          </a:p>
          <a:p>
            <a:pPr>
              <a:buNone/>
            </a:pPr>
            <a:r>
              <a:rPr lang="fr-FR" dirty="0"/>
              <a:t>Compte :</a:t>
            </a:r>
          </a:p>
          <a:p>
            <a:pPr rtl="0">
              <a:buNone/>
            </a:pPr>
            <a:r>
              <a:rPr lang="fr-FR" dirty="0">
                <a:latin typeface="Courier New" panose="02070309020205020404" pitchFamily="49" charset="0"/>
              </a:rPr>
              <a:t>admin</a:t>
            </a:r>
            <a:br>
              <a:rPr lang="fr-FR" dirty="0">
                <a:latin typeface="Courier New" panose="02070309020205020404" pitchFamily="49" charset="0"/>
              </a:rPr>
            </a:br>
            <a:r>
              <a:rPr lang="fr-FR" dirty="0">
                <a:latin typeface="Courier New" panose="02070309020205020404" pitchFamily="49" charset="0"/>
              </a:rPr>
              <a:t>Harbor123!</a:t>
            </a:r>
          </a:p>
        </p:txBody>
      </p:sp>
    </p:spTree>
    <p:extLst>
      <p:ext uri="{BB962C8B-B14F-4D97-AF65-F5344CB8AC3E}">
        <p14:creationId xmlns:p14="http://schemas.microsoft.com/office/powerpoint/2010/main" val="3087460654"/>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0E98B0-A9E7-D731-5234-3199B54EE539}"/>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4896CB64-BECB-0E3D-1EF7-3E528E569D94}"/>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046488F6-27F0-3302-0228-F01FC546F400}"/>
              </a:ext>
            </a:extLst>
          </p:cNvPr>
          <p:cNvSpPr>
            <a:spLocks noGrp="1"/>
          </p:cNvSpPr>
          <p:nvPr>
            <p:ph type="sldNum" sz="quarter" idx="12"/>
          </p:nvPr>
        </p:nvSpPr>
        <p:spPr/>
        <p:txBody>
          <a:bodyPr/>
          <a:lstStyle/>
          <a:p>
            <a:fld id="{4BDCF11F-44B6-4DE8-8BC8-D1A3E36F4D29}" type="slidenum">
              <a:rPr lang="fr-FR" smtClean="0"/>
              <a:t>173</a:t>
            </a:fld>
            <a:endParaRPr lang="fr-FR"/>
          </a:p>
        </p:txBody>
      </p:sp>
      <p:sp>
        <p:nvSpPr>
          <p:cNvPr id="6" name="Rectangle 5">
            <a:extLst>
              <a:ext uri="{FF2B5EF4-FFF2-40B4-BE49-F238E27FC236}">
                <a16:creationId xmlns:a16="http://schemas.microsoft.com/office/drawing/2014/main" id="{4BFECBA6-5EED-67AA-3F59-64DB14A4B979}"/>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u contenu 3">
            <a:extLst>
              <a:ext uri="{FF2B5EF4-FFF2-40B4-BE49-F238E27FC236}">
                <a16:creationId xmlns:a16="http://schemas.microsoft.com/office/drawing/2014/main" id="{091AC181-072A-948A-E189-D385E8877D4A}"/>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7 Bonus — Déployer Harbor</a:t>
            </a:r>
          </a:p>
        </p:txBody>
      </p:sp>
      <p:sp>
        <p:nvSpPr>
          <p:cNvPr id="7" name="ZoneTexte 6">
            <a:extLst>
              <a:ext uri="{FF2B5EF4-FFF2-40B4-BE49-F238E27FC236}">
                <a16:creationId xmlns:a16="http://schemas.microsoft.com/office/drawing/2014/main" id="{1DC4E6A7-E0A3-2E03-EEFD-7BA5F6A8CFB4}"/>
              </a:ext>
            </a:extLst>
          </p:cNvPr>
          <p:cNvSpPr txBox="1"/>
          <p:nvPr/>
        </p:nvSpPr>
        <p:spPr>
          <a:xfrm>
            <a:off x="1196294" y="962540"/>
            <a:ext cx="6095064" cy="369332"/>
          </a:xfrm>
          <a:prstGeom prst="rect">
            <a:avLst/>
          </a:prstGeom>
          <a:noFill/>
        </p:spPr>
        <p:txBody>
          <a:bodyPr wrap="square">
            <a:spAutoFit/>
          </a:bodyPr>
          <a:lstStyle/>
          <a:p>
            <a:r>
              <a:rPr lang="fr-FR" b="1" dirty="0"/>
              <a:t>Partie 2 – Création d'un projet Harbor</a:t>
            </a:r>
          </a:p>
        </p:txBody>
      </p:sp>
      <p:sp>
        <p:nvSpPr>
          <p:cNvPr id="9" name="ZoneTexte 8">
            <a:extLst>
              <a:ext uri="{FF2B5EF4-FFF2-40B4-BE49-F238E27FC236}">
                <a16:creationId xmlns:a16="http://schemas.microsoft.com/office/drawing/2014/main" id="{5B8E0D21-852A-F9DA-C2A7-40B5E7358198}"/>
              </a:ext>
            </a:extLst>
          </p:cNvPr>
          <p:cNvSpPr txBox="1"/>
          <p:nvPr/>
        </p:nvSpPr>
        <p:spPr>
          <a:xfrm>
            <a:off x="1695566" y="1487002"/>
            <a:ext cx="8435761" cy="2585323"/>
          </a:xfrm>
          <a:prstGeom prst="rect">
            <a:avLst/>
          </a:prstGeom>
          <a:noFill/>
        </p:spPr>
        <p:txBody>
          <a:bodyPr wrap="square">
            <a:spAutoFit/>
          </a:bodyPr>
          <a:lstStyle/>
          <a:p>
            <a:pPr>
              <a:buNone/>
            </a:pPr>
            <a:r>
              <a:rPr lang="fr-FR" b="1" dirty="0"/>
              <a:t>Objectif</a:t>
            </a:r>
          </a:p>
          <a:p>
            <a:pPr>
              <a:buNone/>
            </a:pPr>
            <a:r>
              <a:rPr lang="fr-FR" dirty="0"/>
              <a:t>Créer un espace de stockage dédié aux images Docker du TP.</a:t>
            </a:r>
          </a:p>
          <a:p>
            <a:pPr>
              <a:buNone/>
            </a:pPr>
            <a:r>
              <a:rPr lang="fr-FR" dirty="0"/>
              <a:t>Dans Harbor, les images sont organisées dans des </a:t>
            </a:r>
            <a:r>
              <a:rPr lang="fr-FR" b="1" dirty="0" err="1"/>
              <a:t>Projects</a:t>
            </a:r>
            <a:r>
              <a:rPr lang="fr-FR" dirty="0"/>
              <a:t>.</a:t>
            </a:r>
          </a:p>
          <a:p>
            <a:pPr rtl="0">
              <a:buNone/>
            </a:pPr>
            <a:r>
              <a:rPr lang="fr-FR" dirty="0">
                <a:latin typeface="Courier New" panose="02070309020205020404" pitchFamily="49" charset="0"/>
              </a:rPr>
              <a:t>Harbor</a:t>
            </a:r>
            <a:br>
              <a:rPr lang="fr-FR" dirty="0">
                <a:latin typeface="Courier New" panose="02070309020205020404" pitchFamily="49" charset="0"/>
              </a:rPr>
            </a:br>
            <a:br>
              <a:rPr lang="fr-FR" dirty="0">
                <a:latin typeface="Courier New" panose="02070309020205020404" pitchFamily="49" charset="0"/>
              </a:rPr>
            </a:br>
            <a:r>
              <a:rPr lang="fr-FR" dirty="0">
                <a:latin typeface="Courier New" panose="02070309020205020404" pitchFamily="49" charset="0"/>
              </a:rPr>
              <a:t>├── formation-docker</a:t>
            </a:r>
            <a:br>
              <a:rPr lang="fr-FR" dirty="0">
                <a:latin typeface="Courier New" panose="02070309020205020404" pitchFamily="49" charset="0"/>
              </a:rPr>
            </a:br>
            <a:r>
              <a:rPr lang="fr-FR" dirty="0">
                <a:latin typeface="Courier New" panose="02070309020205020404" pitchFamily="49" charset="0"/>
              </a:rPr>
              <a:t>├── projet-dev</a:t>
            </a:r>
            <a:br>
              <a:rPr lang="fr-FR" dirty="0">
                <a:latin typeface="Courier New" panose="02070309020205020404" pitchFamily="49" charset="0"/>
              </a:rPr>
            </a:br>
            <a:r>
              <a:rPr lang="fr-FR" dirty="0">
                <a:latin typeface="Courier New" panose="02070309020205020404" pitchFamily="49" charset="0"/>
              </a:rPr>
              <a:t>├── projet-prod</a:t>
            </a:r>
            <a:br>
              <a:rPr lang="fr-FR" dirty="0">
                <a:latin typeface="Courier New" panose="02070309020205020404" pitchFamily="49" charset="0"/>
              </a:rPr>
            </a:br>
            <a:r>
              <a:rPr lang="fr-FR" dirty="0">
                <a:latin typeface="Courier New" panose="02070309020205020404" pitchFamily="49" charset="0"/>
              </a:rPr>
              <a:t>└── projet-rd</a:t>
            </a:r>
          </a:p>
        </p:txBody>
      </p:sp>
    </p:spTree>
    <p:extLst>
      <p:ext uri="{BB962C8B-B14F-4D97-AF65-F5344CB8AC3E}">
        <p14:creationId xmlns:p14="http://schemas.microsoft.com/office/powerpoint/2010/main" val="3674026582"/>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44214F-2865-CCD4-5209-4BAB31748A3C}"/>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0A843D2F-B4CE-DD5B-1431-9B2FABD7BADD}"/>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6C640290-2253-8F7D-20AC-DBE93F83782F}"/>
              </a:ext>
            </a:extLst>
          </p:cNvPr>
          <p:cNvSpPr>
            <a:spLocks noGrp="1"/>
          </p:cNvSpPr>
          <p:nvPr>
            <p:ph type="sldNum" sz="quarter" idx="12"/>
          </p:nvPr>
        </p:nvSpPr>
        <p:spPr/>
        <p:txBody>
          <a:bodyPr/>
          <a:lstStyle/>
          <a:p>
            <a:fld id="{4BDCF11F-44B6-4DE8-8BC8-D1A3E36F4D29}" type="slidenum">
              <a:rPr lang="fr-FR" smtClean="0"/>
              <a:t>174</a:t>
            </a:fld>
            <a:endParaRPr lang="fr-FR"/>
          </a:p>
        </p:txBody>
      </p:sp>
      <p:sp>
        <p:nvSpPr>
          <p:cNvPr id="6" name="Rectangle 5">
            <a:extLst>
              <a:ext uri="{FF2B5EF4-FFF2-40B4-BE49-F238E27FC236}">
                <a16:creationId xmlns:a16="http://schemas.microsoft.com/office/drawing/2014/main" id="{137BBA52-C10A-CCC2-49E0-F2B2B04FDCAE}"/>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u contenu 3">
            <a:extLst>
              <a:ext uri="{FF2B5EF4-FFF2-40B4-BE49-F238E27FC236}">
                <a16:creationId xmlns:a16="http://schemas.microsoft.com/office/drawing/2014/main" id="{0E0C4F41-E9AD-8090-F110-0E8135811E52}"/>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7 Bonus — Déployer Harbor</a:t>
            </a:r>
          </a:p>
        </p:txBody>
      </p:sp>
      <p:sp>
        <p:nvSpPr>
          <p:cNvPr id="7" name="ZoneTexte 6">
            <a:extLst>
              <a:ext uri="{FF2B5EF4-FFF2-40B4-BE49-F238E27FC236}">
                <a16:creationId xmlns:a16="http://schemas.microsoft.com/office/drawing/2014/main" id="{F8A0B247-961B-202C-4901-EE8510986638}"/>
              </a:ext>
            </a:extLst>
          </p:cNvPr>
          <p:cNvSpPr txBox="1"/>
          <p:nvPr/>
        </p:nvSpPr>
        <p:spPr>
          <a:xfrm>
            <a:off x="1459955" y="974018"/>
            <a:ext cx="8503078" cy="3970318"/>
          </a:xfrm>
          <a:prstGeom prst="rect">
            <a:avLst/>
          </a:prstGeom>
          <a:noFill/>
        </p:spPr>
        <p:txBody>
          <a:bodyPr wrap="square">
            <a:spAutoFit/>
          </a:bodyPr>
          <a:lstStyle/>
          <a:p>
            <a:pPr>
              <a:buNone/>
            </a:pPr>
            <a:r>
              <a:rPr lang="fr-FR" b="1" dirty="0"/>
              <a:t>Étape 1 – Connexion</a:t>
            </a:r>
          </a:p>
          <a:p>
            <a:pPr>
              <a:buNone/>
            </a:pPr>
            <a:r>
              <a:rPr lang="fr-FR" dirty="0"/>
              <a:t>Ouvrir :</a:t>
            </a:r>
          </a:p>
          <a:p>
            <a:pPr rtl="0">
              <a:buNone/>
            </a:pPr>
            <a:r>
              <a:rPr lang="fr-FR" dirty="0">
                <a:latin typeface="Courier New" panose="02070309020205020404" pitchFamily="49" charset="0"/>
              </a:rPr>
              <a:t>http://IP_DE_LA_VM</a:t>
            </a:r>
          </a:p>
          <a:p>
            <a:pPr>
              <a:buNone/>
            </a:pPr>
            <a:r>
              <a:rPr lang="fr-FR" dirty="0"/>
              <a:t>Se connecter avec :</a:t>
            </a:r>
          </a:p>
          <a:p>
            <a:pPr rtl="0">
              <a:buNone/>
            </a:pPr>
            <a:r>
              <a:rPr lang="fr-FR" dirty="0">
                <a:latin typeface="Courier New" panose="02070309020205020404" pitchFamily="49" charset="0"/>
              </a:rPr>
              <a:t>Utilisateur : admin</a:t>
            </a:r>
            <a:br>
              <a:rPr lang="fr-FR" dirty="0">
                <a:latin typeface="Courier New" panose="02070309020205020404" pitchFamily="49" charset="0"/>
              </a:rPr>
            </a:br>
            <a:r>
              <a:rPr lang="fr-FR" dirty="0">
                <a:latin typeface="Courier New" panose="02070309020205020404" pitchFamily="49" charset="0"/>
              </a:rPr>
              <a:t>Mot de passe : Harbor123!</a:t>
            </a:r>
          </a:p>
          <a:p>
            <a:pPr>
              <a:buNone/>
            </a:pPr>
            <a:br>
              <a:rPr lang="fr-FR" dirty="0"/>
            </a:br>
            <a:endParaRPr lang="fr-FR" dirty="0"/>
          </a:p>
          <a:p>
            <a:pPr>
              <a:buNone/>
            </a:pPr>
            <a:r>
              <a:rPr lang="fr-FR" b="1" dirty="0"/>
              <a:t>Étape 2 – Accéder aux projets</a:t>
            </a:r>
          </a:p>
          <a:p>
            <a:pPr>
              <a:buNone/>
            </a:pPr>
            <a:r>
              <a:rPr lang="fr-FR" dirty="0"/>
              <a:t>Menu gauche :</a:t>
            </a:r>
          </a:p>
          <a:p>
            <a:pPr rtl="0">
              <a:buNone/>
            </a:pPr>
            <a:r>
              <a:rPr lang="fr-FR" dirty="0" err="1">
                <a:latin typeface="Courier New" panose="02070309020205020404" pitchFamily="49" charset="0"/>
              </a:rPr>
              <a:t>Projects</a:t>
            </a:r>
            <a:endParaRPr lang="fr-FR" dirty="0">
              <a:latin typeface="Courier New" panose="02070309020205020404" pitchFamily="49" charset="0"/>
            </a:endParaRPr>
          </a:p>
          <a:p>
            <a:pPr>
              <a:buNone/>
            </a:pPr>
            <a:r>
              <a:rPr lang="fr-FR" dirty="0"/>
              <a:t>Tu devrais voir :</a:t>
            </a:r>
          </a:p>
          <a:p>
            <a:pPr rtl="0">
              <a:buNone/>
            </a:pPr>
            <a:r>
              <a:rPr lang="fr-FR" dirty="0" err="1">
                <a:latin typeface="Courier New" panose="02070309020205020404" pitchFamily="49" charset="0"/>
              </a:rPr>
              <a:t>library</a:t>
            </a:r>
            <a:endParaRPr lang="fr-FR" dirty="0">
              <a:latin typeface="Courier New" panose="02070309020205020404" pitchFamily="49" charset="0"/>
            </a:endParaRPr>
          </a:p>
          <a:p>
            <a:pPr>
              <a:buNone/>
            </a:pPr>
            <a:r>
              <a:rPr lang="fr-FR" dirty="0"/>
              <a:t>Le projet par défaut créé par Harbor</a:t>
            </a:r>
          </a:p>
        </p:txBody>
      </p:sp>
    </p:spTree>
    <p:extLst>
      <p:ext uri="{BB962C8B-B14F-4D97-AF65-F5344CB8AC3E}">
        <p14:creationId xmlns:p14="http://schemas.microsoft.com/office/powerpoint/2010/main" val="403072796"/>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8EF366-0834-0E3D-1039-3C85723EB163}"/>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8CBEEB63-C6F6-AF82-ED0B-3CB3388D7142}"/>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55E85A59-5C96-F74C-29CA-B7D42571AB44}"/>
              </a:ext>
            </a:extLst>
          </p:cNvPr>
          <p:cNvSpPr>
            <a:spLocks noGrp="1"/>
          </p:cNvSpPr>
          <p:nvPr>
            <p:ph type="sldNum" sz="quarter" idx="12"/>
          </p:nvPr>
        </p:nvSpPr>
        <p:spPr/>
        <p:txBody>
          <a:bodyPr/>
          <a:lstStyle/>
          <a:p>
            <a:fld id="{4BDCF11F-44B6-4DE8-8BC8-D1A3E36F4D29}" type="slidenum">
              <a:rPr lang="fr-FR" smtClean="0"/>
              <a:t>175</a:t>
            </a:fld>
            <a:endParaRPr lang="fr-FR"/>
          </a:p>
        </p:txBody>
      </p:sp>
      <p:sp>
        <p:nvSpPr>
          <p:cNvPr id="6" name="Rectangle 5">
            <a:extLst>
              <a:ext uri="{FF2B5EF4-FFF2-40B4-BE49-F238E27FC236}">
                <a16:creationId xmlns:a16="http://schemas.microsoft.com/office/drawing/2014/main" id="{984B0A9A-963E-667F-68EF-936A40B29B98}"/>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u contenu 3">
            <a:extLst>
              <a:ext uri="{FF2B5EF4-FFF2-40B4-BE49-F238E27FC236}">
                <a16:creationId xmlns:a16="http://schemas.microsoft.com/office/drawing/2014/main" id="{A0DFDC3D-5396-41FE-CAB9-82A1737474C1}"/>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7 Bonus — Déployer Harbor</a:t>
            </a:r>
          </a:p>
        </p:txBody>
      </p:sp>
      <p:sp>
        <p:nvSpPr>
          <p:cNvPr id="7" name="ZoneTexte 6">
            <a:extLst>
              <a:ext uri="{FF2B5EF4-FFF2-40B4-BE49-F238E27FC236}">
                <a16:creationId xmlns:a16="http://schemas.microsoft.com/office/drawing/2014/main" id="{84E4538A-72FE-5492-9165-0EC5E3E43B73}"/>
              </a:ext>
            </a:extLst>
          </p:cNvPr>
          <p:cNvSpPr txBox="1"/>
          <p:nvPr/>
        </p:nvSpPr>
        <p:spPr>
          <a:xfrm>
            <a:off x="1262207" y="831656"/>
            <a:ext cx="9003755" cy="4801314"/>
          </a:xfrm>
          <a:prstGeom prst="rect">
            <a:avLst/>
          </a:prstGeom>
          <a:noFill/>
        </p:spPr>
        <p:txBody>
          <a:bodyPr wrap="square">
            <a:spAutoFit/>
          </a:bodyPr>
          <a:lstStyle/>
          <a:p>
            <a:pPr>
              <a:buNone/>
            </a:pPr>
            <a:r>
              <a:rPr lang="fr-FR" b="1" dirty="0"/>
              <a:t>Étape 3 – Créer un nouveau projet</a:t>
            </a:r>
          </a:p>
          <a:p>
            <a:pPr>
              <a:buNone/>
            </a:pPr>
            <a:r>
              <a:rPr lang="fr-FR" dirty="0"/>
              <a:t>Cliquer :</a:t>
            </a:r>
          </a:p>
          <a:p>
            <a:pPr rtl="0">
              <a:buNone/>
            </a:pPr>
            <a:r>
              <a:rPr lang="fr-FR" dirty="0">
                <a:latin typeface="Courier New" panose="02070309020205020404" pitchFamily="49" charset="0"/>
              </a:rPr>
              <a:t>NEW PROJECT</a:t>
            </a:r>
          </a:p>
          <a:p>
            <a:pPr>
              <a:buNone/>
            </a:pPr>
            <a:br>
              <a:rPr lang="fr-FR" dirty="0"/>
            </a:br>
            <a:endParaRPr lang="fr-FR" dirty="0"/>
          </a:p>
          <a:p>
            <a:pPr>
              <a:buNone/>
            </a:pPr>
            <a:r>
              <a:rPr lang="fr-FR" b="1" dirty="0"/>
              <a:t>Étape 4 – Paramétrage</a:t>
            </a:r>
          </a:p>
          <a:p>
            <a:pPr>
              <a:buNone/>
            </a:pPr>
            <a:r>
              <a:rPr lang="fr-FR" dirty="0"/>
              <a:t>Nom :</a:t>
            </a:r>
          </a:p>
          <a:p>
            <a:pPr rtl="0">
              <a:buNone/>
            </a:pPr>
            <a:r>
              <a:rPr lang="fr-FR" dirty="0">
                <a:latin typeface="Courier New" panose="02070309020205020404" pitchFamily="49" charset="0"/>
              </a:rPr>
              <a:t>formation-docker</a:t>
            </a:r>
          </a:p>
          <a:p>
            <a:pPr>
              <a:buNone/>
            </a:pPr>
            <a:r>
              <a:rPr lang="fr-FR" dirty="0"/>
              <a:t>Description :</a:t>
            </a:r>
          </a:p>
          <a:p>
            <a:pPr rtl="0">
              <a:buNone/>
            </a:pPr>
            <a:r>
              <a:rPr lang="fr-FR" dirty="0">
                <a:latin typeface="Courier New" panose="02070309020205020404" pitchFamily="49" charset="0"/>
              </a:rPr>
              <a:t>Projet utilisé durant le TP Docker Harbor</a:t>
            </a:r>
          </a:p>
          <a:p>
            <a:pPr>
              <a:buNone/>
            </a:pPr>
            <a:r>
              <a:rPr lang="fr-FR" dirty="0"/>
              <a:t>Visibilité :</a:t>
            </a:r>
          </a:p>
          <a:p>
            <a:pPr rtl="0">
              <a:buNone/>
            </a:pPr>
            <a:r>
              <a:rPr lang="fr-FR" dirty="0">
                <a:latin typeface="Courier New" panose="02070309020205020404" pitchFamily="49" charset="0"/>
              </a:rPr>
              <a:t>Private</a:t>
            </a:r>
          </a:p>
          <a:p>
            <a:pPr rtl="0">
              <a:buNone/>
            </a:pPr>
            <a:endParaRPr lang="fr-FR" dirty="0">
              <a:latin typeface="Courier New" panose="02070309020205020404" pitchFamily="49" charset="0"/>
            </a:endParaRPr>
          </a:p>
          <a:p>
            <a:pPr>
              <a:buNone/>
            </a:pPr>
            <a:r>
              <a:rPr lang="fr-FR" dirty="0"/>
              <a:t>Pourquoi Private ?</a:t>
            </a:r>
          </a:p>
          <a:p>
            <a:pPr rtl="0">
              <a:buNone/>
            </a:pPr>
            <a:r>
              <a:rPr lang="fr-FR" dirty="0">
                <a:latin typeface="Courier New" panose="02070309020205020404" pitchFamily="49" charset="0"/>
              </a:rPr>
              <a:t>✓ Contrôle des accès</a:t>
            </a:r>
            <a:br>
              <a:rPr lang="fr-FR" dirty="0">
                <a:latin typeface="Courier New" panose="02070309020205020404" pitchFamily="49" charset="0"/>
              </a:rPr>
            </a:br>
            <a:r>
              <a:rPr lang="fr-FR" dirty="0">
                <a:latin typeface="Courier New" panose="02070309020205020404" pitchFamily="49" charset="0"/>
              </a:rPr>
              <a:t>✓ Authentification obligatoire</a:t>
            </a:r>
            <a:br>
              <a:rPr lang="fr-FR" dirty="0">
                <a:latin typeface="Courier New" panose="02070309020205020404" pitchFamily="49" charset="0"/>
              </a:rPr>
            </a:br>
            <a:r>
              <a:rPr lang="fr-FR" dirty="0">
                <a:latin typeface="Courier New" panose="02070309020205020404" pitchFamily="49" charset="0"/>
              </a:rPr>
              <a:t>✓ Bonnes pratiques entreprise</a:t>
            </a:r>
          </a:p>
        </p:txBody>
      </p:sp>
    </p:spTree>
    <p:extLst>
      <p:ext uri="{BB962C8B-B14F-4D97-AF65-F5344CB8AC3E}">
        <p14:creationId xmlns:p14="http://schemas.microsoft.com/office/powerpoint/2010/main" val="1954279687"/>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599C3E-F238-F179-4F6C-F01F9C9B6ACC}"/>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32E7093C-32E6-14A5-D42C-88DDBCE7E37F}"/>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65310D83-6FCD-72A5-4F7F-FF775BED0756}"/>
              </a:ext>
            </a:extLst>
          </p:cNvPr>
          <p:cNvSpPr>
            <a:spLocks noGrp="1"/>
          </p:cNvSpPr>
          <p:nvPr>
            <p:ph type="sldNum" sz="quarter" idx="12"/>
          </p:nvPr>
        </p:nvSpPr>
        <p:spPr/>
        <p:txBody>
          <a:bodyPr/>
          <a:lstStyle/>
          <a:p>
            <a:fld id="{4BDCF11F-44B6-4DE8-8BC8-D1A3E36F4D29}" type="slidenum">
              <a:rPr lang="fr-FR" smtClean="0"/>
              <a:t>176</a:t>
            </a:fld>
            <a:endParaRPr lang="fr-FR"/>
          </a:p>
        </p:txBody>
      </p:sp>
      <p:sp>
        <p:nvSpPr>
          <p:cNvPr id="6" name="Rectangle 5">
            <a:extLst>
              <a:ext uri="{FF2B5EF4-FFF2-40B4-BE49-F238E27FC236}">
                <a16:creationId xmlns:a16="http://schemas.microsoft.com/office/drawing/2014/main" id="{63C9C5B4-C74D-AAB4-957D-B484560462A5}"/>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u contenu 3">
            <a:extLst>
              <a:ext uri="{FF2B5EF4-FFF2-40B4-BE49-F238E27FC236}">
                <a16:creationId xmlns:a16="http://schemas.microsoft.com/office/drawing/2014/main" id="{EF0234CB-DCB0-52AF-FEA5-0F3894121521}"/>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7 Bonus — Déployer Harbor</a:t>
            </a:r>
          </a:p>
        </p:txBody>
      </p:sp>
      <p:sp>
        <p:nvSpPr>
          <p:cNvPr id="7" name="ZoneTexte 6">
            <a:extLst>
              <a:ext uri="{FF2B5EF4-FFF2-40B4-BE49-F238E27FC236}">
                <a16:creationId xmlns:a16="http://schemas.microsoft.com/office/drawing/2014/main" id="{BB9B2ACF-1818-04CA-D047-51B1C86436D6}"/>
              </a:ext>
            </a:extLst>
          </p:cNvPr>
          <p:cNvSpPr txBox="1"/>
          <p:nvPr/>
        </p:nvSpPr>
        <p:spPr>
          <a:xfrm>
            <a:off x="1431493" y="684213"/>
            <a:ext cx="7740143" cy="5909310"/>
          </a:xfrm>
          <a:prstGeom prst="rect">
            <a:avLst/>
          </a:prstGeom>
          <a:noFill/>
        </p:spPr>
        <p:txBody>
          <a:bodyPr wrap="square">
            <a:spAutoFit/>
          </a:bodyPr>
          <a:lstStyle/>
          <a:p>
            <a:pPr>
              <a:buNone/>
            </a:pPr>
            <a:r>
              <a:rPr lang="fr-FR" b="1" dirty="0"/>
              <a:t>Étape 5 – Validation</a:t>
            </a:r>
          </a:p>
          <a:p>
            <a:pPr>
              <a:buNone/>
            </a:pPr>
            <a:r>
              <a:rPr lang="fr-FR" dirty="0"/>
              <a:t>Cliquer :</a:t>
            </a:r>
          </a:p>
          <a:p>
            <a:pPr rtl="0">
              <a:buNone/>
            </a:pPr>
            <a:r>
              <a:rPr lang="fr-FR" dirty="0">
                <a:latin typeface="Courier New" panose="02070309020205020404" pitchFamily="49" charset="0"/>
              </a:rPr>
              <a:t>OK</a:t>
            </a:r>
          </a:p>
          <a:p>
            <a:pPr>
              <a:buNone/>
            </a:pPr>
            <a:br>
              <a:rPr lang="fr-FR" dirty="0"/>
            </a:br>
            <a:r>
              <a:rPr lang="fr-FR" b="1" dirty="0"/>
              <a:t>Résultat attendu</a:t>
            </a:r>
          </a:p>
          <a:p>
            <a:pPr rtl="0">
              <a:buNone/>
            </a:pPr>
            <a:r>
              <a:rPr lang="fr-FR" dirty="0" err="1">
                <a:latin typeface="Courier New" panose="02070309020205020404" pitchFamily="49" charset="0"/>
              </a:rPr>
              <a:t>Projects</a:t>
            </a:r>
            <a:br>
              <a:rPr lang="fr-FR" dirty="0">
                <a:latin typeface="Courier New" panose="02070309020205020404" pitchFamily="49" charset="0"/>
              </a:rPr>
            </a:br>
            <a:br>
              <a:rPr lang="fr-FR" dirty="0">
                <a:latin typeface="Courier New" panose="02070309020205020404" pitchFamily="49" charset="0"/>
              </a:rPr>
            </a:br>
            <a:r>
              <a:rPr lang="fr-FR" dirty="0">
                <a:latin typeface="Courier New" panose="02070309020205020404" pitchFamily="49" charset="0"/>
              </a:rPr>
              <a:t>├── </a:t>
            </a:r>
            <a:r>
              <a:rPr lang="fr-FR" dirty="0" err="1">
                <a:latin typeface="Courier New" panose="02070309020205020404" pitchFamily="49" charset="0"/>
              </a:rPr>
              <a:t>library</a:t>
            </a:r>
            <a:br>
              <a:rPr lang="fr-FR" dirty="0">
                <a:latin typeface="Courier New" panose="02070309020205020404" pitchFamily="49" charset="0"/>
              </a:rPr>
            </a:br>
            <a:r>
              <a:rPr lang="fr-FR" dirty="0">
                <a:latin typeface="Courier New" panose="02070309020205020404" pitchFamily="49" charset="0"/>
              </a:rPr>
              <a:t>└── formation-docker</a:t>
            </a:r>
          </a:p>
          <a:p>
            <a:pPr>
              <a:buNone/>
            </a:pPr>
            <a:br>
              <a:rPr lang="fr-FR" dirty="0"/>
            </a:br>
            <a:r>
              <a:rPr lang="fr-FR" b="1" dirty="0"/>
              <a:t>Vérification</a:t>
            </a:r>
          </a:p>
          <a:p>
            <a:pPr>
              <a:buNone/>
            </a:pPr>
            <a:r>
              <a:rPr lang="fr-FR" dirty="0"/>
              <a:t>Entrer dans le projet :</a:t>
            </a:r>
          </a:p>
          <a:p>
            <a:pPr rtl="0">
              <a:buNone/>
            </a:pPr>
            <a:r>
              <a:rPr lang="fr-FR" dirty="0">
                <a:latin typeface="Courier New" panose="02070309020205020404" pitchFamily="49" charset="0"/>
              </a:rPr>
              <a:t>formation-docker</a:t>
            </a:r>
          </a:p>
          <a:p>
            <a:pPr>
              <a:buNone/>
            </a:pPr>
            <a:r>
              <a:rPr lang="fr-FR" dirty="0"/>
              <a:t>Tu dois voir :</a:t>
            </a:r>
          </a:p>
          <a:p>
            <a:pPr rtl="0">
              <a:buNone/>
            </a:pPr>
            <a:r>
              <a:rPr lang="fr-FR" dirty="0">
                <a:latin typeface="Courier New" panose="02070309020205020404" pitchFamily="49" charset="0"/>
              </a:rPr>
              <a:t>Repositories : 0</a:t>
            </a:r>
            <a:br>
              <a:rPr lang="fr-FR" dirty="0">
                <a:latin typeface="Courier New" panose="02070309020205020404" pitchFamily="49" charset="0"/>
              </a:rPr>
            </a:br>
            <a:br>
              <a:rPr lang="fr-FR" dirty="0">
                <a:latin typeface="Courier New" panose="02070309020205020404" pitchFamily="49" charset="0"/>
              </a:rPr>
            </a:br>
            <a:r>
              <a:rPr lang="fr-FR" dirty="0" err="1">
                <a:latin typeface="Courier New" panose="02070309020205020404" pitchFamily="49" charset="0"/>
              </a:rPr>
              <a:t>Artifacts</a:t>
            </a:r>
            <a:r>
              <a:rPr lang="fr-FR" dirty="0">
                <a:latin typeface="Courier New" panose="02070309020205020404" pitchFamily="49" charset="0"/>
              </a:rPr>
              <a:t> : 0</a:t>
            </a:r>
            <a:br>
              <a:rPr lang="fr-FR" dirty="0">
                <a:latin typeface="Courier New" panose="02070309020205020404" pitchFamily="49" charset="0"/>
              </a:rPr>
            </a:br>
            <a:br>
              <a:rPr lang="fr-FR" dirty="0">
                <a:latin typeface="Courier New" panose="02070309020205020404" pitchFamily="49" charset="0"/>
              </a:rPr>
            </a:br>
            <a:r>
              <a:rPr lang="fr-FR" dirty="0">
                <a:latin typeface="Courier New" panose="02070309020205020404" pitchFamily="49" charset="0"/>
              </a:rPr>
              <a:t>Members : 1</a:t>
            </a:r>
            <a:br>
              <a:rPr lang="fr-FR" dirty="0">
                <a:latin typeface="Courier New" panose="02070309020205020404" pitchFamily="49" charset="0"/>
              </a:rPr>
            </a:br>
            <a:br>
              <a:rPr lang="fr-FR" dirty="0">
                <a:latin typeface="Courier New" panose="02070309020205020404" pitchFamily="49" charset="0"/>
              </a:rPr>
            </a:br>
            <a:r>
              <a:rPr lang="fr-FR" dirty="0">
                <a:latin typeface="Courier New" panose="02070309020205020404" pitchFamily="49" charset="0"/>
              </a:rPr>
              <a:t>Robot </a:t>
            </a:r>
            <a:r>
              <a:rPr lang="fr-FR" dirty="0" err="1">
                <a:latin typeface="Courier New" panose="02070309020205020404" pitchFamily="49" charset="0"/>
              </a:rPr>
              <a:t>Accounts</a:t>
            </a:r>
            <a:r>
              <a:rPr lang="fr-FR" dirty="0">
                <a:latin typeface="Courier New" panose="02070309020205020404" pitchFamily="49" charset="0"/>
              </a:rPr>
              <a:t> : 0</a:t>
            </a:r>
          </a:p>
        </p:txBody>
      </p:sp>
      <p:sp>
        <p:nvSpPr>
          <p:cNvPr id="9" name="ZoneTexte 8">
            <a:extLst>
              <a:ext uri="{FF2B5EF4-FFF2-40B4-BE49-F238E27FC236}">
                <a16:creationId xmlns:a16="http://schemas.microsoft.com/office/drawing/2014/main" id="{80DFA8C4-FCD3-690D-949B-2C47564ABD5C}"/>
              </a:ext>
            </a:extLst>
          </p:cNvPr>
          <p:cNvSpPr txBox="1"/>
          <p:nvPr/>
        </p:nvSpPr>
        <p:spPr>
          <a:xfrm>
            <a:off x="5205206" y="2224692"/>
            <a:ext cx="3137993" cy="2585323"/>
          </a:xfrm>
          <a:prstGeom prst="rect">
            <a:avLst/>
          </a:prstGeom>
          <a:noFill/>
        </p:spPr>
        <p:txBody>
          <a:bodyPr wrap="square">
            <a:spAutoFit/>
          </a:bodyPr>
          <a:lstStyle/>
          <a:p>
            <a:pPr>
              <a:buNone/>
            </a:pPr>
            <a:r>
              <a:rPr lang="fr-FR" b="1" dirty="0"/>
              <a:t>Question stagiaire</a:t>
            </a:r>
          </a:p>
          <a:p>
            <a:pPr>
              <a:buNone/>
            </a:pPr>
            <a:r>
              <a:rPr lang="fr-FR" b="1" dirty="0"/>
              <a:t>Pourquoi créer des projets ?</a:t>
            </a:r>
            <a:endParaRPr lang="fr-FR" dirty="0"/>
          </a:p>
          <a:p>
            <a:pPr>
              <a:buNone/>
            </a:pPr>
            <a:r>
              <a:rPr lang="fr-FR" dirty="0"/>
              <a:t>Réponse :</a:t>
            </a:r>
          </a:p>
          <a:p>
            <a:pPr>
              <a:buNone/>
            </a:pPr>
            <a:r>
              <a:rPr lang="fr-FR" dirty="0"/>
              <a:t>Les projets permettent :</a:t>
            </a:r>
          </a:p>
          <a:p>
            <a:pPr>
              <a:buFont typeface="Arial" panose="020B0604020202020204" pitchFamily="34" charset="0"/>
              <a:buChar char="•"/>
            </a:pPr>
            <a:r>
              <a:rPr lang="fr-FR" dirty="0"/>
              <a:t>d'isoler les équipes </a:t>
            </a:r>
          </a:p>
          <a:p>
            <a:pPr>
              <a:buFont typeface="Arial" panose="020B0604020202020204" pitchFamily="34" charset="0"/>
              <a:buChar char="•"/>
            </a:pPr>
            <a:r>
              <a:rPr lang="fr-FR" dirty="0"/>
              <a:t>d'isoler les environnements DEV / PROD </a:t>
            </a:r>
          </a:p>
          <a:p>
            <a:pPr>
              <a:buFont typeface="Arial" panose="020B0604020202020204" pitchFamily="34" charset="0"/>
              <a:buChar char="•"/>
            </a:pPr>
            <a:r>
              <a:rPr lang="fr-FR" dirty="0"/>
              <a:t>de gérer les permissions </a:t>
            </a:r>
          </a:p>
          <a:p>
            <a:pPr>
              <a:buFont typeface="Arial" panose="020B0604020202020204" pitchFamily="34" charset="0"/>
              <a:buChar char="•"/>
            </a:pPr>
            <a:r>
              <a:rPr lang="fr-FR" dirty="0"/>
              <a:t>d'organiser les images</a:t>
            </a:r>
          </a:p>
        </p:txBody>
      </p:sp>
      <p:sp>
        <p:nvSpPr>
          <p:cNvPr id="11" name="ZoneTexte 10">
            <a:extLst>
              <a:ext uri="{FF2B5EF4-FFF2-40B4-BE49-F238E27FC236}">
                <a16:creationId xmlns:a16="http://schemas.microsoft.com/office/drawing/2014/main" id="{6B33766C-4A17-54F3-3C62-0CE17BDE6C18}"/>
              </a:ext>
            </a:extLst>
          </p:cNvPr>
          <p:cNvSpPr txBox="1"/>
          <p:nvPr/>
        </p:nvSpPr>
        <p:spPr>
          <a:xfrm>
            <a:off x="8343199" y="1172795"/>
            <a:ext cx="3055947" cy="480131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buNone/>
            </a:pPr>
            <a:r>
              <a:rPr lang="fr-FR" dirty="0"/>
              <a:t>Exemple entreprise :</a:t>
            </a:r>
          </a:p>
          <a:p>
            <a:pPr rtl="0">
              <a:buNone/>
            </a:pPr>
            <a:r>
              <a:rPr lang="fr-FR" dirty="0">
                <a:latin typeface="Courier New" panose="02070309020205020404" pitchFamily="49" charset="0"/>
              </a:rPr>
              <a:t>Harbor</a:t>
            </a:r>
            <a:br>
              <a:rPr lang="fr-FR" dirty="0">
                <a:latin typeface="Courier New" panose="02070309020205020404" pitchFamily="49" charset="0"/>
              </a:rPr>
            </a:br>
            <a:br>
              <a:rPr lang="fr-FR" dirty="0">
                <a:latin typeface="Courier New" panose="02070309020205020404" pitchFamily="49" charset="0"/>
              </a:rPr>
            </a:br>
            <a:r>
              <a:rPr lang="fr-FR" dirty="0">
                <a:latin typeface="Courier New" panose="02070309020205020404" pitchFamily="49" charset="0"/>
              </a:rPr>
              <a:t>├── DEV</a:t>
            </a:r>
            <a:br>
              <a:rPr lang="fr-FR" dirty="0">
                <a:latin typeface="Courier New" panose="02070309020205020404" pitchFamily="49" charset="0"/>
              </a:rPr>
            </a:br>
            <a:r>
              <a:rPr lang="fr-FR" dirty="0">
                <a:latin typeface="Courier New" panose="02070309020205020404" pitchFamily="49" charset="0"/>
              </a:rPr>
              <a:t>│   ├── nginx</a:t>
            </a:r>
            <a:br>
              <a:rPr lang="fr-FR" dirty="0">
                <a:latin typeface="Courier New" panose="02070309020205020404" pitchFamily="49" charset="0"/>
              </a:rPr>
            </a:br>
            <a:r>
              <a:rPr lang="fr-FR" dirty="0">
                <a:latin typeface="Courier New" panose="02070309020205020404" pitchFamily="49" charset="0"/>
              </a:rPr>
              <a:t>│   ├── </a:t>
            </a:r>
            <a:r>
              <a:rPr lang="fr-FR" dirty="0" err="1">
                <a:latin typeface="Courier New" panose="02070309020205020404" pitchFamily="49" charset="0"/>
              </a:rPr>
              <a:t>postgres</a:t>
            </a:r>
            <a:br>
              <a:rPr lang="fr-FR" dirty="0">
                <a:latin typeface="Courier New" panose="02070309020205020404" pitchFamily="49" charset="0"/>
              </a:rPr>
            </a:br>
            <a:r>
              <a:rPr lang="fr-FR" dirty="0">
                <a:latin typeface="Courier New" panose="02070309020205020404" pitchFamily="49" charset="0"/>
              </a:rPr>
              <a:t>│   └── api</a:t>
            </a:r>
            <a:br>
              <a:rPr lang="fr-FR" dirty="0">
                <a:latin typeface="Courier New" panose="02070309020205020404" pitchFamily="49" charset="0"/>
              </a:rPr>
            </a:br>
            <a:r>
              <a:rPr lang="fr-FR" dirty="0">
                <a:latin typeface="Courier New" panose="02070309020205020404" pitchFamily="49" charset="0"/>
              </a:rPr>
              <a:t>│</a:t>
            </a:r>
            <a:br>
              <a:rPr lang="fr-FR" dirty="0">
                <a:latin typeface="Courier New" panose="02070309020205020404" pitchFamily="49" charset="0"/>
              </a:rPr>
            </a:br>
            <a:r>
              <a:rPr lang="fr-FR" dirty="0">
                <a:latin typeface="Courier New" panose="02070309020205020404" pitchFamily="49" charset="0"/>
              </a:rPr>
              <a:t>├── RECETTE</a:t>
            </a:r>
            <a:br>
              <a:rPr lang="fr-FR" dirty="0">
                <a:latin typeface="Courier New" panose="02070309020205020404" pitchFamily="49" charset="0"/>
              </a:rPr>
            </a:br>
            <a:r>
              <a:rPr lang="fr-FR" dirty="0">
                <a:latin typeface="Courier New" panose="02070309020205020404" pitchFamily="49" charset="0"/>
              </a:rPr>
              <a:t>│   ├── nginx</a:t>
            </a:r>
            <a:br>
              <a:rPr lang="fr-FR" dirty="0">
                <a:latin typeface="Courier New" panose="02070309020205020404" pitchFamily="49" charset="0"/>
              </a:rPr>
            </a:br>
            <a:r>
              <a:rPr lang="fr-FR" dirty="0">
                <a:latin typeface="Courier New" panose="02070309020205020404" pitchFamily="49" charset="0"/>
              </a:rPr>
              <a:t>│   ├── </a:t>
            </a:r>
            <a:r>
              <a:rPr lang="fr-FR" dirty="0" err="1">
                <a:latin typeface="Courier New" panose="02070309020205020404" pitchFamily="49" charset="0"/>
              </a:rPr>
              <a:t>postgres</a:t>
            </a:r>
            <a:br>
              <a:rPr lang="fr-FR" dirty="0">
                <a:latin typeface="Courier New" panose="02070309020205020404" pitchFamily="49" charset="0"/>
              </a:rPr>
            </a:br>
            <a:r>
              <a:rPr lang="fr-FR" dirty="0">
                <a:latin typeface="Courier New" panose="02070309020205020404" pitchFamily="49" charset="0"/>
              </a:rPr>
              <a:t>│   └── api</a:t>
            </a:r>
            <a:br>
              <a:rPr lang="fr-FR" dirty="0">
                <a:latin typeface="Courier New" panose="02070309020205020404" pitchFamily="49" charset="0"/>
              </a:rPr>
            </a:br>
            <a:r>
              <a:rPr lang="fr-FR" dirty="0">
                <a:latin typeface="Courier New" panose="02070309020205020404" pitchFamily="49" charset="0"/>
              </a:rPr>
              <a:t>│</a:t>
            </a:r>
            <a:br>
              <a:rPr lang="fr-FR" dirty="0">
                <a:latin typeface="Courier New" panose="02070309020205020404" pitchFamily="49" charset="0"/>
              </a:rPr>
            </a:br>
            <a:r>
              <a:rPr lang="fr-FR" dirty="0">
                <a:latin typeface="Courier New" panose="02070309020205020404" pitchFamily="49" charset="0"/>
              </a:rPr>
              <a:t>└── PROD</a:t>
            </a:r>
            <a:br>
              <a:rPr lang="fr-FR" dirty="0">
                <a:latin typeface="Courier New" panose="02070309020205020404" pitchFamily="49" charset="0"/>
              </a:rPr>
            </a:br>
            <a:r>
              <a:rPr lang="fr-FR" dirty="0">
                <a:latin typeface="Courier New" panose="02070309020205020404" pitchFamily="49" charset="0"/>
              </a:rPr>
              <a:t>    ├── nginx</a:t>
            </a:r>
            <a:br>
              <a:rPr lang="fr-FR" dirty="0">
                <a:latin typeface="Courier New" panose="02070309020205020404" pitchFamily="49" charset="0"/>
              </a:rPr>
            </a:br>
            <a:r>
              <a:rPr lang="fr-FR" dirty="0">
                <a:latin typeface="Courier New" panose="02070309020205020404" pitchFamily="49" charset="0"/>
              </a:rPr>
              <a:t>    ├── </a:t>
            </a:r>
            <a:r>
              <a:rPr lang="fr-FR" dirty="0" err="1">
                <a:latin typeface="Courier New" panose="02070309020205020404" pitchFamily="49" charset="0"/>
              </a:rPr>
              <a:t>postgres</a:t>
            </a:r>
            <a:br>
              <a:rPr lang="fr-FR" dirty="0">
                <a:latin typeface="Courier New" panose="02070309020205020404" pitchFamily="49" charset="0"/>
              </a:rPr>
            </a:br>
            <a:r>
              <a:rPr lang="fr-FR" dirty="0">
                <a:latin typeface="Courier New" panose="02070309020205020404" pitchFamily="49" charset="0"/>
              </a:rPr>
              <a:t>    └── api</a:t>
            </a:r>
          </a:p>
        </p:txBody>
      </p:sp>
      <p:cxnSp>
        <p:nvCxnSpPr>
          <p:cNvPr id="13" name="Connecteur droit 12">
            <a:extLst>
              <a:ext uri="{FF2B5EF4-FFF2-40B4-BE49-F238E27FC236}">
                <a16:creationId xmlns:a16="http://schemas.microsoft.com/office/drawing/2014/main" id="{3F6FC8A6-F8A1-9205-ED41-3999423568B9}"/>
              </a:ext>
            </a:extLst>
          </p:cNvPr>
          <p:cNvCxnSpPr/>
          <p:nvPr/>
        </p:nvCxnSpPr>
        <p:spPr>
          <a:xfrm>
            <a:off x="5093713" y="751715"/>
            <a:ext cx="0" cy="5531279"/>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6150307"/>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4FB2AB-2587-6B70-F840-82942644A426}"/>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A193354A-9FA2-E4B5-DF28-F85A62FE6581}"/>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9C9797AE-BF40-DD7E-4B6F-E261BB6A9867}"/>
              </a:ext>
            </a:extLst>
          </p:cNvPr>
          <p:cNvSpPr>
            <a:spLocks noGrp="1"/>
          </p:cNvSpPr>
          <p:nvPr>
            <p:ph type="sldNum" sz="quarter" idx="12"/>
          </p:nvPr>
        </p:nvSpPr>
        <p:spPr/>
        <p:txBody>
          <a:bodyPr/>
          <a:lstStyle/>
          <a:p>
            <a:fld id="{4BDCF11F-44B6-4DE8-8BC8-D1A3E36F4D29}" type="slidenum">
              <a:rPr lang="fr-FR" smtClean="0"/>
              <a:t>177</a:t>
            </a:fld>
            <a:endParaRPr lang="fr-FR"/>
          </a:p>
        </p:txBody>
      </p:sp>
      <p:sp>
        <p:nvSpPr>
          <p:cNvPr id="6" name="Rectangle 5">
            <a:extLst>
              <a:ext uri="{FF2B5EF4-FFF2-40B4-BE49-F238E27FC236}">
                <a16:creationId xmlns:a16="http://schemas.microsoft.com/office/drawing/2014/main" id="{AFC518E0-169A-04CC-FA32-6B4688DA52CF}"/>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u contenu 3">
            <a:extLst>
              <a:ext uri="{FF2B5EF4-FFF2-40B4-BE49-F238E27FC236}">
                <a16:creationId xmlns:a16="http://schemas.microsoft.com/office/drawing/2014/main" id="{BB6E4C57-C4AD-6BCC-F9B7-965EA3900A83}"/>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7 Bonus — Déployer Harbor</a:t>
            </a:r>
          </a:p>
        </p:txBody>
      </p:sp>
      <p:sp>
        <p:nvSpPr>
          <p:cNvPr id="9" name="ZoneTexte 8">
            <a:extLst>
              <a:ext uri="{FF2B5EF4-FFF2-40B4-BE49-F238E27FC236}">
                <a16:creationId xmlns:a16="http://schemas.microsoft.com/office/drawing/2014/main" id="{36377843-848A-6AD7-B456-2DD2CC2376E0}"/>
              </a:ext>
            </a:extLst>
          </p:cNvPr>
          <p:cNvSpPr txBox="1"/>
          <p:nvPr/>
        </p:nvSpPr>
        <p:spPr>
          <a:xfrm>
            <a:off x="1250989" y="655865"/>
            <a:ext cx="7599898" cy="923330"/>
          </a:xfrm>
          <a:prstGeom prst="rect">
            <a:avLst/>
          </a:prstGeom>
          <a:noFill/>
        </p:spPr>
        <p:txBody>
          <a:bodyPr wrap="square">
            <a:spAutoFit/>
          </a:bodyPr>
          <a:lstStyle/>
          <a:p>
            <a:pPr>
              <a:buNone/>
            </a:pPr>
            <a:r>
              <a:rPr lang="fr-FR" b="1" dirty="0"/>
              <a:t>Partie 3 – Télécharger une image publique</a:t>
            </a:r>
          </a:p>
          <a:p>
            <a:pPr>
              <a:buNone/>
            </a:pPr>
            <a:r>
              <a:rPr lang="fr-FR" b="1" dirty="0"/>
              <a:t>Objectif</a:t>
            </a:r>
          </a:p>
          <a:p>
            <a:pPr>
              <a:buNone/>
            </a:pPr>
            <a:r>
              <a:rPr lang="fr-FR" dirty="0"/>
              <a:t>Récupérer une image depuis Docker Hub afin de l'intégrer dans Harbor.</a:t>
            </a:r>
          </a:p>
        </p:txBody>
      </p:sp>
      <p:sp>
        <p:nvSpPr>
          <p:cNvPr id="11" name="ZoneTexte 10">
            <a:extLst>
              <a:ext uri="{FF2B5EF4-FFF2-40B4-BE49-F238E27FC236}">
                <a16:creationId xmlns:a16="http://schemas.microsoft.com/office/drawing/2014/main" id="{0E4DB292-ED61-3A11-ED38-E6CC3E9F1F86}"/>
              </a:ext>
            </a:extLst>
          </p:cNvPr>
          <p:cNvSpPr txBox="1"/>
          <p:nvPr/>
        </p:nvSpPr>
        <p:spPr>
          <a:xfrm>
            <a:off x="1250989" y="1643162"/>
            <a:ext cx="8407711" cy="5078313"/>
          </a:xfrm>
          <a:prstGeom prst="rect">
            <a:avLst/>
          </a:prstGeom>
          <a:noFill/>
        </p:spPr>
        <p:txBody>
          <a:bodyPr wrap="square">
            <a:spAutoFit/>
          </a:bodyPr>
          <a:lstStyle/>
          <a:p>
            <a:pPr>
              <a:buNone/>
            </a:pPr>
            <a:r>
              <a:rPr lang="fr-FR" b="1" dirty="0"/>
              <a:t>Étape 1 – Rechercher l'image</a:t>
            </a:r>
          </a:p>
          <a:p>
            <a:pPr rtl="0">
              <a:buNone/>
            </a:pPr>
            <a:r>
              <a:rPr lang="fr-FR" dirty="0">
                <a:latin typeface="Courier New" panose="02070309020205020404" pitchFamily="49" charset="0"/>
              </a:rPr>
              <a:t>docker </a:t>
            </a:r>
            <a:r>
              <a:rPr lang="fr-FR" dirty="0" err="1">
                <a:latin typeface="Courier New" panose="02070309020205020404" pitchFamily="49" charset="0"/>
              </a:rPr>
              <a:t>search</a:t>
            </a:r>
            <a:r>
              <a:rPr lang="fr-FR" dirty="0">
                <a:latin typeface="Courier New" panose="02070309020205020404" pitchFamily="49" charset="0"/>
              </a:rPr>
              <a:t> nginx</a:t>
            </a:r>
          </a:p>
          <a:p>
            <a:pPr>
              <a:buNone/>
            </a:pPr>
            <a:r>
              <a:rPr lang="fr-FR" dirty="0"/>
              <a:t>Résultat :</a:t>
            </a:r>
          </a:p>
          <a:p>
            <a:pPr rtl="0">
              <a:buNone/>
            </a:pPr>
            <a:r>
              <a:rPr lang="fr-FR" dirty="0">
                <a:latin typeface="Courier New" panose="02070309020205020404" pitchFamily="49" charset="0"/>
              </a:rPr>
              <a:t>NAME      DESCRIPTION</a:t>
            </a:r>
            <a:br>
              <a:rPr lang="fr-FR" dirty="0">
                <a:latin typeface="Courier New" panose="02070309020205020404" pitchFamily="49" charset="0"/>
              </a:rPr>
            </a:br>
            <a:r>
              <a:rPr lang="fr-FR" dirty="0">
                <a:latin typeface="Courier New" panose="02070309020205020404" pitchFamily="49" charset="0"/>
              </a:rPr>
              <a:t>nginx     Official </a:t>
            </a:r>
            <a:r>
              <a:rPr lang="fr-FR" dirty="0" err="1">
                <a:latin typeface="Courier New" panose="02070309020205020404" pitchFamily="49" charset="0"/>
              </a:rPr>
              <a:t>build</a:t>
            </a:r>
            <a:r>
              <a:rPr lang="fr-FR" dirty="0">
                <a:latin typeface="Courier New" panose="02070309020205020404" pitchFamily="49" charset="0"/>
              </a:rPr>
              <a:t> of Nginx</a:t>
            </a:r>
            <a:br>
              <a:rPr lang="fr-FR" dirty="0">
                <a:latin typeface="Courier New" panose="02070309020205020404" pitchFamily="49" charset="0"/>
              </a:rPr>
            </a:br>
            <a:r>
              <a:rPr lang="fr-FR" dirty="0">
                <a:latin typeface="Courier New" panose="02070309020205020404" pitchFamily="49" charset="0"/>
              </a:rPr>
              <a:t>...</a:t>
            </a:r>
          </a:p>
          <a:p>
            <a:pPr>
              <a:buNone/>
            </a:pPr>
            <a:r>
              <a:rPr lang="fr-FR" dirty="0"/>
              <a:t>Question :</a:t>
            </a:r>
          </a:p>
          <a:p>
            <a:pPr>
              <a:buNone/>
            </a:pPr>
            <a:r>
              <a:rPr lang="fr-FR" dirty="0"/>
              <a:t>👉 Comment identifier l'image officielle ?</a:t>
            </a:r>
          </a:p>
          <a:p>
            <a:pPr>
              <a:buNone/>
            </a:pPr>
            <a:r>
              <a:rPr lang="fr-FR" dirty="0"/>
              <a:t>Réponse :</a:t>
            </a:r>
          </a:p>
          <a:p>
            <a:pPr rtl="0">
              <a:buNone/>
            </a:pPr>
            <a:r>
              <a:rPr lang="fr-FR" dirty="0">
                <a:latin typeface="Courier New" panose="02070309020205020404" pitchFamily="49" charset="0"/>
              </a:rPr>
              <a:t>Official </a:t>
            </a:r>
            <a:r>
              <a:rPr lang="fr-FR" dirty="0" err="1">
                <a:latin typeface="Courier New" panose="02070309020205020404" pitchFamily="49" charset="0"/>
              </a:rPr>
              <a:t>build</a:t>
            </a:r>
            <a:r>
              <a:rPr lang="fr-FR" dirty="0">
                <a:latin typeface="Courier New" panose="02070309020205020404" pitchFamily="49" charset="0"/>
              </a:rPr>
              <a:t> of Nginx</a:t>
            </a:r>
          </a:p>
          <a:p>
            <a:pPr>
              <a:buNone/>
            </a:pPr>
            <a:endParaRPr lang="fr-FR" dirty="0"/>
          </a:p>
          <a:p>
            <a:pPr>
              <a:buNone/>
            </a:pPr>
            <a:r>
              <a:rPr lang="fr-FR" b="1" dirty="0"/>
              <a:t>Étape 2 – Télécharger l'image</a:t>
            </a:r>
          </a:p>
          <a:p>
            <a:pPr rtl="0">
              <a:buNone/>
            </a:pPr>
            <a:r>
              <a:rPr lang="fr-FR" dirty="0">
                <a:latin typeface="Courier New" panose="02070309020205020404" pitchFamily="49" charset="0"/>
              </a:rPr>
              <a:t>docker pull nginx:1.28</a:t>
            </a:r>
          </a:p>
          <a:p>
            <a:pPr>
              <a:buNone/>
            </a:pPr>
            <a:r>
              <a:rPr lang="fr-FR" dirty="0"/>
              <a:t>Résultat attendu :</a:t>
            </a:r>
          </a:p>
          <a:p>
            <a:pPr rtl="0">
              <a:buNone/>
            </a:pPr>
            <a:r>
              <a:rPr lang="fr-FR" dirty="0">
                <a:latin typeface="Courier New" panose="02070309020205020404" pitchFamily="49" charset="0"/>
              </a:rPr>
              <a:t>1.28: Pulling </a:t>
            </a:r>
            <a:r>
              <a:rPr lang="fr-FR" dirty="0" err="1">
                <a:latin typeface="Courier New" panose="02070309020205020404" pitchFamily="49" charset="0"/>
              </a:rPr>
              <a:t>from</a:t>
            </a:r>
            <a:r>
              <a:rPr lang="fr-FR" dirty="0">
                <a:latin typeface="Courier New" panose="02070309020205020404" pitchFamily="49" charset="0"/>
              </a:rPr>
              <a:t> </a:t>
            </a:r>
            <a:r>
              <a:rPr lang="fr-FR" dirty="0" err="1">
                <a:latin typeface="Courier New" panose="02070309020205020404" pitchFamily="49" charset="0"/>
              </a:rPr>
              <a:t>library</a:t>
            </a:r>
            <a:r>
              <a:rPr lang="fr-FR" dirty="0">
                <a:latin typeface="Courier New" panose="02070309020205020404" pitchFamily="49" charset="0"/>
              </a:rPr>
              <a:t>/nginx</a:t>
            </a:r>
            <a:br>
              <a:rPr lang="fr-FR" dirty="0">
                <a:latin typeface="Courier New" panose="02070309020205020404" pitchFamily="49" charset="0"/>
              </a:rPr>
            </a:br>
            <a:r>
              <a:rPr lang="fr-FR" dirty="0">
                <a:latin typeface="Courier New" panose="02070309020205020404" pitchFamily="49" charset="0"/>
              </a:rPr>
              <a:t>...</a:t>
            </a:r>
            <a:br>
              <a:rPr lang="fr-FR" dirty="0">
                <a:latin typeface="Courier New" panose="02070309020205020404" pitchFamily="49" charset="0"/>
              </a:rPr>
            </a:br>
            <a:r>
              <a:rPr lang="fr-FR" dirty="0" err="1">
                <a:latin typeface="Courier New" panose="02070309020205020404" pitchFamily="49" charset="0"/>
              </a:rPr>
              <a:t>Status</a:t>
            </a:r>
            <a:r>
              <a:rPr lang="fr-FR" dirty="0">
                <a:latin typeface="Courier New" panose="02070309020205020404" pitchFamily="49" charset="0"/>
              </a:rPr>
              <a:t>: </a:t>
            </a:r>
            <a:r>
              <a:rPr lang="fr-FR" dirty="0" err="1">
                <a:latin typeface="Courier New" panose="02070309020205020404" pitchFamily="49" charset="0"/>
              </a:rPr>
              <a:t>Downloaded</a:t>
            </a:r>
            <a:r>
              <a:rPr lang="fr-FR" dirty="0">
                <a:latin typeface="Courier New" panose="02070309020205020404" pitchFamily="49" charset="0"/>
              </a:rPr>
              <a:t> </a:t>
            </a:r>
            <a:r>
              <a:rPr lang="fr-FR" dirty="0" err="1">
                <a:latin typeface="Courier New" panose="02070309020205020404" pitchFamily="49" charset="0"/>
              </a:rPr>
              <a:t>newer</a:t>
            </a:r>
            <a:r>
              <a:rPr lang="fr-FR" dirty="0">
                <a:latin typeface="Courier New" panose="02070309020205020404" pitchFamily="49" charset="0"/>
              </a:rPr>
              <a:t> image</a:t>
            </a:r>
          </a:p>
          <a:p>
            <a:pPr>
              <a:buNone/>
            </a:pPr>
            <a:endParaRPr lang="fr-FR" b="1" dirty="0"/>
          </a:p>
        </p:txBody>
      </p:sp>
    </p:spTree>
    <p:extLst>
      <p:ext uri="{BB962C8B-B14F-4D97-AF65-F5344CB8AC3E}">
        <p14:creationId xmlns:p14="http://schemas.microsoft.com/office/powerpoint/2010/main" val="992341239"/>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36FE59-DB00-27B5-7617-3D2590D55162}"/>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ECED6C6F-D5A1-A034-503A-1420EE887287}"/>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BC377118-12A3-EF98-6F49-346BFD67C660}"/>
              </a:ext>
            </a:extLst>
          </p:cNvPr>
          <p:cNvSpPr>
            <a:spLocks noGrp="1"/>
          </p:cNvSpPr>
          <p:nvPr>
            <p:ph type="sldNum" sz="quarter" idx="12"/>
          </p:nvPr>
        </p:nvSpPr>
        <p:spPr/>
        <p:txBody>
          <a:bodyPr/>
          <a:lstStyle/>
          <a:p>
            <a:fld id="{4BDCF11F-44B6-4DE8-8BC8-D1A3E36F4D29}" type="slidenum">
              <a:rPr lang="fr-FR" smtClean="0"/>
              <a:t>178</a:t>
            </a:fld>
            <a:endParaRPr lang="fr-FR"/>
          </a:p>
        </p:txBody>
      </p:sp>
      <p:sp>
        <p:nvSpPr>
          <p:cNvPr id="6" name="Rectangle 5">
            <a:extLst>
              <a:ext uri="{FF2B5EF4-FFF2-40B4-BE49-F238E27FC236}">
                <a16:creationId xmlns:a16="http://schemas.microsoft.com/office/drawing/2014/main" id="{017E757E-198D-6D75-6829-3E30A75F61ED}"/>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u contenu 3">
            <a:extLst>
              <a:ext uri="{FF2B5EF4-FFF2-40B4-BE49-F238E27FC236}">
                <a16:creationId xmlns:a16="http://schemas.microsoft.com/office/drawing/2014/main" id="{7FDF5B4F-95B0-8771-C057-E4020967AD83}"/>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7 Bonus — Déployer Harbor</a:t>
            </a:r>
          </a:p>
        </p:txBody>
      </p:sp>
      <p:sp>
        <p:nvSpPr>
          <p:cNvPr id="7" name="ZoneTexte 6">
            <a:extLst>
              <a:ext uri="{FF2B5EF4-FFF2-40B4-BE49-F238E27FC236}">
                <a16:creationId xmlns:a16="http://schemas.microsoft.com/office/drawing/2014/main" id="{DD8D7E32-83DF-33CF-0775-E87B6846D1E6}"/>
              </a:ext>
            </a:extLst>
          </p:cNvPr>
          <p:cNvSpPr txBox="1"/>
          <p:nvPr/>
        </p:nvSpPr>
        <p:spPr>
          <a:xfrm>
            <a:off x="1193021" y="1067268"/>
            <a:ext cx="9805958" cy="3693319"/>
          </a:xfrm>
          <a:prstGeom prst="rect">
            <a:avLst/>
          </a:prstGeom>
          <a:noFill/>
        </p:spPr>
        <p:txBody>
          <a:bodyPr wrap="square">
            <a:spAutoFit/>
          </a:bodyPr>
          <a:lstStyle/>
          <a:p>
            <a:pPr>
              <a:buNone/>
            </a:pPr>
            <a:r>
              <a:rPr lang="fr-FR" b="1" dirty="0"/>
              <a:t>Étape 3 – Vérifier le téléchargement</a:t>
            </a:r>
          </a:p>
          <a:p>
            <a:pPr rtl="0">
              <a:buNone/>
            </a:pPr>
            <a:r>
              <a:rPr lang="fr-FR" dirty="0">
                <a:latin typeface="Courier New" panose="02070309020205020404" pitchFamily="49" charset="0"/>
              </a:rPr>
              <a:t>docker image ls</a:t>
            </a:r>
          </a:p>
          <a:p>
            <a:pPr>
              <a:buNone/>
            </a:pPr>
            <a:r>
              <a:rPr lang="fr-FR" dirty="0"/>
              <a:t>Résultat :</a:t>
            </a:r>
          </a:p>
          <a:p>
            <a:pPr rtl="0">
              <a:buNone/>
            </a:pPr>
            <a:r>
              <a:rPr lang="fr-FR" dirty="0">
                <a:latin typeface="Courier New" panose="02070309020205020404" pitchFamily="49" charset="0"/>
              </a:rPr>
              <a:t>REPOSITORY   TAG    IMAGE ID       CREATED      SIZE</a:t>
            </a:r>
            <a:br>
              <a:rPr lang="fr-FR" dirty="0">
                <a:latin typeface="Courier New" panose="02070309020205020404" pitchFamily="49" charset="0"/>
              </a:rPr>
            </a:br>
            <a:br>
              <a:rPr lang="fr-FR" dirty="0">
                <a:latin typeface="Courier New" panose="02070309020205020404" pitchFamily="49" charset="0"/>
              </a:rPr>
            </a:br>
            <a:r>
              <a:rPr lang="fr-FR" dirty="0">
                <a:latin typeface="Courier New" panose="02070309020205020404" pitchFamily="49" charset="0"/>
              </a:rPr>
              <a:t>nginx        1.28   </a:t>
            </a:r>
            <a:r>
              <a:rPr lang="fr-FR" dirty="0" err="1">
                <a:latin typeface="Courier New" panose="02070309020205020404" pitchFamily="49" charset="0"/>
              </a:rPr>
              <a:t>xxxxxxxxxxxx</a:t>
            </a:r>
            <a:r>
              <a:rPr lang="fr-FR" dirty="0">
                <a:latin typeface="Courier New" panose="02070309020205020404" pitchFamily="49" charset="0"/>
              </a:rPr>
              <a:t>   xx </a:t>
            </a:r>
            <a:r>
              <a:rPr lang="fr-FR" dirty="0" err="1">
                <a:latin typeface="Courier New" panose="02070309020205020404" pitchFamily="49" charset="0"/>
              </a:rPr>
              <a:t>days</a:t>
            </a:r>
            <a:r>
              <a:rPr lang="fr-FR" dirty="0">
                <a:latin typeface="Courier New" panose="02070309020205020404" pitchFamily="49" charset="0"/>
              </a:rPr>
              <a:t> </a:t>
            </a:r>
            <a:r>
              <a:rPr lang="fr-FR" dirty="0" err="1">
                <a:latin typeface="Courier New" panose="02070309020205020404" pitchFamily="49" charset="0"/>
              </a:rPr>
              <a:t>ago</a:t>
            </a:r>
            <a:r>
              <a:rPr lang="fr-FR" dirty="0">
                <a:latin typeface="Courier New" panose="02070309020205020404" pitchFamily="49" charset="0"/>
              </a:rPr>
              <a:t>  192MB</a:t>
            </a:r>
          </a:p>
          <a:p>
            <a:pPr>
              <a:buNone/>
            </a:pPr>
            <a:br>
              <a:rPr lang="fr-FR" dirty="0"/>
            </a:br>
            <a:endParaRPr lang="fr-FR" dirty="0"/>
          </a:p>
          <a:p>
            <a:pPr>
              <a:buNone/>
            </a:pPr>
            <a:r>
              <a:rPr lang="fr-FR" b="1" dirty="0"/>
              <a:t>Étape 4 – Analyser l'image</a:t>
            </a:r>
          </a:p>
          <a:p>
            <a:pPr>
              <a:buNone/>
            </a:pPr>
            <a:r>
              <a:rPr lang="fr-FR" dirty="0"/>
              <a:t>Afficher les couches :</a:t>
            </a:r>
          </a:p>
          <a:p>
            <a:pPr rtl="0">
              <a:buNone/>
            </a:pPr>
            <a:r>
              <a:rPr lang="fr-FR" dirty="0">
                <a:latin typeface="Courier New" panose="02070309020205020404" pitchFamily="49" charset="0"/>
              </a:rPr>
              <a:t>docker </a:t>
            </a:r>
            <a:r>
              <a:rPr lang="fr-FR" dirty="0" err="1">
                <a:latin typeface="Courier New" panose="02070309020205020404" pitchFamily="49" charset="0"/>
              </a:rPr>
              <a:t>history</a:t>
            </a:r>
            <a:r>
              <a:rPr lang="fr-FR" dirty="0">
                <a:latin typeface="Courier New" panose="02070309020205020404" pitchFamily="49" charset="0"/>
              </a:rPr>
              <a:t> nginx:1.28</a:t>
            </a:r>
          </a:p>
          <a:p>
            <a:pPr>
              <a:buNone/>
            </a:pPr>
            <a:r>
              <a:rPr lang="fr-FR" dirty="0"/>
              <a:t>Question :</a:t>
            </a:r>
          </a:p>
          <a:p>
            <a:pPr>
              <a:buNone/>
            </a:pPr>
            <a:r>
              <a:rPr lang="fr-FR" dirty="0"/>
              <a:t>👉 Pourquoi une image Docker possède-t-elle plusieurs couches </a:t>
            </a:r>
          </a:p>
        </p:txBody>
      </p:sp>
    </p:spTree>
    <p:extLst>
      <p:ext uri="{BB962C8B-B14F-4D97-AF65-F5344CB8AC3E}">
        <p14:creationId xmlns:p14="http://schemas.microsoft.com/office/powerpoint/2010/main" val="2004143799"/>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0F0197-A814-03B7-9824-FA3BB59A9EE4}"/>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94B7812F-980F-AD87-FDC3-0D1F18C2B8A2}"/>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B980A87B-A06F-1F1D-295D-A4AFB574598F}"/>
              </a:ext>
            </a:extLst>
          </p:cNvPr>
          <p:cNvSpPr>
            <a:spLocks noGrp="1"/>
          </p:cNvSpPr>
          <p:nvPr>
            <p:ph type="sldNum" sz="quarter" idx="12"/>
          </p:nvPr>
        </p:nvSpPr>
        <p:spPr/>
        <p:txBody>
          <a:bodyPr/>
          <a:lstStyle/>
          <a:p>
            <a:fld id="{4BDCF11F-44B6-4DE8-8BC8-D1A3E36F4D29}" type="slidenum">
              <a:rPr lang="fr-FR" smtClean="0"/>
              <a:t>179</a:t>
            </a:fld>
            <a:endParaRPr lang="fr-FR"/>
          </a:p>
        </p:txBody>
      </p:sp>
      <p:sp>
        <p:nvSpPr>
          <p:cNvPr id="6" name="Rectangle 5">
            <a:extLst>
              <a:ext uri="{FF2B5EF4-FFF2-40B4-BE49-F238E27FC236}">
                <a16:creationId xmlns:a16="http://schemas.microsoft.com/office/drawing/2014/main" id="{C08DA86A-A005-BE15-DC57-DE751818DBC7}"/>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u contenu 3">
            <a:extLst>
              <a:ext uri="{FF2B5EF4-FFF2-40B4-BE49-F238E27FC236}">
                <a16:creationId xmlns:a16="http://schemas.microsoft.com/office/drawing/2014/main" id="{952CB7B6-BA36-BA8D-E962-10BF1FB92ADA}"/>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7 Bonus — Déployer Harbor</a:t>
            </a:r>
          </a:p>
        </p:txBody>
      </p:sp>
      <p:sp>
        <p:nvSpPr>
          <p:cNvPr id="7" name="ZoneTexte 6">
            <a:extLst>
              <a:ext uri="{FF2B5EF4-FFF2-40B4-BE49-F238E27FC236}">
                <a16:creationId xmlns:a16="http://schemas.microsoft.com/office/drawing/2014/main" id="{F3131C97-BACA-8F40-9964-1BE176A58BEB}"/>
              </a:ext>
            </a:extLst>
          </p:cNvPr>
          <p:cNvSpPr txBox="1"/>
          <p:nvPr/>
        </p:nvSpPr>
        <p:spPr>
          <a:xfrm>
            <a:off x="1454345" y="658868"/>
            <a:ext cx="6095064" cy="2031325"/>
          </a:xfrm>
          <a:prstGeom prst="rect">
            <a:avLst/>
          </a:prstGeom>
          <a:noFill/>
        </p:spPr>
        <p:txBody>
          <a:bodyPr wrap="square">
            <a:spAutoFit/>
          </a:bodyPr>
          <a:lstStyle/>
          <a:p>
            <a:pPr>
              <a:buNone/>
            </a:pPr>
            <a:r>
              <a:rPr lang="fr-FR" b="1" dirty="0"/>
              <a:t>Étape 5 – Vérifier les métadonnées</a:t>
            </a:r>
          </a:p>
          <a:p>
            <a:pPr rtl="0">
              <a:buNone/>
            </a:pPr>
            <a:r>
              <a:rPr lang="fr-FR" dirty="0">
                <a:latin typeface="Courier New" panose="02070309020205020404" pitchFamily="49" charset="0"/>
              </a:rPr>
              <a:t>docker image </a:t>
            </a:r>
            <a:r>
              <a:rPr lang="fr-FR" dirty="0" err="1">
                <a:latin typeface="Courier New" panose="02070309020205020404" pitchFamily="49" charset="0"/>
              </a:rPr>
              <a:t>inspect</a:t>
            </a:r>
            <a:r>
              <a:rPr lang="fr-FR" dirty="0">
                <a:latin typeface="Courier New" panose="02070309020205020404" pitchFamily="49" charset="0"/>
              </a:rPr>
              <a:t> nginx:1.28</a:t>
            </a:r>
          </a:p>
          <a:p>
            <a:pPr>
              <a:buNone/>
            </a:pPr>
            <a:r>
              <a:rPr lang="fr-FR" dirty="0"/>
              <a:t>Identifier :</a:t>
            </a:r>
          </a:p>
          <a:p>
            <a:pPr>
              <a:buFont typeface="Arial" panose="020B0604020202020204" pitchFamily="34" charset="0"/>
              <a:buChar char="•"/>
            </a:pPr>
            <a:r>
              <a:rPr lang="fr-FR" dirty="0"/>
              <a:t>Architecture </a:t>
            </a:r>
          </a:p>
          <a:p>
            <a:pPr>
              <a:buFont typeface="Arial" panose="020B0604020202020204" pitchFamily="34" charset="0"/>
              <a:buChar char="•"/>
            </a:pPr>
            <a:r>
              <a:rPr lang="fr-FR" dirty="0"/>
              <a:t>OS </a:t>
            </a:r>
          </a:p>
          <a:p>
            <a:pPr>
              <a:buFont typeface="Arial" panose="020B0604020202020204" pitchFamily="34" charset="0"/>
              <a:buChar char="•"/>
            </a:pPr>
            <a:r>
              <a:rPr lang="fr-FR" dirty="0"/>
              <a:t>Date de création </a:t>
            </a:r>
          </a:p>
          <a:p>
            <a:pPr>
              <a:buFont typeface="Arial" panose="020B0604020202020204" pitchFamily="34" charset="0"/>
              <a:buChar char="•"/>
            </a:pPr>
            <a:r>
              <a:rPr lang="fr-FR" dirty="0"/>
              <a:t>Taille</a:t>
            </a:r>
          </a:p>
        </p:txBody>
      </p:sp>
    </p:spTree>
    <p:extLst>
      <p:ext uri="{BB962C8B-B14F-4D97-AF65-F5344CB8AC3E}">
        <p14:creationId xmlns:p14="http://schemas.microsoft.com/office/powerpoint/2010/main" val="25940719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A4D694-C398-042F-63F0-DBAC2A5805BF}"/>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8A6900BF-3F41-3A85-AAEE-F4007BD1C4C5}"/>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CF410B5B-56E3-6231-FF35-966039DDDBED}"/>
              </a:ext>
            </a:extLst>
          </p:cNvPr>
          <p:cNvSpPr>
            <a:spLocks noGrp="1"/>
          </p:cNvSpPr>
          <p:nvPr>
            <p:ph type="sldNum" sz="quarter" idx="12"/>
          </p:nvPr>
        </p:nvSpPr>
        <p:spPr/>
        <p:txBody>
          <a:bodyPr/>
          <a:lstStyle/>
          <a:p>
            <a:fld id="{4BDCF11F-44B6-4DE8-8BC8-D1A3E36F4D29}" type="slidenum">
              <a:rPr lang="fr-FR" smtClean="0"/>
              <a:t>18</a:t>
            </a:fld>
            <a:endParaRPr lang="fr-FR"/>
          </a:p>
        </p:txBody>
      </p:sp>
      <p:sp>
        <p:nvSpPr>
          <p:cNvPr id="6" name="Rectangle 5">
            <a:extLst>
              <a:ext uri="{FF2B5EF4-FFF2-40B4-BE49-F238E27FC236}">
                <a16:creationId xmlns:a16="http://schemas.microsoft.com/office/drawing/2014/main" id="{935846F9-B2D5-289E-F5E6-014B93DD278B}"/>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CE42A820-65D6-A32D-80B8-81F84BDB5499}"/>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1 - Introduction aux conteneurs</a:t>
            </a:r>
          </a:p>
        </p:txBody>
      </p:sp>
      <p:sp>
        <p:nvSpPr>
          <p:cNvPr id="8" name="ZoneTexte 7">
            <a:extLst>
              <a:ext uri="{FF2B5EF4-FFF2-40B4-BE49-F238E27FC236}">
                <a16:creationId xmlns:a16="http://schemas.microsoft.com/office/drawing/2014/main" id="{C9DF4D82-6C88-2D5F-1698-583322FC3379}"/>
              </a:ext>
            </a:extLst>
          </p:cNvPr>
          <p:cNvSpPr txBox="1"/>
          <p:nvPr/>
        </p:nvSpPr>
        <p:spPr>
          <a:xfrm>
            <a:off x="1097561" y="806423"/>
            <a:ext cx="10594678"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2400" dirty="0"/>
              <a:t>Pourquoi les conteneurs?</a:t>
            </a:r>
          </a:p>
        </p:txBody>
      </p:sp>
      <p:pic>
        <p:nvPicPr>
          <p:cNvPr id="4" name="Image 3">
            <a:extLst>
              <a:ext uri="{FF2B5EF4-FFF2-40B4-BE49-F238E27FC236}">
                <a16:creationId xmlns:a16="http://schemas.microsoft.com/office/drawing/2014/main" id="{3E4BCF63-30D8-8584-CB03-F7B3837ED5B1}"/>
              </a:ext>
            </a:extLst>
          </p:cNvPr>
          <p:cNvPicPr>
            <a:picLocks noChangeAspect="1"/>
          </p:cNvPicPr>
          <p:nvPr/>
        </p:nvPicPr>
        <p:blipFill>
          <a:blip r:embed="rId2"/>
          <a:stretch>
            <a:fillRect/>
          </a:stretch>
        </p:blipFill>
        <p:spPr>
          <a:xfrm>
            <a:off x="2178424" y="1349624"/>
            <a:ext cx="8408784" cy="5467629"/>
          </a:xfrm>
          <a:prstGeom prst="rect">
            <a:avLst/>
          </a:prstGeom>
        </p:spPr>
      </p:pic>
    </p:spTree>
    <p:extLst>
      <p:ext uri="{BB962C8B-B14F-4D97-AF65-F5344CB8AC3E}">
        <p14:creationId xmlns:p14="http://schemas.microsoft.com/office/powerpoint/2010/main" val="1097995268"/>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0E5322-6609-1AF2-0A4C-3871547CFB7B}"/>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25BB77FB-3D95-487B-EE73-653ECFBE2740}"/>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093BCD6C-F682-D5EB-DB7A-45FAB3554B79}"/>
              </a:ext>
            </a:extLst>
          </p:cNvPr>
          <p:cNvSpPr>
            <a:spLocks noGrp="1"/>
          </p:cNvSpPr>
          <p:nvPr>
            <p:ph type="sldNum" sz="quarter" idx="12"/>
          </p:nvPr>
        </p:nvSpPr>
        <p:spPr/>
        <p:txBody>
          <a:bodyPr/>
          <a:lstStyle/>
          <a:p>
            <a:fld id="{4BDCF11F-44B6-4DE8-8BC8-D1A3E36F4D29}" type="slidenum">
              <a:rPr lang="fr-FR" smtClean="0"/>
              <a:t>180</a:t>
            </a:fld>
            <a:endParaRPr lang="fr-FR"/>
          </a:p>
        </p:txBody>
      </p:sp>
      <p:sp>
        <p:nvSpPr>
          <p:cNvPr id="6" name="Rectangle 5">
            <a:extLst>
              <a:ext uri="{FF2B5EF4-FFF2-40B4-BE49-F238E27FC236}">
                <a16:creationId xmlns:a16="http://schemas.microsoft.com/office/drawing/2014/main" id="{FEC8B0D9-98EE-84FA-2D18-886DBD8A1012}"/>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u contenu 3">
            <a:extLst>
              <a:ext uri="{FF2B5EF4-FFF2-40B4-BE49-F238E27FC236}">
                <a16:creationId xmlns:a16="http://schemas.microsoft.com/office/drawing/2014/main" id="{BA6083BB-724B-C411-B327-9815559553FD}"/>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7 Bonus — Déployer Harbor</a:t>
            </a:r>
          </a:p>
        </p:txBody>
      </p:sp>
      <p:sp>
        <p:nvSpPr>
          <p:cNvPr id="7" name="ZoneTexte 6">
            <a:extLst>
              <a:ext uri="{FF2B5EF4-FFF2-40B4-BE49-F238E27FC236}">
                <a16:creationId xmlns:a16="http://schemas.microsoft.com/office/drawing/2014/main" id="{7478BA0E-42A8-BB47-36BA-48F837BD4058}"/>
              </a:ext>
            </a:extLst>
          </p:cNvPr>
          <p:cNvSpPr txBox="1"/>
          <p:nvPr/>
        </p:nvSpPr>
        <p:spPr>
          <a:xfrm>
            <a:off x="1531480" y="755608"/>
            <a:ext cx="7756972" cy="3139321"/>
          </a:xfrm>
          <a:prstGeom prst="rect">
            <a:avLst/>
          </a:prstGeom>
          <a:noFill/>
        </p:spPr>
        <p:txBody>
          <a:bodyPr wrap="square">
            <a:spAutoFit/>
          </a:bodyPr>
          <a:lstStyle/>
          <a:p>
            <a:pPr>
              <a:buNone/>
            </a:pPr>
            <a:r>
              <a:rPr lang="fr-FR" b="1" dirty="0"/>
              <a:t>Partie 4 – Publication dans Harbor</a:t>
            </a:r>
          </a:p>
          <a:p>
            <a:pPr>
              <a:buNone/>
            </a:pPr>
            <a:r>
              <a:rPr lang="fr-FR" b="1" dirty="0"/>
              <a:t>Étape 1 – Authentification</a:t>
            </a:r>
          </a:p>
          <a:p>
            <a:pPr>
              <a:buNone/>
            </a:pPr>
            <a:r>
              <a:rPr lang="fr-FR" dirty="0"/>
              <a:t>Remplacer l'IP par celle de la VM Harbor :</a:t>
            </a:r>
          </a:p>
          <a:p>
            <a:pPr rtl="0">
              <a:buNone/>
            </a:pPr>
            <a:r>
              <a:rPr lang="fr-FR" dirty="0">
                <a:latin typeface="Courier New" panose="02070309020205020404" pitchFamily="49" charset="0"/>
              </a:rPr>
              <a:t>docker login IP_HARBOR</a:t>
            </a:r>
          </a:p>
          <a:p>
            <a:pPr>
              <a:buNone/>
            </a:pPr>
            <a:r>
              <a:rPr lang="fr-FR" dirty="0"/>
              <a:t>Exemple :</a:t>
            </a:r>
          </a:p>
          <a:p>
            <a:pPr rtl="0">
              <a:buNone/>
            </a:pPr>
            <a:r>
              <a:rPr lang="fr-FR" dirty="0">
                <a:latin typeface="Courier New" panose="02070309020205020404" pitchFamily="49" charset="0"/>
              </a:rPr>
              <a:t>docker login 192.168.100.10</a:t>
            </a:r>
          </a:p>
          <a:p>
            <a:pPr>
              <a:buNone/>
            </a:pPr>
            <a:r>
              <a:rPr lang="fr-FR" dirty="0"/>
              <a:t>Saisir :</a:t>
            </a:r>
          </a:p>
          <a:p>
            <a:pPr rtl="0">
              <a:buNone/>
            </a:pPr>
            <a:r>
              <a:rPr lang="fr-FR" dirty="0" err="1">
                <a:latin typeface="Courier New" panose="02070309020205020404" pitchFamily="49" charset="0"/>
              </a:rPr>
              <a:t>Username</a:t>
            </a:r>
            <a:r>
              <a:rPr lang="fr-FR" dirty="0">
                <a:latin typeface="Courier New" panose="02070309020205020404" pitchFamily="49" charset="0"/>
              </a:rPr>
              <a:t>: admin</a:t>
            </a:r>
            <a:br>
              <a:rPr lang="fr-FR" dirty="0">
                <a:latin typeface="Courier New" panose="02070309020205020404" pitchFamily="49" charset="0"/>
              </a:rPr>
            </a:br>
            <a:r>
              <a:rPr lang="fr-FR" dirty="0" err="1">
                <a:latin typeface="Courier New" panose="02070309020205020404" pitchFamily="49" charset="0"/>
              </a:rPr>
              <a:t>Password</a:t>
            </a:r>
            <a:r>
              <a:rPr lang="fr-FR" dirty="0">
                <a:latin typeface="Courier New" panose="02070309020205020404" pitchFamily="49" charset="0"/>
              </a:rPr>
              <a:t>: Harbor123!</a:t>
            </a:r>
          </a:p>
          <a:p>
            <a:pPr>
              <a:buNone/>
            </a:pPr>
            <a:r>
              <a:rPr lang="fr-FR" dirty="0"/>
              <a:t>Résultat :</a:t>
            </a:r>
          </a:p>
          <a:p>
            <a:pPr rtl="0">
              <a:buNone/>
            </a:pPr>
            <a:r>
              <a:rPr lang="fr-FR" dirty="0">
                <a:latin typeface="Courier New" panose="02070309020205020404" pitchFamily="49" charset="0"/>
              </a:rPr>
              <a:t>Login </a:t>
            </a:r>
            <a:r>
              <a:rPr lang="fr-FR" dirty="0" err="1">
                <a:latin typeface="Courier New" panose="02070309020205020404" pitchFamily="49" charset="0"/>
              </a:rPr>
              <a:t>Succeeded</a:t>
            </a:r>
            <a:endParaRPr lang="fr-FR" dirty="0">
              <a:latin typeface="Courier New" panose="02070309020205020404" pitchFamily="49" charset="0"/>
            </a:endParaRPr>
          </a:p>
        </p:txBody>
      </p:sp>
    </p:spTree>
    <p:extLst>
      <p:ext uri="{BB962C8B-B14F-4D97-AF65-F5344CB8AC3E}">
        <p14:creationId xmlns:p14="http://schemas.microsoft.com/office/powerpoint/2010/main" val="2226280953"/>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B4331-5731-A527-B3CC-9AC69B9250D5}"/>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80D73563-7392-E847-F5A8-1A8DB7BDE415}"/>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5EA982B8-91B5-F3BB-7495-EA89555D155D}"/>
              </a:ext>
            </a:extLst>
          </p:cNvPr>
          <p:cNvSpPr>
            <a:spLocks noGrp="1"/>
          </p:cNvSpPr>
          <p:nvPr>
            <p:ph type="sldNum" sz="quarter" idx="12"/>
          </p:nvPr>
        </p:nvSpPr>
        <p:spPr/>
        <p:txBody>
          <a:bodyPr/>
          <a:lstStyle/>
          <a:p>
            <a:fld id="{4BDCF11F-44B6-4DE8-8BC8-D1A3E36F4D29}" type="slidenum">
              <a:rPr lang="fr-FR" smtClean="0"/>
              <a:t>181</a:t>
            </a:fld>
            <a:endParaRPr lang="fr-FR"/>
          </a:p>
        </p:txBody>
      </p:sp>
      <p:sp>
        <p:nvSpPr>
          <p:cNvPr id="6" name="Rectangle 5">
            <a:extLst>
              <a:ext uri="{FF2B5EF4-FFF2-40B4-BE49-F238E27FC236}">
                <a16:creationId xmlns:a16="http://schemas.microsoft.com/office/drawing/2014/main" id="{48548E32-FE3A-9EFA-51D8-280E8AADEE19}"/>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u contenu 3">
            <a:extLst>
              <a:ext uri="{FF2B5EF4-FFF2-40B4-BE49-F238E27FC236}">
                <a16:creationId xmlns:a16="http://schemas.microsoft.com/office/drawing/2014/main" id="{61145F99-2948-9911-8ED2-40EF85D91DCD}"/>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7 Bonus — Déployer Harbor</a:t>
            </a:r>
          </a:p>
        </p:txBody>
      </p:sp>
      <p:sp>
        <p:nvSpPr>
          <p:cNvPr id="7" name="ZoneTexte 6">
            <a:extLst>
              <a:ext uri="{FF2B5EF4-FFF2-40B4-BE49-F238E27FC236}">
                <a16:creationId xmlns:a16="http://schemas.microsoft.com/office/drawing/2014/main" id="{220ECD41-A188-D322-6A97-9F0943858B35}"/>
              </a:ext>
            </a:extLst>
          </p:cNvPr>
          <p:cNvSpPr txBox="1"/>
          <p:nvPr/>
        </p:nvSpPr>
        <p:spPr>
          <a:xfrm>
            <a:off x="1340747" y="1019641"/>
            <a:ext cx="7695264" cy="2308324"/>
          </a:xfrm>
          <a:prstGeom prst="rect">
            <a:avLst/>
          </a:prstGeom>
          <a:noFill/>
        </p:spPr>
        <p:txBody>
          <a:bodyPr wrap="square">
            <a:spAutoFit/>
          </a:bodyPr>
          <a:lstStyle/>
          <a:p>
            <a:pPr>
              <a:buNone/>
            </a:pPr>
            <a:r>
              <a:rPr lang="fr-FR" b="1" dirty="0"/>
              <a:t>Étape 2 – Taguer l'image</a:t>
            </a:r>
          </a:p>
          <a:p>
            <a:pPr>
              <a:buNone/>
            </a:pPr>
            <a:r>
              <a:rPr lang="fr-FR" dirty="0"/>
              <a:t>Actuellement :</a:t>
            </a:r>
          </a:p>
          <a:p>
            <a:pPr rtl="0">
              <a:buNone/>
            </a:pPr>
            <a:r>
              <a:rPr lang="fr-FR" dirty="0">
                <a:latin typeface="Courier New" panose="02070309020205020404" pitchFamily="49" charset="0"/>
              </a:rPr>
              <a:t>nginx:1.28</a:t>
            </a:r>
          </a:p>
          <a:p>
            <a:pPr>
              <a:buNone/>
            </a:pPr>
            <a:r>
              <a:rPr lang="fr-FR" dirty="0"/>
              <a:t>Harbor attend :</a:t>
            </a:r>
          </a:p>
          <a:p>
            <a:pPr rtl="0">
              <a:buNone/>
            </a:pPr>
            <a:r>
              <a:rPr lang="fr-FR" dirty="0">
                <a:latin typeface="Courier New" panose="02070309020205020404" pitchFamily="49" charset="0"/>
              </a:rPr>
              <a:t>IP_HARBOR/projet/</a:t>
            </a:r>
            <a:r>
              <a:rPr lang="fr-FR" dirty="0" err="1">
                <a:latin typeface="Courier New" panose="02070309020205020404" pitchFamily="49" charset="0"/>
              </a:rPr>
              <a:t>image:tag</a:t>
            </a:r>
            <a:endParaRPr lang="fr-FR" dirty="0">
              <a:latin typeface="Courier New" panose="02070309020205020404" pitchFamily="49" charset="0"/>
            </a:endParaRPr>
          </a:p>
          <a:p>
            <a:pPr>
              <a:buNone/>
            </a:pPr>
            <a:r>
              <a:rPr lang="fr-FR" dirty="0"/>
              <a:t>Exemple :</a:t>
            </a:r>
          </a:p>
          <a:p>
            <a:pPr rtl="0">
              <a:buNone/>
            </a:pPr>
            <a:r>
              <a:rPr lang="fr-FR" dirty="0">
                <a:latin typeface="Courier New" panose="02070309020205020404" pitchFamily="49" charset="0"/>
              </a:rPr>
              <a:t>docker tag nginx:1.28 \</a:t>
            </a:r>
            <a:br>
              <a:rPr lang="fr-FR" dirty="0">
                <a:latin typeface="Courier New" panose="02070309020205020404" pitchFamily="49" charset="0"/>
              </a:rPr>
            </a:br>
            <a:r>
              <a:rPr lang="fr-FR" dirty="0">
                <a:latin typeface="Courier New" panose="02070309020205020404" pitchFamily="49" charset="0"/>
              </a:rPr>
              <a:t>192.168.100.10/formation-docker/nginx:1.28</a:t>
            </a:r>
          </a:p>
        </p:txBody>
      </p:sp>
    </p:spTree>
    <p:extLst>
      <p:ext uri="{BB962C8B-B14F-4D97-AF65-F5344CB8AC3E}">
        <p14:creationId xmlns:p14="http://schemas.microsoft.com/office/powerpoint/2010/main" val="529553686"/>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1DC9E9-3687-C829-6DB9-E8CC87B69163}"/>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F54A94B4-CAB2-DD9F-EB3C-0E58493A7D5F}"/>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D3014D97-5CC3-4DD2-502B-55B6A10D0180}"/>
              </a:ext>
            </a:extLst>
          </p:cNvPr>
          <p:cNvSpPr>
            <a:spLocks noGrp="1"/>
          </p:cNvSpPr>
          <p:nvPr>
            <p:ph type="sldNum" sz="quarter" idx="12"/>
          </p:nvPr>
        </p:nvSpPr>
        <p:spPr/>
        <p:txBody>
          <a:bodyPr/>
          <a:lstStyle/>
          <a:p>
            <a:fld id="{4BDCF11F-44B6-4DE8-8BC8-D1A3E36F4D29}" type="slidenum">
              <a:rPr lang="fr-FR" smtClean="0"/>
              <a:t>182</a:t>
            </a:fld>
            <a:endParaRPr lang="fr-FR"/>
          </a:p>
        </p:txBody>
      </p:sp>
      <p:sp>
        <p:nvSpPr>
          <p:cNvPr id="6" name="Rectangle 5">
            <a:extLst>
              <a:ext uri="{FF2B5EF4-FFF2-40B4-BE49-F238E27FC236}">
                <a16:creationId xmlns:a16="http://schemas.microsoft.com/office/drawing/2014/main" id="{1ED7EB01-A10F-0861-AED9-CE80F86B1439}"/>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u contenu 3">
            <a:extLst>
              <a:ext uri="{FF2B5EF4-FFF2-40B4-BE49-F238E27FC236}">
                <a16:creationId xmlns:a16="http://schemas.microsoft.com/office/drawing/2014/main" id="{E0356745-2B29-C697-A4C1-036E5F804272}"/>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7 Bonus — Déployer Harbor</a:t>
            </a:r>
          </a:p>
        </p:txBody>
      </p:sp>
      <p:sp>
        <p:nvSpPr>
          <p:cNvPr id="7" name="ZoneTexte 6">
            <a:extLst>
              <a:ext uri="{FF2B5EF4-FFF2-40B4-BE49-F238E27FC236}">
                <a16:creationId xmlns:a16="http://schemas.microsoft.com/office/drawing/2014/main" id="{3351BB91-8B97-7E5F-3D77-CF726C95B91A}"/>
              </a:ext>
            </a:extLst>
          </p:cNvPr>
          <p:cNvSpPr txBox="1"/>
          <p:nvPr/>
        </p:nvSpPr>
        <p:spPr>
          <a:xfrm>
            <a:off x="1464161" y="934750"/>
            <a:ext cx="7723314" cy="3970318"/>
          </a:xfrm>
          <a:prstGeom prst="rect">
            <a:avLst/>
          </a:prstGeom>
          <a:noFill/>
        </p:spPr>
        <p:txBody>
          <a:bodyPr wrap="square">
            <a:spAutoFit/>
          </a:bodyPr>
          <a:lstStyle/>
          <a:p>
            <a:pPr>
              <a:buNone/>
            </a:pPr>
            <a:r>
              <a:rPr lang="fr-FR" b="1" dirty="0"/>
              <a:t>Étape 3 – Vérification</a:t>
            </a:r>
          </a:p>
          <a:p>
            <a:pPr rtl="0">
              <a:buNone/>
            </a:pPr>
            <a:r>
              <a:rPr lang="fr-FR" dirty="0">
                <a:latin typeface="Courier New" panose="02070309020205020404" pitchFamily="49" charset="0"/>
              </a:rPr>
              <a:t>docker image ls</a:t>
            </a:r>
          </a:p>
          <a:p>
            <a:pPr>
              <a:buNone/>
            </a:pPr>
            <a:r>
              <a:rPr lang="fr-FR" dirty="0"/>
              <a:t>Tu dois maintenant voir :</a:t>
            </a:r>
          </a:p>
          <a:p>
            <a:pPr rtl="0">
              <a:buNone/>
            </a:pPr>
            <a:r>
              <a:rPr lang="fr-FR" dirty="0">
                <a:latin typeface="Courier New" panose="02070309020205020404" pitchFamily="49" charset="0"/>
              </a:rPr>
              <a:t>REPOSITORY</a:t>
            </a:r>
            <a:br>
              <a:rPr lang="fr-FR" dirty="0">
                <a:latin typeface="Courier New" panose="02070309020205020404" pitchFamily="49" charset="0"/>
              </a:rPr>
            </a:br>
            <a:br>
              <a:rPr lang="fr-FR" dirty="0">
                <a:latin typeface="Courier New" panose="02070309020205020404" pitchFamily="49" charset="0"/>
              </a:rPr>
            </a:br>
            <a:r>
              <a:rPr lang="fr-FR" dirty="0">
                <a:latin typeface="Courier New" panose="02070309020205020404" pitchFamily="49" charset="0"/>
              </a:rPr>
              <a:t>nginx</a:t>
            </a:r>
            <a:br>
              <a:rPr lang="fr-FR" dirty="0">
                <a:latin typeface="Courier New" panose="02070309020205020404" pitchFamily="49" charset="0"/>
              </a:rPr>
            </a:br>
            <a:br>
              <a:rPr lang="fr-FR" dirty="0">
                <a:latin typeface="Courier New" panose="02070309020205020404" pitchFamily="49" charset="0"/>
              </a:rPr>
            </a:br>
            <a:r>
              <a:rPr lang="fr-FR" dirty="0">
                <a:latin typeface="Courier New" panose="02070309020205020404" pitchFamily="49" charset="0"/>
              </a:rPr>
              <a:t>192.168.100.10/formation-docker/nginx</a:t>
            </a:r>
          </a:p>
          <a:p>
            <a:pPr>
              <a:buNone/>
            </a:pPr>
            <a:r>
              <a:rPr lang="fr-FR" dirty="0"/>
              <a:t>avec le même IMAGE ID.</a:t>
            </a:r>
          </a:p>
          <a:p>
            <a:pPr>
              <a:buNone/>
            </a:pPr>
            <a:r>
              <a:rPr lang="fr-FR" dirty="0"/>
              <a:t>Question :</a:t>
            </a:r>
          </a:p>
          <a:p>
            <a:pPr>
              <a:buNone/>
            </a:pPr>
            <a:r>
              <a:rPr lang="fr-FR" dirty="0"/>
              <a:t>👉 Pourquoi les deux lignes ont-elles le même IMAGE ID ?</a:t>
            </a:r>
          </a:p>
          <a:p>
            <a:pPr>
              <a:buNone/>
            </a:pPr>
            <a:r>
              <a:rPr lang="fr-FR" dirty="0"/>
              <a:t>Réponse :</a:t>
            </a:r>
          </a:p>
          <a:p>
            <a:pPr rtl="0">
              <a:buNone/>
            </a:pPr>
            <a:r>
              <a:rPr lang="fr-FR" dirty="0">
                <a:latin typeface="Courier New" panose="02070309020205020404" pitchFamily="49" charset="0"/>
              </a:rPr>
              <a:t>C'est la même image.</a:t>
            </a:r>
            <a:br>
              <a:rPr lang="fr-FR" dirty="0">
                <a:latin typeface="Courier New" panose="02070309020205020404" pitchFamily="49" charset="0"/>
              </a:rPr>
            </a:br>
            <a:r>
              <a:rPr lang="fr-FR" dirty="0">
                <a:latin typeface="Courier New" panose="02070309020205020404" pitchFamily="49" charset="0"/>
              </a:rPr>
              <a:t>Seul le tag change.</a:t>
            </a:r>
          </a:p>
        </p:txBody>
      </p:sp>
    </p:spTree>
    <p:extLst>
      <p:ext uri="{BB962C8B-B14F-4D97-AF65-F5344CB8AC3E}">
        <p14:creationId xmlns:p14="http://schemas.microsoft.com/office/powerpoint/2010/main" val="797125556"/>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2AB3E8-C9FB-7079-C8A1-15E5CEF3BA5A}"/>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678BB8BA-A04B-269D-A3DC-FD99F6704F53}"/>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14CD63F3-91EC-5647-E472-B24D0B301894}"/>
              </a:ext>
            </a:extLst>
          </p:cNvPr>
          <p:cNvSpPr>
            <a:spLocks noGrp="1"/>
          </p:cNvSpPr>
          <p:nvPr>
            <p:ph type="sldNum" sz="quarter" idx="12"/>
          </p:nvPr>
        </p:nvSpPr>
        <p:spPr/>
        <p:txBody>
          <a:bodyPr/>
          <a:lstStyle/>
          <a:p>
            <a:fld id="{4BDCF11F-44B6-4DE8-8BC8-D1A3E36F4D29}" type="slidenum">
              <a:rPr lang="fr-FR" smtClean="0"/>
              <a:t>183</a:t>
            </a:fld>
            <a:endParaRPr lang="fr-FR"/>
          </a:p>
        </p:txBody>
      </p:sp>
      <p:sp>
        <p:nvSpPr>
          <p:cNvPr id="6" name="Rectangle 5">
            <a:extLst>
              <a:ext uri="{FF2B5EF4-FFF2-40B4-BE49-F238E27FC236}">
                <a16:creationId xmlns:a16="http://schemas.microsoft.com/office/drawing/2014/main" id="{256A032D-CB3C-59E7-5874-F45DEFF3E938}"/>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u contenu 3">
            <a:extLst>
              <a:ext uri="{FF2B5EF4-FFF2-40B4-BE49-F238E27FC236}">
                <a16:creationId xmlns:a16="http://schemas.microsoft.com/office/drawing/2014/main" id="{01BF9A7A-B0C6-CB9D-C065-B8B5E2AB5319}"/>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7 Bonus — Déployer Harbor</a:t>
            </a:r>
          </a:p>
        </p:txBody>
      </p:sp>
      <p:sp>
        <p:nvSpPr>
          <p:cNvPr id="7" name="ZoneTexte 6">
            <a:extLst>
              <a:ext uri="{FF2B5EF4-FFF2-40B4-BE49-F238E27FC236}">
                <a16:creationId xmlns:a16="http://schemas.microsoft.com/office/drawing/2014/main" id="{1147C6AD-B2C4-2787-64F4-3CD1581EC3A5}"/>
              </a:ext>
            </a:extLst>
          </p:cNvPr>
          <p:cNvSpPr txBox="1"/>
          <p:nvPr/>
        </p:nvSpPr>
        <p:spPr>
          <a:xfrm>
            <a:off x="1358979" y="750741"/>
            <a:ext cx="8306734" cy="1477328"/>
          </a:xfrm>
          <a:prstGeom prst="rect">
            <a:avLst/>
          </a:prstGeom>
          <a:noFill/>
        </p:spPr>
        <p:txBody>
          <a:bodyPr wrap="square">
            <a:spAutoFit/>
          </a:bodyPr>
          <a:lstStyle/>
          <a:p>
            <a:pPr>
              <a:buNone/>
            </a:pPr>
            <a:r>
              <a:rPr lang="fr-FR" b="1" dirty="0"/>
              <a:t>Étape 4 – Publier dans Harbor</a:t>
            </a:r>
          </a:p>
          <a:p>
            <a:pPr rtl="0">
              <a:buNone/>
            </a:pPr>
            <a:r>
              <a:rPr lang="fr-FR" dirty="0">
                <a:latin typeface="Courier New" panose="02070309020205020404" pitchFamily="49" charset="0"/>
              </a:rPr>
              <a:t>docker push \</a:t>
            </a:r>
            <a:br>
              <a:rPr lang="fr-FR" dirty="0">
                <a:latin typeface="Courier New" panose="02070309020205020404" pitchFamily="49" charset="0"/>
              </a:rPr>
            </a:br>
            <a:r>
              <a:rPr lang="fr-FR" dirty="0">
                <a:latin typeface="Courier New" panose="02070309020205020404" pitchFamily="49" charset="0"/>
              </a:rPr>
              <a:t>192.168.100.10/formation-docker/nginx:1.28</a:t>
            </a:r>
          </a:p>
          <a:p>
            <a:pPr>
              <a:buNone/>
            </a:pPr>
            <a:r>
              <a:rPr lang="fr-FR" dirty="0"/>
              <a:t>Résultat :</a:t>
            </a:r>
          </a:p>
          <a:p>
            <a:pPr rtl="0">
              <a:buNone/>
            </a:pPr>
            <a:r>
              <a:rPr lang="fr-FR" dirty="0" err="1">
                <a:latin typeface="Courier New" panose="02070309020205020404" pitchFamily="49" charset="0"/>
              </a:rPr>
              <a:t>Pushed</a:t>
            </a:r>
            <a:endParaRPr lang="fr-FR" dirty="0">
              <a:latin typeface="Courier New" panose="02070309020205020404" pitchFamily="49" charset="0"/>
            </a:endParaRPr>
          </a:p>
        </p:txBody>
      </p:sp>
      <p:sp>
        <p:nvSpPr>
          <p:cNvPr id="9" name="ZoneTexte 8">
            <a:extLst>
              <a:ext uri="{FF2B5EF4-FFF2-40B4-BE49-F238E27FC236}">
                <a16:creationId xmlns:a16="http://schemas.microsoft.com/office/drawing/2014/main" id="{DFCB7D35-666B-7A4E-D35D-3438B01B682B}"/>
              </a:ext>
            </a:extLst>
          </p:cNvPr>
          <p:cNvSpPr txBox="1"/>
          <p:nvPr/>
        </p:nvSpPr>
        <p:spPr>
          <a:xfrm>
            <a:off x="1482394" y="2270597"/>
            <a:ext cx="6095064" cy="2862322"/>
          </a:xfrm>
          <a:prstGeom prst="rect">
            <a:avLst/>
          </a:prstGeom>
          <a:noFill/>
        </p:spPr>
        <p:txBody>
          <a:bodyPr wrap="square">
            <a:spAutoFit/>
          </a:bodyPr>
          <a:lstStyle/>
          <a:p>
            <a:pPr>
              <a:buNone/>
            </a:pPr>
            <a:r>
              <a:rPr lang="fr-FR" b="1" dirty="0"/>
              <a:t>Étape 5 – Vérification dans Harbor</a:t>
            </a:r>
          </a:p>
          <a:p>
            <a:pPr>
              <a:buNone/>
            </a:pPr>
            <a:r>
              <a:rPr lang="fr-FR" dirty="0"/>
              <a:t>Interface Web :</a:t>
            </a:r>
          </a:p>
          <a:p>
            <a:pPr rtl="0">
              <a:buNone/>
            </a:pPr>
            <a:r>
              <a:rPr lang="fr-FR" dirty="0" err="1">
                <a:latin typeface="Courier New" panose="02070309020205020404" pitchFamily="49" charset="0"/>
              </a:rPr>
              <a:t>Projects</a:t>
            </a:r>
            <a:br>
              <a:rPr lang="fr-FR" dirty="0">
                <a:latin typeface="Courier New" panose="02070309020205020404" pitchFamily="49" charset="0"/>
              </a:rPr>
            </a:br>
            <a:r>
              <a:rPr lang="fr-FR" dirty="0">
                <a:latin typeface="Courier New" panose="02070309020205020404" pitchFamily="49" charset="0"/>
              </a:rPr>
              <a:t>   │</a:t>
            </a:r>
            <a:br>
              <a:rPr lang="fr-FR" dirty="0">
                <a:latin typeface="Courier New" panose="02070309020205020404" pitchFamily="49" charset="0"/>
              </a:rPr>
            </a:br>
            <a:r>
              <a:rPr lang="fr-FR" dirty="0">
                <a:latin typeface="Courier New" panose="02070309020205020404" pitchFamily="49" charset="0"/>
              </a:rPr>
              <a:t>formation-docker</a:t>
            </a:r>
            <a:br>
              <a:rPr lang="fr-FR" dirty="0">
                <a:latin typeface="Courier New" panose="02070309020205020404" pitchFamily="49" charset="0"/>
              </a:rPr>
            </a:br>
            <a:r>
              <a:rPr lang="fr-FR" dirty="0">
                <a:latin typeface="Courier New" panose="02070309020205020404" pitchFamily="49" charset="0"/>
              </a:rPr>
              <a:t>   │</a:t>
            </a:r>
            <a:br>
              <a:rPr lang="fr-FR" dirty="0">
                <a:latin typeface="Courier New" panose="02070309020205020404" pitchFamily="49" charset="0"/>
              </a:rPr>
            </a:br>
            <a:r>
              <a:rPr lang="fr-FR" dirty="0">
                <a:latin typeface="Courier New" panose="02070309020205020404" pitchFamily="49" charset="0"/>
              </a:rPr>
              <a:t>Repositories</a:t>
            </a:r>
          </a:p>
          <a:p>
            <a:pPr>
              <a:buNone/>
            </a:pPr>
            <a:r>
              <a:rPr lang="fr-FR" dirty="0"/>
              <a:t>Tu dois voir :</a:t>
            </a:r>
          </a:p>
          <a:p>
            <a:pPr rtl="0">
              <a:buNone/>
            </a:pPr>
            <a:r>
              <a:rPr lang="fr-FR" dirty="0">
                <a:latin typeface="Courier New" panose="02070309020205020404" pitchFamily="49" charset="0"/>
              </a:rPr>
              <a:t>nginx</a:t>
            </a:r>
          </a:p>
          <a:p>
            <a:pPr>
              <a:buNone/>
            </a:pPr>
            <a:r>
              <a:rPr lang="fr-FR" dirty="0"/>
              <a:t>Cliquer dessus.</a:t>
            </a:r>
          </a:p>
        </p:txBody>
      </p:sp>
    </p:spTree>
    <p:extLst>
      <p:ext uri="{BB962C8B-B14F-4D97-AF65-F5344CB8AC3E}">
        <p14:creationId xmlns:p14="http://schemas.microsoft.com/office/powerpoint/2010/main" val="205048855"/>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971DEA-7577-D5BA-2173-EED8D3CE8F55}"/>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5CF5FCA2-C032-BCB1-33B2-FE02364E6634}"/>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CD6A9D6D-20EA-1504-4A94-8D31138E59E5}"/>
              </a:ext>
            </a:extLst>
          </p:cNvPr>
          <p:cNvSpPr>
            <a:spLocks noGrp="1"/>
          </p:cNvSpPr>
          <p:nvPr>
            <p:ph type="sldNum" sz="quarter" idx="12"/>
          </p:nvPr>
        </p:nvSpPr>
        <p:spPr/>
        <p:txBody>
          <a:bodyPr/>
          <a:lstStyle/>
          <a:p>
            <a:fld id="{4BDCF11F-44B6-4DE8-8BC8-D1A3E36F4D29}" type="slidenum">
              <a:rPr lang="fr-FR" smtClean="0"/>
              <a:t>184</a:t>
            </a:fld>
            <a:endParaRPr lang="fr-FR"/>
          </a:p>
        </p:txBody>
      </p:sp>
      <p:sp>
        <p:nvSpPr>
          <p:cNvPr id="6" name="Rectangle 5">
            <a:extLst>
              <a:ext uri="{FF2B5EF4-FFF2-40B4-BE49-F238E27FC236}">
                <a16:creationId xmlns:a16="http://schemas.microsoft.com/office/drawing/2014/main" id="{F00D92C8-38C6-959D-23E3-DF3E04F8E122}"/>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u contenu 3">
            <a:extLst>
              <a:ext uri="{FF2B5EF4-FFF2-40B4-BE49-F238E27FC236}">
                <a16:creationId xmlns:a16="http://schemas.microsoft.com/office/drawing/2014/main" id="{0F780632-5474-D922-164E-DF36D8A6E701}"/>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7 Bonus — Déployer Harbor</a:t>
            </a:r>
          </a:p>
        </p:txBody>
      </p:sp>
      <p:sp>
        <p:nvSpPr>
          <p:cNvPr id="7" name="ZoneTexte 6">
            <a:extLst>
              <a:ext uri="{FF2B5EF4-FFF2-40B4-BE49-F238E27FC236}">
                <a16:creationId xmlns:a16="http://schemas.microsoft.com/office/drawing/2014/main" id="{54506BBF-2FFC-F2DC-C5AD-5CB818E983EF}"/>
              </a:ext>
            </a:extLst>
          </p:cNvPr>
          <p:cNvSpPr txBox="1"/>
          <p:nvPr/>
        </p:nvSpPr>
        <p:spPr>
          <a:xfrm>
            <a:off x="1611420" y="781911"/>
            <a:ext cx="6095064" cy="2862322"/>
          </a:xfrm>
          <a:prstGeom prst="rect">
            <a:avLst/>
          </a:prstGeom>
          <a:noFill/>
        </p:spPr>
        <p:txBody>
          <a:bodyPr wrap="square">
            <a:spAutoFit/>
          </a:bodyPr>
          <a:lstStyle/>
          <a:p>
            <a:pPr>
              <a:buNone/>
            </a:pPr>
            <a:r>
              <a:rPr lang="fr-FR" b="1" dirty="0"/>
              <a:t>Étape 6 – Observer l'</a:t>
            </a:r>
            <a:r>
              <a:rPr lang="fr-FR" b="1" dirty="0" err="1"/>
              <a:t>artifact</a:t>
            </a:r>
            <a:endParaRPr lang="fr-FR" b="1" dirty="0"/>
          </a:p>
          <a:p>
            <a:pPr>
              <a:buNone/>
            </a:pPr>
            <a:r>
              <a:rPr lang="fr-FR" dirty="0"/>
              <a:t>Tu dois voir :</a:t>
            </a:r>
          </a:p>
          <a:p>
            <a:pPr rtl="0">
              <a:buNone/>
            </a:pPr>
            <a:r>
              <a:rPr lang="fr-FR" dirty="0">
                <a:latin typeface="Courier New" panose="02070309020205020404" pitchFamily="49" charset="0"/>
              </a:rPr>
              <a:t>Tag : 1.28</a:t>
            </a:r>
            <a:br>
              <a:rPr lang="fr-FR" dirty="0">
                <a:latin typeface="Courier New" panose="02070309020205020404" pitchFamily="49" charset="0"/>
              </a:rPr>
            </a:br>
            <a:br>
              <a:rPr lang="fr-FR" dirty="0">
                <a:latin typeface="Courier New" panose="02070309020205020404" pitchFamily="49" charset="0"/>
              </a:rPr>
            </a:br>
            <a:r>
              <a:rPr lang="fr-FR" dirty="0">
                <a:latin typeface="Courier New" panose="02070309020205020404" pitchFamily="49" charset="0"/>
              </a:rPr>
              <a:t>Digest :</a:t>
            </a:r>
            <a:br>
              <a:rPr lang="fr-FR" dirty="0">
                <a:latin typeface="Courier New" panose="02070309020205020404" pitchFamily="49" charset="0"/>
              </a:rPr>
            </a:br>
            <a:r>
              <a:rPr lang="fr-FR" dirty="0">
                <a:latin typeface="Courier New" panose="02070309020205020404" pitchFamily="49" charset="0"/>
              </a:rPr>
              <a:t>sha256:xxxxxxxx</a:t>
            </a:r>
          </a:p>
          <a:p>
            <a:pPr>
              <a:buNone/>
            </a:pPr>
            <a:r>
              <a:rPr lang="fr-FR" dirty="0"/>
              <a:t>Expliquer :</a:t>
            </a:r>
          </a:p>
          <a:p>
            <a:pPr rtl="0">
              <a:buNone/>
            </a:pPr>
            <a:r>
              <a:rPr lang="fr-FR" dirty="0">
                <a:latin typeface="Courier New" panose="02070309020205020404" pitchFamily="49" charset="0"/>
              </a:rPr>
              <a:t>Tag    = version lisible</a:t>
            </a:r>
            <a:br>
              <a:rPr lang="fr-FR" dirty="0">
                <a:latin typeface="Courier New" panose="02070309020205020404" pitchFamily="49" charset="0"/>
              </a:rPr>
            </a:br>
            <a:br>
              <a:rPr lang="fr-FR" dirty="0">
                <a:latin typeface="Courier New" panose="02070309020205020404" pitchFamily="49" charset="0"/>
              </a:rPr>
            </a:br>
            <a:r>
              <a:rPr lang="fr-FR" dirty="0">
                <a:latin typeface="Courier New" panose="02070309020205020404" pitchFamily="49" charset="0"/>
              </a:rPr>
              <a:t>Digest = empreinte unique</a:t>
            </a:r>
          </a:p>
        </p:txBody>
      </p:sp>
    </p:spTree>
    <p:extLst>
      <p:ext uri="{BB962C8B-B14F-4D97-AF65-F5344CB8AC3E}">
        <p14:creationId xmlns:p14="http://schemas.microsoft.com/office/powerpoint/2010/main" val="2359684717"/>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D8099C-5219-65F0-59AC-B9CF0CFF70A8}"/>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2CF2457C-A0C4-7585-DFE5-2FD20352F0C5}"/>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6F334568-B540-F322-84C0-E09B1F4D4ED7}"/>
              </a:ext>
            </a:extLst>
          </p:cNvPr>
          <p:cNvSpPr>
            <a:spLocks noGrp="1"/>
          </p:cNvSpPr>
          <p:nvPr>
            <p:ph type="sldNum" sz="quarter" idx="12"/>
          </p:nvPr>
        </p:nvSpPr>
        <p:spPr/>
        <p:txBody>
          <a:bodyPr/>
          <a:lstStyle/>
          <a:p>
            <a:fld id="{4BDCF11F-44B6-4DE8-8BC8-D1A3E36F4D29}" type="slidenum">
              <a:rPr lang="fr-FR" smtClean="0"/>
              <a:t>185</a:t>
            </a:fld>
            <a:endParaRPr lang="fr-FR"/>
          </a:p>
        </p:txBody>
      </p:sp>
      <p:sp>
        <p:nvSpPr>
          <p:cNvPr id="6" name="Rectangle 5">
            <a:extLst>
              <a:ext uri="{FF2B5EF4-FFF2-40B4-BE49-F238E27FC236}">
                <a16:creationId xmlns:a16="http://schemas.microsoft.com/office/drawing/2014/main" id="{45038A23-2E54-D657-E6DB-00D8EF62107F}"/>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u contenu 3">
            <a:extLst>
              <a:ext uri="{FF2B5EF4-FFF2-40B4-BE49-F238E27FC236}">
                <a16:creationId xmlns:a16="http://schemas.microsoft.com/office/drawing/2014/main" id="{D3347A70-5ADB-52AB-5994-EC985493B3E3}"/>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7 Bonus — Déployer Harbor</a:t>
            </a:r>
          </a:p>
        </p:txBody>
      </p:sp>
      <p:sp>
        <p:nvSpPr>
          <p:cNvPr id="8" name="ZoneTexte 7">
            <a:extLst>
              <a:ext uri="{FF2B5EF4-FFF2-40B4-BE49-F238E27FC236}">
                <a16:creationId xmlns:a16="http://schemas.microsoft.com/office/drawing/2014/main" id="{57E7209C-058F-7987-44EE-51EA65F939D0}"/>
              </a:ext>
            </a:extLst>
          </p:cNvPr>
          <p:cNvSpPr txBox="1"/>
          <p:nvPr/>
        </p:nvSpPr>
        <p:spPr>
          <a:xfrm>
            <a:off x="1633860" y="1121620"/>
            <a:ext cx="6095064" cy="4247317"/>
          </a:xfrm>
          <a:prstGeom prst="rect">
            <a:avLst/>
          </a:prstGeom>
          <a:noFill/>
        </p:spPr>
        <p:txBody>
          <a:bodyPr wrap="square">
            <a:spAutoFit/>
          </a:bodyPr>
          <a:lstStyle/>
          <a:p>
            <a:pPr>
              <a:buNone/>
            </a:pPr>
            <a:r>
              <a:rPr lang="fr-FR" b="1" dirty="0"/>
              <a:t>Validation de cette partie</a:t>
            </a:r>
          </a:p>
          <a:p>
            <a:pPr>
              <a:buNone/>
            </a:pPr>
            <a:r>
              <a:rPr lang="fr-FR" dirty="0"/>
              <a:t>Le stagiaire doit avoir réussi :</a:t>
            </a:r>
          </a:p>
          <a:p>
            <a:pPr rtl="0">
              <a:buNone/>
            </a:pPr>
            <a:r>
              <a:rPr lang="fr-FR" dirty="0">
                <a:latin typeface="Courier New" panose="02070309020205020404" pitchFamily="49" charset="0"/>
              </a:rPr>
              <a:t>Docker Hub</a:t>
            </a:r>
            <a:br>
              <a:rPr lang="fr-FR" dirty="0">
                <a:latin typeface="Courier New" panose="02070309020205020404" pitchFamily="49" charset="0"/>
              </a:rPr>
            </a:br>
            <a:r>
              <a:rPr lang="fr-FR" dirty="0">
                <a:latin typeface="Courier New" panose="02070309020205020404" pitchFamily="49" charset="0"/>
              </a:rPr>
              <a:t>      │</a:t>
            </a:r>
            <a:br>
              <a:rPr lang="fr-FR" dirty="0">
                <a:latin typeface="Courier New" panose="02070309020205020404" pitchFamily="49" charset="0"/>
              </a:rPr>
            </a:br>
            <a:r>
              <a:rPr lang="fr-FR" dirty="0">
                <a:latin typeface="Courier New" panose="02070309020205020404" pitchFamily="49" charset="0"/>
              </a:rPr>
              <a:t>      ▼</a:t>
            </a:r>
            <a:br>
              <a:rPr lang="fr-FR" dirty="0">
                <a:latin typeface="Courier New" panose="02070309020205020404" pitchFamily="49" charset="0"/>
              </a:rPr>
            </a:br>
            <a:r>
              <a:rPr lang="fr-FR" dirty="0">
                <a:latin typeface="Courier New" panose="02070309020205020404" pitchFamily="49" charset="0"/>
              </a:rPr>
              <a:t>docker pull nginx:1.28</a:t>
            </a:r>
            <a:br>
              <a:rPr lang="fr-FR" dirty="0">
                <a:latin typeface="Courier New" panose="02070309020205020404" pitchFamily="49" charset="0"/>
              </a:rPr>
            </a:br>
            <a:r>
              <a:rPr lang="fr-FR" dirty="0">
                <a:latin typeface="Courier New" panose="02070309020205020404" pitchFamily="49" charset="0"/>
              </a:rPr>
              <a:t>      │</a:t>
            </a:r>
            <a:br>
              <a:rPr lang="fr-FR" dirty="0">
                <a:latin typeface="Courier New" panose="02070309020205020404" pitchFamily="49" charset="0"/>
              </a:rPr>
            </a:br>
            <a:r>
              <a:rPr lang="fr-FR" dirty="0">
                <a:latin typeface="Courier New" panose="02070309020205020404" pitchFamily="49" charset="0"/>
              </a:rPr>
              <a:t>      ▼</a:t>
            </a:r>
            <a:br>
              <a:rPr lang="fr-FR" dirty="0">
                <a:latin typeface="Courier New" panose="02070309020205020404" pitchFamily="49" charset="0"/>
              </a:rPr>
            </a:br>
            <a:r>
              <a:rPr lang="fr-FR" dirty="0">
                <a:latin typeface="Courier New" panose="02070309020205020404" pitchFamily="49" charset="0"/>
              </a:rPr>
              <a:t>docker tag</a:t>
            </a:r>
            <a:br>
              <a:rPr lang="fr-FR" dirty="0">
                <a:latin typeface="Courier New" panose="02070309020205020404" pitchFamily="49" charset="0"/>
              </a:rPr>
            </a:br>
            <a:r>
              <a:rPr lang="fr-FR" dirty="0">
                <a:latin typeface="Courier New" panose="02070309020205020404" pitchFamily="49" charset="0"/>
              </a:rPr>
              <a:t>      │</a:t>
            </a:r>
            <a:br>
              <a:rPr lang="fr-FR" dirty="0">
                <a:latin typeface="Courier New" panose="02070309020205020404" pitchFamily="49" charset="0"/>
              </a:rPr>
            </a:br>
            <a:r>
              <a:rPr lang="fr-FR" dirty="0">
                <a:latin typeface="Courier New" panose="02070309020205020404" pitchFamily="49" charset="0"/>
              </a:rPr>
              <a:t>      ▼</a:t>
            </a:r>
            <a:br>
              <a:rPr lang="fr-FR" dirty="0">
                <a:latin typeface="Courier New" panose="02070309020205020404" pitchFamily="49" charset="0"/>
              </a:rPr>
            </a:br>
            <a:r>
              <a:rPr lang="fr-FR" dirty="0">
                <a:latin typeface="Courier New" panose="02070309020205020404" pitchFamily="49" charset="0"/>
              </a:rPr>
              <a:t>Harbor</a:t>
            </a:r>
            <a:br>
              <a:rPr lang="fr-FR" dirty="0">
                <a:latin typeface="Courier New" panose="02070309020205020404" pitchFamily="49" charset="0"/>
              </a:rPr>
            </a:br>
            <a:r>
              <a:rPr lang="fr-FR" dirty="0">
                <a:latin typeface="Courier New" panose="02070309020205020404" pitchFamily="49" charset="0"/>
              </a:rPr>
              <a:t>      │</a:t>
            </a:r>
            <a:br>
              <a:rPr lang="fr-FR" dirty="0">
                <a:latin typeface="Courier New" panose="02070309020205020404" pitchFamily="49" charset="0"/>
              </a:rPr>
            </a:br>
            <a:r>
              <a:rPr lang="fr-FR" dirty="0">
                <a:latin typeface="Courier New" panose="02070309020205020404" pitchFamily="49" charset="0"/>
              </a:rPr>
              <a:t>      ▼</a:t>
            </a:r>
            <a:br>
              <a:rPr lang="fr-FR" dirty="0">
                <a:latin typeface="Courier New" panose="02070309020205020404" pitchFamily="49" charset="0"/>
              </a:rPr>
            </a:br>
            <a:r>
              <a:rPr lang="fr-FR" dirty="0">
                <a:latin typeface="Courier New" panose="02070309020205020404" pitchFamily="49" charset="0"/>
              </a:rPr>
              <a:t>formation-docker/nginx:1.28</a:t>
            </a:r>
          </a:p>
        </p:txBody>
      </p:sp>
    </p:spTree>
    <p:extLst>
      <p:ext uri="{BB962C8B-B14F-4D97-AF65-F5344CB8AC3E}">
        <p14:creationId xmlns:p14="http://schemas.microsoft.com/office/powerpoint/2010/main" val="1127156944"/>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D38AB3-27CE-1C40-A021-311A49303A27}"/>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6146BB7D-4D3E-095B-BF80-3B7853D1F89A}"/>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346A1F58-8D9E-6C15-D82E-0EB9373D395B}"/>
              </a:ext>
            </a:extLst>
          </p:cNvPr>
          <p:cNvSpPr>
            <a:spLocks noGrp="1"/>
          </p:cNvSpPr>
          <p:nvPr>
            <p:ph type="sldNum" sz="quarter" idx="12"/>
          </p:nvPr>
        </p:nvSpPr>
        <p:spPr/>
        <p:txBody>
          <a:bodyPr/>
          <a:lstStyle/>
          <a:p>
            <a:fld id="{4BDCF11F-44B6-4DE8-8BC8-D1A3E36F4D29}" type="slidenum">
              <a:rPr lang="fr-FR" smtClean="0"/>
              <a:t>186</a:t>
            </a:fld>
            <a:endParaRPr lang="fr-FR"/>
          </a:p>
        </p:txBody>
      </p:sp>
      <p:sp>
        <p:nvSpPr>
          <p:cNvPr id="6" name="Rectangle 5">
            <a:extLst>
              <a:ext uri="{FF2B5EF4-FFF2-40B4-BE49-F238E27FC236}">
                <a16:creationId xmlns:a16="http://schemas.microsoft.com/office/drawing/2014/main" id="{883BE535-FFC7-73A5-0A32-55C5F29C5CF2}"/>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u contenu 3">
            <a:extLst>
              <a:ext uri="{FF2B5EF4-FFF2-40B4-BE49-F238E27FC236}">
                <a16:creationId xmlns:a16="http://schemas.microsoft.com/office/drawing/2014/main" id="{D9669BF8-F77C-9611-6264-490BA2BF5DFE}"/>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7 Bonus — Déployer Harbor</a:t>
            </a:r>
          </a:p>
        </p:txBody>
      </p:sp>
      <p:sp>
        <p:nvSpPr>
          <p:cNvPr id="8" name="ZoneTexte 7">
            <a:extLst>
              <a:ext uri="{FF2B5EF4-FFF2-40B4-BE49-F238E27FC236}">
                <a16:creationId xmlns:a16="http://schemas.microsoft.com/office/drawing/2014/main" id="{533511E2-2556-5A88-9B14-5C8D3D033D80}"/>
              </a:ext>
            </a:extLst>
          </p:cNvPr>
          <p:cNvSpPr txBox="1"/>
          <p:nvPr/>
        </p:nvSpPr>
        <p:spPr>
          <a:xfrm>
            <a:off x="1480992" y="642296"/>
            <a:ext cx="7532580" cy="5355312"/>
          </a:xfrm>
          <a:prstGeom prst="rect">
            <a:avLst/>
          </a:prstGeom>
          <a:noFill/>
        </p:spPr>
        <p:txBody>
          <a:bodyPr wrap="square">
            <a:spAutoFit/>
          </a:bodyPr>
          <a:lstStyle/>
          <a:p>
            <a:pPr>
              <a:buNone/>
            </a:pPr>
            <a:r>
              <a:rPr lang="fr-FR" b="1" dirty="0"/>
              <a:t>Partie 5 – Analyse de sécurité avec Trivy</a:t>
            </a:r>
          </a:p>
          <a:p>
            <a:pPr>
              <a:buNone/>
            </a:pPr>
            <a:r>
              <a:rPr lang="fr-FR" b="1" dirty="0"/>
              <a:t>Objectif</a:t>
            </a:r>
          </a:p>
          <a:p>
            <a:pPr>
              <a:buNone/>
            </a:pPr>
            <a:r>
              <a:rPr lang="fr-FR" dirty="0"/>
              <a:t>Contrôler la sécurité d'une image avant son déploiement.</a:t>
            </a:r>
          </a:p>
          <a:p>
            <a:pPr>
              <a:buNone/>
            </a:pPr>
            <a:r>
              <a:rPr lang="fr-FR" dirty="0"/>
              <a:t>Dans un environnement sensible, une image n'est généralement </a:t>
            </a:r>
            <a:r>
              <a:rPr lang="fr-FR" b="1" dirty="0"/>
              <a:t>jamais déployée directement après un pull Docker Hub</a:t>
            </a:r>
            <a:r>
              <a:rPr lang="fr-FR" dirty="0"/>
              <a:t>.</a:t>
            </a:r>
          </a:p>
          <a:p>
            <a:pPr>
              <a:buNone/>
            </a:pPr>
            <a:r>
              <a:rPr lang="fr-FR" dirty="0"/>
              <a:t>Le workflow est :</a:t>
            </a:r>
          </a:p>
          <a:p>
            <a:pPr rtl="0">
              <a:buNone/>
            </a:pPr>
            <a:r>
              <a:rPr lang="fr-FR" dirty="0">
                <a:latin typeface="Courier New" panose="02070309020205020404" pitchFamily="49" charset="0"/>
              </a:rPr>
              <a:t>Docker Hub</a:t>
            </a:r>
            <a:br>
              <a:rPr lang="fr-FR" dirty="0">
                <a:latin typeface="Courier New" panose="02070309020205020404" pitchFamily="49" charset="0"/>
              </a:rPr>
            </a:br>
            <a:r>
              <a:rPr lang="fr-FR" dirty="0">
                <a:latin typeface="Courier New" panose="02070309020205020404" pitchFamily="49" charset="0"/>
              </a:rPr>
              <a:t>     │</a:t>
            </a:r>
            <a:br>
              <a:rPr lang="fr-FR" dirty="0">
                <a:latin typeface="Courier New" panose="02070309020205020404" pitchFamily="49" charset="0"/>
              </a:rPr>
            </a:br>
            <a:r>
              <a:rPr lang="fr-FR" dirty="0">
                <a:latin typeface="Courier New" panose="02070309020205020404" pitchFamily="49" charset="0"/>
              </a:rPr>
              <a:t>     ▼</a:t>
            </a:r>
            <a:br>
              <a:rPr lang="fr-FR" dirty="0">
                <a:latin typeface="Courier New" panose="02070309020205020404" pitchFamily="49" charset="0"/>
              </a:rPr>
            </a:br>
            <a:r>
              <a:rPr lang="fr-FR" dirty="0">
                <a:latin typeface="Courier New" panose="02070309020205020404" pitchFamily="49" charset="0"/>
              </a:rPr>
              <a:t>Harbor</a:t>
            </a:r>
            <a:br>
              <a:rPr lang="fr-FR" dirty="0">
                <a:latin typeface="Courier New" panose="02070309020205020404" pitchFamily="49" charset="0"/>
              </a:rPr>
            </a:br>
            <a:r>
              <a:rPr lang="fr-FR" dirty="0">
                <a:latin typeface="Courier New" panose="02070309020205020404" pitchFamily="49" charset="0"/>
              </a:rPr>
              <a:t>     │</a:t>
            </a:r>
            <a:br>
              <a:rPr lang="fr-FR" dirty="0">
                <a:latin typeface="Courier New" panose="02070309020205020404" pitchFamily="49" charset="0"/>
              </a:rPr>
            </a:br>
            <a:r>
              <a:rPr lang="fr-FR" dirty="0">
                <a:latin typeface="Courier New" panose="02070309020205020404" pitchFamily="49" charset="0"/>
              </a:rPr>
              <a:t>     ▼</a:t>
            </a:r>
            <a:br>
              <a:rPr lang="fr-FR" dirty="0">
                <a:latin typeface="Courier New" panose="02070309020205020404" pitchFamily="49" charset="0"/>
              </a:rPr>
            </a:br>
            <a:r>
              <a:rPr lang="fr-FR" dirty="0">
                <a:latin typeface="Courier New" panose="02070309020205020404" pitchFamily="49" charset="0"/>
              </a:rPr>
              <a:t>Scan sécurité</a:t>
            </a:r>
            <a:br>
              <a:rPr lang="fr-FR" dirty="0">
                <a:latin typeface="Courier New" panose="02070309020205020404" pitchFamily="49" charset="0"/>
              </a:rPr>
            </a:br>
            <a:r>
              <a:rPr lang="fr-FR" dirty="0">
                <a:latin typeface="Courier New" panose="02070309020205020404" pitchFamily="49" charset="0"/>
              </a:rPr>
              <a:t>     │</a:t>
            </a:r>
            <a:br>
              <a:rPr lang="fr-FR" dirty="0">
                <a:latin typeface="Courier New" panose="02070309020205020404" pitchFamily="49" charset="0"/>
              </a:rPr>
            </a:br>
            <a:r>
              <a:rPr lang="fr-FR" dirty="0">
                <a:latin typeface="Courier New" panose="02070309020205020404" pitchFamily="49" charset="0"/>
              </a:rPr>
              <a:t>     ▼</a:t>
            </a:r>
            <a:br>
              <a:rPr lang="fr-FR" dirty="0">
                <a:latin typeface="Courier New" panose="02070309020205020404" pitchFamily="49" charset="0"/>
              </a:rPr>
            </a:br>
            <a:r>
              <a:rPr lang="fr-FR" dirty="0">
                <a:latin typeface="Courier New" panose="02070309020205020404" pitchFamily="49" charset="0"/>
              </a:rPr>
              <a:t>Validation</a:t>
            </a:r>
            <a:br>
              <a:rPr lang="fr-FR" dirty="0">
                <a:latin typeface="Courier New" panose="02070309020205020404" pitchFamily="49" charset="0"/>
              </a:rPr>
            </a:br>
            <a:r>
              <a:rPr lang="fr-FR" dirty="0">
                <a:latin typeface="Courier New" panose="02070309020205020404" pitchFamily="49" charset="0"/>
              </a:rPr>
              <a:t>     │</a:t>
            </a:r>
            <a:br>
              <a:rPr lang="fr-FR" dirty="0">
                <a:latin typeface="Courier New" panose="02070309020205020404" pitchFamily="49" charset="0"/>
              </a:rPr>
            </a:br>
            <a:r>
              <a:rPr lang="fr-FR" dirty="0">
                <a:latin typeface="Courier New" panose="02070309020205020404" pitchFamily="49" charset="0"/>
              </a:rPr>
              <a:t>     ▼</a:t>
            </a:r>
            <a:br>
              <a:rPr lang="fr-FR" dirty="0">
                <a:latin typeface="Courier New" panose="02070309020205020404" pitchFamily="49" charset="0"/>
              </a:rPr>
            </a:br>
            <a:r>
              <a:rPr lang="fr-FR" dirty="0">
                <a:latin typeface="Courier New" panose="02070309020205020404" pitchFamily="49" charset="0"/>
              </a:rPr>
              <a:t>Production</a:t>
            </a:r>
          </a:p>
        </p:txBody>
      </p:sp>
    </p:spTree>
    <p:extLst>
      <p:ext uri="{BB962C8B-B14F-4D97-AF65-F5344CB8AC3E}">
        <p14:creationId xmlns:p14="http://schemas.microsoft.com/office/powerpoint/2010/main" val="1766657176"/>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A96624-5EE8-DD8C-B467-3F0F979A44C9}"/>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3B4560D5-0EBA-7949-F6D2-FDEE58FF0103}"/>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95F3C49E-D9B3-4C53-1F52-D2FBBE37CE4B}"/>
              </a:ext>
            </a:extLst>
          </p:cNvPr>
          <p:cNvSpPr>
            <a:spLocks noGrp="1"/>
          </p:cNvSpPr>
          <p:nvPr>
            <p:ph type="sldNum" sz="quarter" idx="12"/>
          </p:nvPr>
        </p:nvSpPr>
        <p:spPr/>
        <p:txBody>
          <a:bodyPr/>
          <a:lstStyle/>
          <a:p>
            <a:fld id="{4BDCF11F-44B6-4DE8-8BC8-D1A3E36F4D29}" type="slidenum">
              <a:rPr lang="fr-FR" smtClean="0"/>
              <a:t>187</a:t>
            </a:fld>
            <a:endParaRPr lang="fr-FR"/>
          </a:p>
        </p:txBody>
      </p:sp>
      <p:sp>
        <p:nvSpPr>
          <p:cNvPr id="6" name="Rectangle 5">
            <a:extLst>
              <a:ext uri="{FF2B5EF4-FFF2-40B4-BE49-F238E27FC236}">
                <a16:creationId xmlns:a16="http://schemas.microsoft.com/office/drawing/2014/main" id="{E42BE8BB-DE1D-E5A1-8F3A-274715EAE788}"/>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u contenu 3">
            <a:extLst>
              <a:ext uri="{FF2B5EF4-FFF2-40B4-BE49-F238E27FC236}">
                <a16:creationId xmlns:a16="http://schemas.microsoft.com/office/drawing/2014/main" id="{0C222A48-AE75-47FC-2FF3-9F716F815F4E}"/>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7 Bonus — Déployer Harbor</a:t>
            </a:r>
          </a:p>
        </p:txBody>
      </p:sp>
      <p:sp>
        <p:nvSpPr>
          <p:cNvPr id="8" name="ZoneTexte 7">
            <a:extLst>
              <a:ext uri="{FF2B5EF4-FFF2-40B4-BE49-F238E27FC236}">
                <a16:creationId xmlns:a16="http://schemas.microsoft.com/office/drawing/2014/main" id="{6269925F-37FB-750C-1420-82A94B06F180}"/>
              </a:ext>
            </a:extLst>
          </p:cNvPr>
          <p:cNvSpPr txBox="1"/>
          <p:nvPr/>
        </p:nvSpPr>
        <p:spPr>
          <a:xfrm>
            <a:off x="1555321" y="989360"/>
            <a:ext cx="8828447" cy="3693319"/>
          </a:xfrm>
          <a:prstGeom prst="rect">
            <a:avLst/>
          </a:prstGeom>
          <a:noFill/>
        </p:spPr>
        <p:txBody>
          <a:bodyPr wrap="square">
            <a:spAutoFit/>
          </a:bodyPr>
          <a:lstStyle/>
          <a:p>
            <a:pPr>
              <a:buNone/>
            </a:pPr>
            <a:r>
              <a:rPr lang="fr-FR" b="1" dirty="0"/>
              <a:t>Étape 1 – Ouvrir l'image</a:t>
            </a:r>
          </a:p>
          <a:p>
            <a:pPr>
              <a:buNone/>
            </a:pPr>
            <a:r>
              <a:rPr lang="fr-FR" dirty="0"/>
              <a:t>Dans Harbor :</a:t>
            </a:r>
          </a:p>
          <a:p>
            <a:pPr rtl="0">
              <a:buNone/>
            </a:pPr>
            <a:r>
              <a:rPr lang="fr-FR" dirty="0" err="1">
                <a:latin typeface="Courier New" panose="02070309020205020404" pitchFamily="49" charset="0"/>
              </a:rPr>
              <a:t>Projects</a:t>
            </a:r>
            <a:br>
              <a:rPr lang="fr-FR" dirty="0">
                <a:latin typeface="Courier New" panose="02070309020205020404" pitchFamily="49" charset="0"/>
              </a:rPr>
            </a:br>
            <a:r>
              <a:rPr lang="fr-FR" dirty="0">
                <a:latin typeface="Courier New" panose="02070309020205020404" pitchFamily="49" charset="0"/>
              </a:rPr>
              <a:t>   │</a:t>
            </a:r>
            <a:br>
              <a:rPr lang="fr-FR" dirty="0">
                <a:latin typeface="Courier New" panose="02070309020205020404" pitchFamily="49" charset="0"/>
              </a:rPr>
            </a:br>
            <a:r>
              <a:rPr lang="fr-FR" dirty="0">
                <a:latin typeface="Courier New" panose="02070309020205020404" pitchFamily="49" charset="0"/>
              </a:rPr>
              <a:t>formation-docker</a:t>
            </a:r>
            <a:br>
              <a:rPr lang="fr-FR" dirty="0">
                <a:latin typeface="Courier New" panose="02070309020205020404" pitchFamily="49" charset="0"/>
              </a:rPr>
            </a:br>
            <a:r>
              <a:rPr lang="fr-FR" dirty="0">
                <a:latin typeface="Courier New" panose="02070309020205020404" pitchFamily="49" charset="0"/>
              </a:rPr>
              <a:t>   │</a:t>
            </a:r>
            <a:br>
              <a:rPr lang="fr-FR" dirty="0">
                <a:latin typeface="Courier New" panose="02070309020205020404" pitchFamily="49" charset="0"/>
              </a:rPr>
            </a:br>
            <a:r>
              <a:rPr lang="fr-FR" dirty="0">
                <a:latin typeface="Courier New" panose="02070309020205020404" pitchFamily="49" charset="0"/>
              </a:rPr>
              <a:t>Repositories</a:t>
            </a:r>
            <a:br>
              <a:rPr lang="fr-FR" dirty="0">
                <a:latin typeface="Courier New" panose="02070309020205020404" pitchFamily="49" charset="0"/>
              </a:rPr>
            </a:br>
            <a:r>
              <a:rPr lang="fr-FR" dirty="0">
                <a:latin typeface="Courier New" panose="02070309020205020404" pitchFamily="49" charset="0"/>
              </a:rPr>
              <a:t>   │</a:t>
            </a:r>
            <a:br>
              <a:rPr lang="fr-FR" dirty="0">
                <a:latin typeface="Courier New" panose="02070309020205020404" pitchFamily="49" charset="0"/>
              </a:rPr>
            </a:br>
            <a:r>
              <a:rPr lang="fr-FR" dirty="0">
                <a:latin typeface="Courier New" panose="02070309020205020404" pitchFamily="49" charset="0"/>
              </a:rPr>
              <a:t>nginx</a:t>
            </a:r>
          </a:p>
          <a:p>
            <a:pPr>
              <a:buNone/>
            </a:pPr>
            <a:r>
              <a:rPr lang="fr-FR" dirty="0"/>
              <a:t>Cliquer sur :</a:t>
            </a:r>
          </a:p>
          <a:p>
            <a:pPr rtl="0">
              <a:buNone/>
            </a:pPr>
            <a:r>
              <a:rPr lang="fr-FR" dirty="0">
                <a:latin typeface="Courier New" panose="02070309020205020404" pitchFamily="49" charset="0"/>
              </a:rPr>
              <a:t>nginx</a:t>
            </a:r>
            <a:br>
              <a:rPr lang="fr-FR" dirty="0">
                <a:latin typeface="Courier New" panose="02070309020205020404" pitchFamily="49" charset="0"/>
              </a:rPr>
            </a:br>
            <a:r>
              <a:rPr lang="fr-FR" dirty="0">
                <a:latin typeface="Courier New" panose="02070309020205020404" pitchFamily="49" charset="0"/>
              </a:rPr>
              <a:t>Low : 24</a:t>
            </a:r>
          </a:p>
          <a:p>
            <a:pPr>
              <a:buNone/>
            </a:pPr>
            <a:r>
              <a:rPr lang="fr-FR" dirty="0"/>
              <a:t>Les chiffres varient selon la version.</a:t>
            </a:r>
          </a:p>
        </p:txBody>
      </p:sp>
    </p:spTree>
    <p:extLst>
      <p:ext uri="{BB962C8B-B14F-4D97-AF65-F5344CB8AC3E}">
        <p14:creationId xmlns:p14="http://schemas.microsoft.com/office/powerpoint/2010/main" val="1813542360"/>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ADED99-F7DA-234D-5E1A-D5732699DD5F}"/>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2528E348-C086-1E7B-D1FB-E0DE35D9C4A4}"/>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EB0A3D20-C6BC-DC19-7E4F-F5EBE34CD3A6}"/>
              </a:ext>
            </a:extLst>
          </p:cNvPr>
          <p:cNvSpPr>
            <a:spLocks noGrp="1"/>
          </p:cNvSpPr>
          <p:nvPr>
            <p:ph type="sldNum" sz="quarter" idx="12"/>
          </p:nvPr>
        </p:nvSpPr>
        <p:spPr/>
        <p:txBody>
          <a:bodyPr/>
          <a:lstStyle/>
          <a:p>
            <a:fld id="{4BDCF11F-44B6-4DE8-8BC8-D1A3E36F4D29}" type="slidenum">
              <a:rPr lang="fr-FR" smtClean="0"/>
              <a:t>188</a:t>
            </a:fld>
            <a:endParaRPr lang="fr-FR"/>
          </a:p>
        </p:txBody>
      </p:sp>
      <p:sp>
        <p:nvSpPr>
          <p:cNvPr id="6" name="Rectangle 5">
            <a:extLst>
              <a:ext uri="{FF2B5EF4-FFF2-40B4-BE49-F238E27FC236}">
                <a16:creationId xmlns:a16="http://schemas.microsoft.com/office/drawing/2014/main" id="{1764D627-DE07-3DF1-C41B-A66A4688AE0A}"/>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u contenu 3">
            <a:extLst>
              <a:ext uri="{FF2B5EF4-FFF2-40B4-BE49-F238E27FC236}">
                <a16:creationId xmlns:a16="http://schemas.microsoft.com/office/drawing/2014/main" id="{DFF9EF03-FC0B-0C18-F0B3-51D9FE9DE521}"/>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7 Bonus — Déployer Harbor</a:t>
            </a:r>
          </a:p>
        </p:txBody>
      </p:sp>
      <p:sp>
        <p:nvSpPr>
          <p:cNvPr id="8" name="ZoneTexte 7">
            <a:extLst>
              <a:ext uri="{FF2B5EF4-FFF2-40B4-BE49-F238E27FC236}">
                <a16:creationId xmlns:a16="http://schemas.microsoft.com/office/drawing/2014/main" id="{890C1DE8-1AF1-7E2C-9C2A-4303995B721F}"/>
              </a:ext>
            </a:extLst>
          </p:cNvPr>
          <p:cNvSpPr txBox="1"/>
          <p:nvPr/>
        </p:nvSpPr>
        <p:spPr>
          <a:xfrm>
            <a:off x="1678737" y="803979"/>
            <a:ext cx="6095064" cy="3139321"/>
          </a:xfrm>
          <a:prstGeom prst="rect">
            <a:avLst/>
          </a:prstGeom>
          <a:noFill/>
        </p:spPr>
        <p:txBody>
          <a:bodyPr wrap="square">
            <a:spAutoFit/>
          </a:bodyPr>
          <a:lstStyle/>
          <a:p>
            <a:pPr>
              <a:buNone/>
            </a:pPr>
            <a:r>
              <a:rPr lang="fr-FR" b="1" dirty="0"/>
              <a:t>Étape 2 – Consulter le résultat du scan</a:t>
            </a:r>
          </a:p>
          <a:p>
            <a:pPr>
              <a:buNone/>
            </a:pPr>
            <a:r>
              <a:rPr lang="fr-FR" dirty="0"/>
              <a:t>Harbor lance automatiquement :</a:t>
            </a:r>
          </a:p>
          <a:p>
            <a:pPr rtl="0">
              <a:buNone/>
            </a:pPr>
            <a:r>
              <a:rPr lang="fr-FR" dirty="0">
                <a:latin typeface="Courier New" panose="02070309020205020404" pitchFamily="49" charset="0"/>
              </a:rPr>
              <a:t>Trivy</a:t>
            </a:r>
          </a:p>
          <a:p>
            <a:pPr>
              <a:buNone/>
            </a:pPr>
            <a:r>
              <a:rPr lang="fr-FR" dirty="0"/>
              <a:t>sur l'image.</a:t>
            </a:r>
          </a:p>
          <a:p>
            <a:pPr>
              <a:buNone/>
            </a:pPr>
            <a:r>
              <a:rPr lang="fr-FR" dirty="0"/>
              <a:t>Tu verras quelque chose comme :</a:t>
            </a:r>
          </a:p>
          <a:p>
            <a:pPr rtl="0">
              <a:buNone/>
            </a:pPr>
            <a:r>
              <a:rPr lang="fr-FR" dirty="0">
                <a:latin typeface="Courier New" panose="02070309020205020404" pitchFamily="49" charset="0"/>
              </a:rPr>
              <a:t>Critical : 0</a:t>
            </a:r>
            <a:br>
              <a:rPr lang="fr-FR" dirty="0">
                <a:latin typeface="Courier New" panose="02070309020205020404" pitchFamily="49" charset="0"/>
              </a:rPr>
            </a:br>
            <a:br>
              <a:rPr lang="fr-FR" dirty="0">
                <a:latin typeface="Courier New" panose="02070309020205020404" pitchFamily="49" charset="0"/>
              </a:rPr>
            </a:br>
            <a:r>
              <a:rPr lang="fr-FR" dirty="0">
                <a:latin typeface="Courier New" panose="02070309020205020404" pitchFamily="49" charset="0"/>
              </a:rPr>
              <a:t>High : 3</a:t>
            </a:r>
            <a:br>
              <a:rPr lang="fr-FR" dirty="0">
                <a:latin typeface="Courier New" panose="02070309020205020404" pitchFamily="49" charset="0"/>
              </a:rPr>
            </a:br>
            <a:br>
              <a:rPr lang="fr-FR" dirty="0">
                <a:latin typeface="Courier New" panose="02070309020205020404" pitchFamily="49" charset="0"/>
              </a:rPr>
            </a:br>
            <a:r>
              <a:rPr lang="fr-FR" dirty="0">
                <a:latin typeface="Courier New" panose="02070309020205020404" pitchFamily="49" charset="0"/>
              </a:rPr>
              <a:t>Medium : 12</a:t>
            </a:r>
            <a:br>
              <a:rPr lang="fr-FR" dirty="0">
                <a:latin typeface="Courier New" panose="02070309020205020404" pitchFamily="49" charset="0"/>
              </a:rPr>
            </a:br>
            <a:endParaRPr lang="fr-FR" dirty="0"/>
          </a:p>
        </p:txBody>
      </p:sp>
    </p:spTree>
    <p:extLst>
      <p:ext uri="{BB962C8B-B14F-4D97-AF65-F5344CB8AC3E}">
        <p14:creationId xmlns:p14="http://schemas.microsoft.com/office/powerpoint/2010/main" val="3207346428"/>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C62511-C945-5CF9-7902-3776BF7EED87}"/>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E6BF99D3-FA58-537F-2380-EB1158D1475F}"/>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6F14F1D1-C589-C45D-0F22-351A6C43F6D7}"/>
              </a:ext>
            </a:extLst>
          </p:cNvPr>
          <p:cNvSpPr>
            <a:spLocks noGrp="1"/>
          </p:cNvSpPr>
          <p:nvPr>
            <p:ph type="sldNum" sz="quarter" idx="12"/>
          </p:nvPr>
        </p:nvSpPr>
        <p:spPr/>
        <p:txBody>
          <a:bodyPr/>
          <a:lstStyle/>
          <a:p>
            <a:fld id="{4BDCF11F-44B6-4DE8-8BC8-D1A3E36F4D29}" type="slidenum">
              <a:rPr lang="fr-FR" smtClean="0"/>
              <a:t>189</a:t>
            </a:fld>
            <a:endParaRPr lang="fr-FR"/>
          </a:p>
        </p:txBody>
      </p:sp>
      <p:sp>
        <p:nvSpPr>
          <p:cNvPr id="6" name="Rectangle 5">
            <a:extLst>
              <a:ext uri="{FF2B5EF4-FFF2-40B4-BE49-F238E27FC236}">
                <a16:creationId xmlns:a16="http://schemas.microsoft.com/office/drawing/2014/main" id="{191F25F6-8181-A3D0-7202-9EF9FFAD09FD}"/>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u contenu 3">
            <a:extLst>
              <a:ext uri="{FF2B5EF4-FFF2-40B4-BE49-F238E27FC236}">
                <a16:creationId xmlns:a16="http://schemas.microsoft.com/office/drawing/2014/main" id="{76122A57-C88E-89BF-D6CD-0FB760F5DFE8}"/>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7 Bonus — Déployer Harbor</a:t>
            </a:r>
          </a:p>
        </p:txBody>
      </p:sp>
      <p:sp>
        <p:nvSpPr>
          <p:cNvPr id="8" name="ZoneTexte 7">
            <a:extLst>
              <a:ext uri="{FF2B5EF4-FFF2-40B4-BE49-F238E27FC236}">
                <a16:creationId xmlns:a16="http://schemas.microsoft.com/office/drawing/2014/main" id="{CE340689-5CFE-FCC6-E11F-43A5DF882386}"/>
              </a:ext>
            </a:extLst>
          </p:cNvPr>
          <p:cNvSpPr txBox="1"/>
          <p:nvPr/>
        </p:nvSpPr>
        <p:spPr>
          <a:xfrm>
            <a:off x="1594590" y="607893"/>
            <a:ext cx="7908437" cy="6186309"/>
          </a:xfrm>
          <a:prstGeom prst="rect">
            <a:avLst/>
          </a:prstGeom>
          <a:noFill/>
        </p:spPr>
        <p:txBody>
          <a:bodyPr wrap="square">
            <a:spAutoFit/>
          </a:bodyPr>
          <a:lstStyle/>
          <a:p>
            <a:pPr>
              <a:buNone/>
            </a:pPr>
            <a:r>
              <a:rPr lang="fr-FR" b="1" dirty="0"/>
              <a:t>Partie 6 – Simuler la promotion DEV → PROD</a:t>
            </a:r>
          </a:p>
          <a:p>
            <a:pPr>
              <a:buNone/>
            </a:pPr>
            <a:r>
              <a:rPr lang="fr-FR" b="1" dirty="0"/>
              <a:t>Objectif</a:t>
            </a:r>
          </a:p>
          <a:p>
            <a:pPr>
              <a:buNone/>
            </a:pPr>
            <a:r>
              <a:rPr lang="fr-FR" dirty="0"/>
              <a:t>Comprendre comment une image est validée avant production.</a:t>
            </a:r>
          </a:p>
          <a:p>
            <a:pPr>
              <a:buNone/>
            </a:pPr>
            <a:endParaRPr lang="fr-FR" dirty="0"/>
          </a:p>
          <a:p>
            <a:pPr>
              <a:buNone/>
            </a:pPr>
            <a:r>
              <a:rPr lang="fr-FR" dirty="0"/>
              <a:t>Architecture :</a:t>
            </a:r>
          </a:p>
          <a:p>
            <a:pPr rtl="0">
              <a:buNone/>
            </a:pPr>
            <a:r>
              <a:rPr lang="fr-FR" dirty="0">
                <a:latin typeface="Courier New" panose="02070309020205020404" pitchFamily="49" charset="0"/>
              </a:rPr>
              <a:t>Harbor</a:t>
            </a:r>
            <a:br>
              <a:rPr lang="fr-FR" dirty="0">
                <a:latin typeface="Courier New" panose="02070309020205020404" pitchFamily="49" charset="0"/>
              </a:rPr>
            </a:br>
            <a:br>
              <a:rPr lang="fr-FR" dirty="0">
                <a:latin typeface="Courier New" panose="02070309020205020404" pitchFamily="49" charset="0"/>
              </a:rPr>
            </a:br>
            <a:r>
              <a:rPr lang="fr-FR" dirty="0">
                <a:latin typeface="Courier New" panose="02070309020205020404" pitchFamily="49" charset="0"/>
              </a:rPr>
              <a:t>├── DEV</a:t>
            </a:r>
            <a:br>
              <a:rPr lang="fr-FR" dirty="0">
                <a:latin typeface="Courier New" panose="02070309020205020404" pitchFamily="49" charset="0"/>
              </a:rPr>
            </a:br>
            <a:r>
              <a:rPr lang="fr-FR" dirty="0">
                <a:latin typeface="Courier New" panose="02070309020205020404" pitchFamily="49" charset="0"/>
              </a:rPr>
              <a:t>└── PROD</a:t>
            </a:r>
          </a:p>
          <a:p>
            <a:pPr>
              <a:buNone/>
            </a:pPr>
            <a:br>
              <a:rPr lang="fr-FR" dirty="0"/>
            </a:br>
            <a:r>
              <a:rPr lang="fr-FR" b="1" dirty="0"/>
              <a:t>Étape 1 – Créer un second projet</a:t>
            </a:r>
          </a:p>
          <a:p>
            <a:pPr>
              <a:buNone/>
            </a:pPr>
            <a:r>
              <a:rPr lang="fr-FR" dirty="0"/>
              <a:t>Créer :</a:t>
            </a:r>
          </a:p>
          <a:p>
            <a:pPr rtl="0">
              <a:buNone/>
            </a:pPr>
            <a:r>
              <a:rPr lang="fr-FR" dirty="0">
                <a:latin typeface="Courier New" panose="02070309020205020404" pitchFamily="49" charset="0"/>
              </a:rPr>
              <a:t>formation-prod</a:t>
            </a:r>
          </a:p>
          <a:p>
            <a:pPr>
              <a:buNone/>
            </a:pPr>
            <a:endParaRPr lang="fr-FR" dirty="0"/>
          </a:p>
          <a:p>
            <a:pPr>
              <a:buNone/>
            </a:pPr>
            <a:r>
              <a:rPr lang="fr-FR" b="1" dirty="0"/>
              <a:t>Étape 2 – Promouvoir l'image</a:t>
            </a:r>
          </a:p>
          <a:p>
            <a:pPr>
              <a:buNone/>
            </a:pPr>
            <a:r>
              <a:rPr lang="fr-FR" dirty="0"/>
              <a:t>Dans Harbor :</a:t>
            </a:r>
          </a:p>
          <a:p>
            <a:pPr rtl="0">
              <a:buNone/>
            </a:pPr>
            <a:r>
              <a:rPr lang="fr-FR" dirty="0" err="1">
                <a:latin typeface="Courier New" panose="02070309020205020404" pitchFamily="49" charset="0"/>
              </a:rPr>
              <a:t>Artifacts</a:t>
            </a:r>
            <a:br>
              <a:rPr lang="fr-FR" dirty="0">
                <a:latin typeface="Courier New" panose="02070309020205020404" pitchFamily="49" charset="0"/>
              </a:rPr>
            </a:br>
            <a:r>
              <a:rPr lang="fr-FR" dirty="0">
                <a:latin typeface="Courier New" panose="02070309020205020404" pitchFamily="49" charset="0"/>
              </a:rPr>
              <a:t>nginx:1.28</a:t>
            </a:r>
            <a:br>
              <a:rPr lang="fr-FR" dirty="0">
                <a:latin typeface="Courier New" panose="02070309020205020404" pitchFamily="49" charset="0"/>
              </a:rPr>
            </a:br>
            <a:br>
              <a:rPr lang="fr-FR" dirty="0">
                <a:latin typeface="Courier New" panose="02070309020205020404" pitchFamily="49" charset="0"/>
              </a:rPr>
            </a:br>
            <a:r>
              <a:rPr lang="fr-FR" dirty="0">
                <a:latin typeface="Courier New" panose="02070309020205020404" pitchFamily="49" charset="0"/>
              </a:rPr>
              <a:t>Copy</a:t>
            </a:r>
          </a:p>
          <a:p>
            <a:pPr>
              <a:buNone/>
            </a:pPr>
            <a:r>
              <a:rPr lang="fr-FR" dirty="0"/>
              <a:t>Destination :</a:t>
            </a:r>
          </a:p>
          <a:p>
            <a:pPr rtl="0">
              <a:buNone/>
            </a:pPr>
            <a:r>
              <a:rPr lang="fr-FR" dirty="0">
                <a:latin typeface="Courier New" panose="02070309020205020404" pitchFamily="49" charset="0"/>
              </a:rPr>
              <a:t>formation-prod</a:t>
            </a:r>
          </a:p>
        </p:txBody>
      </p:sp>
    </p:spTree>
    <p:extLst>
      <p:ext uri="{BB962C8B-B14F-4D97-AF65-F5344CB8AC3E}">
        <p14:creationId xmlns:p14="http://schemas.microsoft.com/office/powerpoint/2010/main" val="9669876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F57D0A-67BD-63CD-306C-9B5D317E3A9F}"/>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54A7310B-30A0-03E9-12F1-B1F6A0B99E2B}"/>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D29DC848-5C59-1B4C-4330-AC6673566759}"/>
              </a:ext>
            </a:extLst>
          </p:cNvPr>
          <p:cNvSpPr>
            <a:spLocks noGrp="1"/>
          </p:cNvSpPr>
          <p:nvPr>
            <p:ph type="sldNum" sz="quarter" idx="12"/>
          </p:nvPr>
        </p:nvSpPr>
        <p:spPr/>
        <p:txBody>
          <a:bodyPr/>
          <a:lstStyle/>
          <a:p>
            <a:fld id="{4BDCF11F-44B6-4DE8-8BC8-D1A3E36F4D29}" type="slidenum">
              <a:rPr lang="fr-FR" smtClean="0"/>
              <a:t>19</a:t>
            </a:fld>
            <a:endParaRPr lang="fr-FR"/>
          </a:p>
        </p:txBody>
      </p:sp>
      <p:sp>
        <p:nvSpPr>
          <p:cNvPr id="6" name="Rectangle 5">
            <a:extLst>
              <a:ext uri="{FF2B5EF4-FFF2-40B4-BE49-F238E27FC236}">
                <a16:creationId xmlns:a16="http://schemas.microsoft.com/office/drawing/2014/main" id="{9F630762-14C9-16A7-06A8-CDADBB9EDFD9}"/>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4ECD1702-672A-E728-BBC7-23417A4D3DC8}"/>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1 - Introduction aux conteneurs</a:t>
            </a:r>
          </a:p>
        </p:txBody>
      </p:sp>
      <p:pic>
        <p:nvPicPr>
          <p:cNvPr id="4" name="Image 3">
            <a:extLst>
              <a:ext uri="{FF2B5EF4-FFF2-40B4-BE49-F238E27FC236}">
                <a16:creationId xmlns:a16="http://schemas.microsoft.com/office/drawing/2014/main" id="{9811F38E-004F-9A95-D813-B2B7B860C50C}"/>
              </a:ext>
            </a:extLst>
          </p:cNvPr>
          <p:cNvPicPr>
            <a:picLocks noChangeAspect="1"/>
          </p:cNvPicPr>
          <p:nvPr/>
        </p:nvPicPr>
        <p:blipFill>
          <a:blip r:embed="rId2"/>
          <a:stretch>
            <a:fillRect/>
          </a:stretch>
        </p:blipFill>
        <p:spPr>
          <a:xfrm>
            <a:off x="1836198" y="1864580"/>
            <a:ext cx="8967839" cy="4745417"/>
          </a:xfrm>
          <a:prstGeom prst="rect">
            <a:avLst/>
          </a:prstGeom>
        </p:spPr>
      </p:pic>
      <p:sp>
        <p:nvSpPr>
          <p:cNvPr id="7" name="ZoneTexte 6">
            <a:extLst>
              <a:ext uri="{FF2B5EF4-FFF2-40B4-BE49-F238E27FC236}">
                <a16:creationId xmlns:a16="http://schemas.microsoft.com/office/drawing/2014/main" id="{02752972-A8DF-86EB-0F21-3C2A0EB218D9}"/>
              </a:ext>
            </a:extLst>
          </p:cNvPr>
          <p:cNvSpPr txBox="1"/>
          <p:nvPr/>
        </p:nvSpPr>
        <p:spPr>
          <a:xfrm>
            <a:off x="1097561" y="806423"/>
            <a:ext cx="10594678"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2400" dirty="0"/>
              <a:t>Pourquoi les conteneurs?</a:t>
            </a:r>
          </a:p>
        </p:txBody>
      </p:sp>
    </p:spTree>
    <p:extLst>
      <p:ext uri="{BB962C8B-B14F-4D97-AF65-F5344CB8AC3E}">
        <p14:creationId xmlns:p14="http://schemas.microsoft.com/office/powerpoint/2010/main" val="1135804561"/>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EEB9D2-42C8-4925-1D00-B895018280CE}"/>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1AD27D02-D6BF-9B85-D4AD-4A57672FF9D2}"/>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97994671-02D3-DC8B-0CD6-1B774B924AF5}"/>
              </a:ext>
            </a:extLst>
          </p:cNvPr>
          <p:cNvSpPr>
            <a:spLocks noGrp="1"/>
          </p:cNvSpPr>
          <p:nvPr>
            <p:ph type="sldNum" sz="quarter" idx="12"/>
          </p:nvPr>
        </p:nvSpPr>
        <p:spPr/>
        <p:txBody>
          <a:bodyPr/>
          <a:lstStyle/>
          <a:p>
            <a:fld id="{4BDCF11F-44B6-4DE8-8BC8-D1A3E36F4D29}" type="slidenum">
              <a:rPr lang="fr-FR" smtClean="0"/>
              <a:t>190</a:t>
            </a:fld>
            <a:endParaRPr lang="fr-FR"/>
          </a:p>
        </p:txBody>
      </p:sp>
      <p:sp>
        <p:nvSpPr>
          <p:cNvPr id="6" name="Rectangle 5">
            <a:extLst>
              <a:ext uri="{FF2B5EF4-FFF2-40B4-BE49-F238E27FC236}">
                <a16:creationId xmlns:a16="http://schemas.microsoft.com/office/drawing/2014/main" id="{16C740A2-5E21-703E-B478-EACBBA54FDD7}"/>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u contenu 3">
            <a:extLst>
              <a:ext uri="{FF2B5EF4-FFF2-40B4-BE49-F238E27FC236}">
                <a16:creationId xmlns:a16="http://schemas.microsoft.com/office/drawing/2014/main" id="{667E9CEB-ACB8-5145-98BA-7FBEFA878AA4}"/>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7 Bonus — Déployer Harbor</a:t>
            </a:r>
          </a:p>
        </p:txBody>
      </p:sp>
      <p:sp>
        <p:nvSpPr>
          <p:cNvPr id="7" name="ZoneTexte 6">
            <a:extLst>
              <a:ext uri="{FF2B5EF4-FFF2-40B4-BE49-F238E27FC236}">
                <a16:creationId xmlns:a16="http://schemas.microsoft.com/office/drawing/2014/main" id="{8D333208-E440-B094-B91E-F03DBD8AE48D}"/>
              </a:ext>
            </a:extLst>
          </p:cNvPr>
          <p:cNvSpPr txBox="1"/>
          <p:nvPr/>
        </p:nvSpPr>
        <p:spPr>
          <a:xfrm>
            <a:off x="1358978" y="475489"/>
            <a:ext cx="6095064" cy="2308324"/>
          </a:xfrm>
          <a:prstGeom prst="rect">
            <a:avLst/>
          </a:prstGeom>
          <a:noFill/>
        </p:spPr>
        <p:txBody>
          <a:bodyPr wrap="square">
            <a:spAutoFit/>
          </a:bodyPr>
          <a:lstStyle/>
          <a:p>
            <a:pPr>
              <a:buNone/>
            </a:pPr>
            <a:r>
              <a:rPr lang="fr-FR" b="1" dirty="0"/>
              <a:t>Partie 7 – Pull depuis Harbor</a:t>
            </a:r>
          </a:p>
          <a:p>
            <a:pPr>
              <a:buNone/>
            </a:pPr>
            <a:r>
              <a:rPr lang="fr-FR" b="1" dirty="0"/>
              <a:t>Étape 1 – Supprimer l'image locale</a:t>
            </a:r>
          </a:p>
          <a:p>
            <a:pPr rtl="0">
              <a:buNone/>
            </a:pPr>
            <a:r>
              <a:rPr lang="fr-FR" dirty="0">
                <a:latin typeface="Courier New" panose="02070309020205020404" pitchFamily="49" charset="0"/>
              </a:rPr>
              <a:t>docker image </a:t>
            </a:r>
            <a:r>
              <a:rPr lang="fr-FR" dirty="0" err="1">
                <a:latin typeface="Courier New" panose="02070309020205020404" pitchFamily="49" charset="0"/>
              </a:rPr>
              <a:t>rm</a:t>
            </a:r>
            <a:r>
              <a:rPr lang="fr-FR" dirty="0">
                <a:latin typeface="Courier New" panose="02070309020205020404" pitchFamily="49" charset="0"/>
              </a:rPr>
              <a:t> nginx:1.28</a:t>
            </a:r>
          </a:p>
          <a:p>
            <a:pPr>
              <a:buNone/>
            </a:pPr>
            <a:br>
              <a:rPr lang="fr-FR" dirty="0"/>
            </a:br>
            <a:endParaRPr lang="fr-FR" dirty="0"/>
          </a:p>
          <a:p>
            <a:pPr>
              <a:buNone/>
            </a:pPr>
            <a:r>
              <a:rPr lang="fr-FR" b="1" dirty="0"/>
              <a:t>Étape 2 – Vérifier</a:t>
            </a:r>
          </a:p>
          <a:p>
            <a:pPr rtl="0">
              <a:buNone/>
            </a:pPr>
            <a:r>
              <a:rPr lang="fr-FR" dirty="0">
                <a:latin typeface="Courier New" panose="02070309020205020404" pitchFamily="49" charset="0"/>
              </a:rPr>
              <a:t>docker image ls</a:t>
            </a:r>
          </a:p>
          <a:p>
            <a:pPr>
              <a:buNone/>
            </a:pPr>
            <a:r>
              <a:rPr lang="fr-FR" dirty="0"/>
              <a:t>L'image nginx doit avoir disparu.</a:t>
            </a:r>
          </a:p>
        </p:txBody>
      </p:sp>
      <p:sp>
        <p:nvSpPr>
          <p:cNvPr id="9" name="ZoneTexte 8">
            <a:extLst>
              <a:ext uri="{FF2B5EF4-FFF2-40B4-BE49-F238E27FC236}">
                <a16:creationId xmlns:a16="http://schemas.microsoft.com/office/drawing/2014/main" id="{CD30224E-CF12-9CD8-16E6-20166590CD68}"/>
              </a:ext>
            </a:extLst>
          </p:cNvPr>
          <p:cNvSpPr txBox="1"/>
          <p:nvPr/>
        </p:nvSpPr>
        <p:spPr>
          <a:xfrm>
            <a:off x="1358978" y="2966191"/>
            <a:ext cx="6095064" cy="3416320"/>
          </a:xfrm>
          <a:prstGeom prst="rect">
            <a:avLst/>
          </a:prstGeom>
          <a:noFill/>
        </p:spPr>
        <p:txBody>
          <a:bodyPr wrap="square">
            <a:spAutoFit/>
          </a:bodyPr>
          <a:lstStyle/>
          <a:p>
            <a:pPr>
              <a:buNone/>
            </a:pPr>
            <a:r>
              <a:rPr lang="fr-FR" b="1" dirty="0"/>
              <a:t>Étape 3 – Télécharger depuis Harbor</a:t>
            </a:r>
          </a:p>
          <a:p>
            <a:pPr rtl="0">
              <a:buNone/>
            </a:pPr>
            <a:r>
              <a:rPr lang="fr-FR" dirty="0">
                <a:latin typeface="Courier New" panose="02070309020205020404" pitchFamily="49" charset="0"/>
              </a:rPr>
              <a:t>docker pull \</a:t>
            </a:r>
            <a:br>
              <a:rPr lang="fr-FR" dirty="0">
                <a:latin typeface="Courier New" panose="02070309020205020404" pitchFamily="49" charset="0"/>
              </a:rPr>
            </a:br>
            <a:r>
              <a:rPr lang="fr-FR" dirty="0">
                <a:latin typeface="Courier New" panose="02070309020205020404" pitchFamily="49" charset="0"/>
              </a:rPr>
              <a:t>IP_HARBOR/formation-prod/nginx:1.28</a:t>
            </a:r>
          </a:p>
          <a:p>
            <a:pPr>
              <a:buNone/>
            </a:pPr>
            <a:r>
              <a:rPr lang="fr-FR" dirty="0"/>
              <a:t>Exemple :</a:t>
            </a:r>
          </a:p>
          <a:p>
            <a:pPr rtl="0">
              <a:buNone/>
            </a:pPr>
            <a:r>
              <a:rPr lang="fr-FR" dirty="0">
                <a:latin typeface="Courier New" panose="02070309020205020404" pitchFamily="49" charset="0"/>
              </a:rPr>
              <a:t>docker pull \</a:t>
            </a:r>
            <a:br>
              <a:rPr lang="fr-FR" dirty="0">
                <a:latin typeface="Courier New" panose="02070309020205020404" pitchFamily="49" charset="0"/>
              </a:rPr>
            </a:br>
            <a:r>
              <a:rPr lang="fr-FR" dirty="0">
                <a:latin typeface="Courier New" panose="02070309020205020404" pitchFamily="49" charset="0"/>
              </a:rPr>
              <a:t>192.168.100.10/formation-prod/nginx:1.28</a:t>
            </a:r>
          </a:p>
          <a:p>
            <a:pPr>
              <a:buNone/>
            </a:pPr>
            <a:br>
              <a:rPr lang="fr-FR" dirty="0"/>
            </a:br>
            <a:endParaRPr lang="fr-FR" dirty="0"/>
          </a:p>
          <a:p>
            <a:pPr>
              <a:buNone/>
            </a:pPr>
            <a:r>
              <a:rPr lang="fr-FR" b="1" dirty="0"/>
              <a:t>Vérification</a:t>
            </a:r>
          </a:p>
          <a:p>
            <a:pPr rtl="0">
              <a:buNone/>
            </a:pPr>
            <a:r>
              <a:rPr lang="fr-FR" dirty="0">
                <a:latin typeface="Courier New" panose="02070309020205020404" pitchFamily="49" charset="0"/>
              </a:rPr>
              <a:t>docker image ls</a:t>
            </a:r>
          </a:p>
          <a:p>
            <a:pPr>
              <a:buNone/>
            </a:pPr>
            <a:r>
              <a:rPr lang="fr-FR" dirty="0"/>
              <a:t>Résultat :</a:t>
            </a:r>
          </a:p>
          <a:p>
            <a:pPr rtl="0">
              <a:buNone/>
            </a:pPr>
            <a:r>
              <a:rPr lang="fr-FR" dirty="0">
                <a:latin typeface="Courier New" panose="02070309020205020404" pitchFamily="49" charset="0"/>
              </a:rPr>
              <a:t>192.168.100.10/formation-prod/nginx</a:t>
            </a:r>
          </a:p>
        </p:txBody>
      </p:sp>
    </p:spTree>
    <p:extLst>
      <p:ext uri="{BB962C8B-B14F-4D97-AF65-F5344CB8AC3E}">
        <p14:creationId xmlns:p14="http://schemas.microsoft.com/office/powerpoint/2010/main" val="3419209475"/>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413B7-6FEC-18F4-807E-FAD12AD560DE}"/>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DEB04240-1585-FCD2-C08F-FC9C9C00FC5C}"/>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9FAAD6BB-0BF6-9F00-2188-3264A1533260}"/>
              </a:ext>
            </a:extLst>
          </p:cNvPr>
          <p:cNvSpPr>
            <a:spLocks noGrp="1"/>
          </p:cNvSpPr>
          <p:nvPr>
            <p:ph type="sldNum" sz="quarter" idx="12"/>
          </p:nvPr>
        </p:nvSpPr>
        <p:spPr/>
        <p:txBody>
          <a:bodyPr/>
          <a:lstStyle/>
          <a:p>
            <a:fld id="{4BDCF11F-44B6-4DE8-8BC8-D1A3E36F4D29}" type="slidenum">
              <a:rPr lang="fr-FR" smtClean="0"/>
              <a:t>191</a:t>
            </a:fld>
            <a:endParaRPr lang="fr-FR"/>
          </a:p>
        </p:txBody>
      </p:sp>
      <p:sp>
        <p:nvSpPr>
          <p:cNvPr id="6" name="Rectangle 5">
            <a:extLst>
              <a:ext uri="{FF2B5EF4-FFF2-40B4-BE49-F238E27FC236}">
                <a16:creationId xmlns:a16="http://schemas.microsoft.com/office/drawing/2014/main" id="{D5313B7B-37A8-1D51-95D8-465431BA8F86}"/>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u contenu 3">
            <a:extLst>
              <a:ext uri="{FF2B5EF4-FFF2-40B4-BE49-F238E27FC236}">
                <a16:creationId xmlns:a16="http://schemas.microsoft.com/office/drawing/2014/main" id="{A6526F0C-93EF-512F-1354-3E6A43687AE4}"/>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7 Bonus — Déployer Harbor</a:t>
            </a:r>
          </a:p>
        </p:txBody>
      </p:sp>
      <p:sp>
        <p:nvSpPr>
          <p:cNvPr id="7" name="ZoneTexte 6">
            <a:extLst>
              <a:ext uri="{FF2B5EF4-FFF2-40B4-BE49-F238E27FC236}">
                <a16:creationId xmlns:a16="http://schemas.microsoft.com/office/drawing/2014/main" id="{16714659-E27D-53F4-B6DA-5196A0067523}"/>
              </a:ext>
            </a:extLst>
          </p:cNvPr>
          <p:cNvSpPr txBox="1"/>
          <p:nvPr/>
        </p:nvSpPr>
        <p:spPr>
          <a:xfrm>
            <a:off x="1514650" y="708213"/>
            <a:ext cx="7151112" cy="5909310"/>
          </a:xfrm>
          <a:prstGeom prst="rect">
            <a:avLst/>
          </a:prstGeom>
          <a:noFill/>
        </p:spPr>
        <p:txBody>
          <a:bodyPr wrap="square">
            <a:spAutoFit/>
          </a:bodyPr>
          <a:lstStyle/>
          <a:p>
            <a:pPr>
              <a:buNone/>
            </a:pPr>
            <a:r>
              <a:rPr lang="fr-FR" b="1" dirty="0"/>
              <a:t>Partie 8 – Déploiement</a:t>
            </a:r>
          </a:p>
          <a:p>
            <a:pPr>
              <a:buNone/>
            </a:pPr>
            <a:r>
              <a:rPr lang="fr-FR" b="1" dirty="0"/>
              <a:t>Création du conteneur</a:t>
            </a:r>
          </a:p>
          <a:p>
            <a:pPr rtl="0">
              <a:buNone/>
            </a:pPr>
            <a:r>
              <a:rPr lang="fr-FR" dirty="0">
                <a:latin typeface="Courier New" panose="02070309020205020404" pitchFamily="49" charset="0"/>
              </a:rPr>
              <a:t>docker run -d \</a:t>
            </a:r>
            <a:br>
              <a:rPr lang="fr-FR" dirty="0">
                <a:latin typeface="Courier New" panose="02070309020205020404" pitchFamily="49" charset="0"/>
              </a:rPr>
            </a:br>
            <a:r>
              <a:rPr lang="fr-FR" dirty="0">
                <a:latin typeface="Courier New" panose="02070309020205020404" pitchFamily="49" charset="0"/>
              </a:rPr>
              <a:t>--</a:t>
            </a:r>
            <a:r>
              <a:rPr lang="fr-FR" dirty="0" err="1">
                <a:latin typeface="Courier New" panose="02070309020205020404" pitchFamily="49" charset="0"/>
              </a:rPr>
              <a:t>name</a:t>
            </a:r>
            <a:r>
              <a:rPr lang="fr-FR" dirty="0">
                <a:latin typeface="Courier New" panose="02070309020205020404" pitchFamily="49" charset="0"/>
              </a:rPr>
              <a:t> web \</a:t>
            </a:r>
            <a:br>
              <a:rPr lang="fr-FR" dirty="0">
                <a:latin typeface="Courier New" panose="02070309020205020404" pitchFamily="49" charset="0"/>
              </a:rPr>
            </a:br>
            <a:r>
              <a:rPr lang="fr-FR" dirty="0">
                <a:latin typeface="Courier New" panose="02070309020205020404" pitchFamily="49" charset="0"/>
              </a:rPr>
              <a:t>-p 8080:80 \</a:t>
            </a:r>
            <a:br>
              <a:rPr lang="fr-FR" dirty="0">
                <a:latin typeface="Courier New" panose="02070309020205020404" pitchFamily="49" charset="0"/>
              </a:rPr>
            </a:br>
            <a:r>
              <a:rPr lang="fr-FR" dirty="0">
                <a:latin typeface="Courier New" panose="02070309020205020404" pitchFamily="49" charset="0"/>
              </a:rPr>
              <a:t>IP_HARBOR/formation-prod/nginx:1.28</a:t>
            </a:r>
          </a:p>
          <a:p>
            <a:pPr>
              <a:buNone/>
            </a:pPr>
            <a:br>
              <a:rPr lang="fr-FR" dirty="0"/>
            </a:br>
            <a:endParaRPr lang="fr-FR" dirty="0"/>
          </a:p>
          <a:p>
            <a:pPr>
              <a:buNone/>
            </a:pPr>
            <a:r>
              <a:rPr lang="fr-FR" b="1" dirty="0"/>
              <a:t>Vérification</a:t>
            </a:r>
          </a:p>
          <a:p>
            <a:pPr rtl="0">
              <a:buNone/>
            </a:pPr>
            <a:r>
              <a:rPr lang="fr-FR" dirty="0">
                <a:latin typeface="Courier New" panose="02070309020205020404" pitchFamily="49" charset="0"/>
              </a:rPr>
              <a:t>docker </a:t>
            </a:r>
            <a:r>
              <a:rPr lang="fr-FR" dirty="0" err="1">
                <a:latin typeface="Courier New" panose="02070309020205020404" pitchFamily="49" charset="0"/>
              </a:rPr>
              <a:t>ps</a:t>
            </a:r>
            <a:endParaRPr lang="fr-FR" dirty="0">
              <a:latin typeface="Courier New" panose="02070309020205020404" pitchFamily="49" charset="0"/>
            </a:endParaRPr>
          </a:p>
          <a:p>
            <a:pPr>
              <a:buNone/>
            </a:pPr>
            <a:r>
              <a:rPr lang="fr-FR" dirty="0"/>
              <a:t>Résultat :</a:t>
            </a:r>
          </a:p>
          <a:p>
            <a:pPr rtl="0">
              <a:buNone/>
            </a:pPr>
            <a:r>
              <a:rPr lang="fr-FR" dirty="0">
                <a:latin typeface="Courier New" panose="02070309020205020404" pitchFamily="49" charset="0"/>
              </a:rPr>
              <a:t>web</a:t>
            </a:r>
            <a:br>
              <a:rPr lang="fr-FR" dirty="0">
                <a:latin typeface="Courier New" panose="02070309020205020404" pitchFamily="49" charset="0"/>
              </a:rPr>
            </a:br>
            <a:r>
              <a:rPr lang="fr-FR" dirty="0">
                <a:latin typeface="Courier New" panose="02070309020205020404" pitchFamily="49" charset="0"/>
              </a:rPr>
              <a:t>Up</a:t>
            </a:r>
            <a:br>
              <a:rPr lang="fr-FR" dirty="0">
                <a:latin typeface="Courier New" panose="02070309020205020404" pitchFamily="49" charset="0"/>
              </a:rPr>
            </a:br>
            <a:r>
              <a:rPr lang="fr-FR" dirty="0">
                <a:latin typeface="Courier New" panose="02070309020205020404" pitchFamily="49" charset="0"/>
              </a:rPr>
              <a:t>0.0.0.0:8080-&gt;80/</a:t>
            </a:r>
            <a:r>
              <a:rPr lang="fr-FR" dirty="0" err="1">
                <a:latin typeface="Courier New" panose="02070309020205020404" pitchFamily="49" charset="0"/>
              </a:rPr>
              <a:t>tcp</a:t>
            </a:r>
            <a:endParaRPr lang="fr-FR" dirty="0">
              <a:latin typeface="Courier New" panose="02070309020205020404" pitchFamily="49" charset="0"/>
            </a:endParaRPr>
          </a:p>
          <a:p>
            <a:pPr>
              <a:buNone/>
            </a:pPr>
            <a:br>
              <a:rPr lang="fr-FR" dirty="0"/>
            </a:br>
            <a:endParaRPr lang="fr-FR" dirty="0"/>
          </a:p>
          <a:p>
            <a:pPr>
              <a:buNone/>
            </a:pPr>
            <a:r>
              <a:rPr lang="fr-FR" b="1" dirty="0"/>
              <a:t>Test</a:t>
            </a:r>
          </a:p>
          <a:p>
            <a:pPr>
              <a:buNone/>
            </a:pPr>
            <a:r>
              <a:rPr lang="fr-FR" dirty="0"/>
              <a:t>Navigateur :</a:t>
            </a:r>
          </a:p>
          <a:p>
            <a:pPr rtl="0">
              <a:buNone/>
            </a:pPr>
            <a:r>
              <a:rPr lang="fr-FR" dirty="0">
                <a:latin typeface="Courier New" panose="02070309020205020404" pitchFamily="49" charset="0"/>
              </a:rPr>
              <a:t>http://IP_DOCKER_HOST:8080</a:t>
            </a:r>
          </a:p>
          <a:p>
            <a:pPr>
              <a:buNone/>
            </a:pPr>
            <a:r>
              <a:rPr lang="fr-FR" dirty="0"/>
              <a:t>Résultat attendu :</a:t>
            </a:r>
          </a:p>
          <a:p>
            <a:pPr rtl="0">
              <a:buNone/>
            </a:pPr>
            <a:r>
              <a:rPr lang="fr-FR" dirty="0">
                <a:latin typeface="Courier New" panose="02070309020205020404" pitchFamily="49" charset="0"/>
              </a:rPr>
              <a:t>Welcome to nginx!</a:t>
            </a:r>
          </a:p>
        </p:txBody>
      </p:sp>
    </p:spTree>
    <p:extLst>
      <p:ext uri="{BB962C8B-B14F-4D97-AF65-F5344CB8AC3E}">
        <p14:creationId xmlns:p14="http://schemas.microsoft.com/office/powerpoint/2010/main" val="812169074"/>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CC9B21-480C-D2C5-AF85-87C0FE11806D}"/>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237F3D2F-EB12-B1D4-4ACD-565BCDAD2FC5}"/>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5EA2D91B-A278-62D7-5EA5-96E91AE1435B}"/>
              </a:ext>
            </a:extLst>
          </p:cNvPr>
          <p:cNvSpPr>
            <a:spLocks noGrp="1"/>
          </p:cNvSpPr>
          <p:nvPr>
            <p:ph type="sldNum" sz="quarter" idx="12"/>
          </p:nvPr>
        </p:nvSpPr>
        <p:spPr/>
        <p:txBody>
          <a:bodyPr/>
          <a:lstStyle/>
          <a:p>
            <a:fld id="{4BDCF11F-44B6-4DE8-8BC8-D1A3E36F4D29}" type="slidenum">
              <a:rPr lang="fr-FR" smtClean="0"/>
              <a:t>192</a:t>
            </a:fld>
            <a:endParaRPr lang="fr-FR"/>
          </a:p>
        </p:txBody>
      </p:sp>
      <p:sp>
        <p:nvSpPr>
          <p:cNvPr id="6" name="Rectangle 5">
            <a:extLst>
              <a:ext uri="{FF2B5EF4-FFF2-40B4-BE49-F238E27FC236}">
                <a16:creationId xmlns:a16="http://schemas.microsoft.com/office/drawing/2014/main" id="{37B0E0FF-BC5D-2BA8-24B0-4A98A257DCBF}"/>
              </a:ext>
            </a:extLst>
          </p:cNvPr>
          <p:cNvSpPr/>
          <p:nvPr/>
        </p:nvSpPr>
        <p:spPr>
          <a:xfrm>
            <a:off x="4479" y="-17928"/>
            <a:ext cx="5029201" cy="6858000"/>
          </a:xfrm>
          <a:prstGeom prst="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B69FA737-FD71-5A14-2974-1A78AC31A1B4}"/>
              </a:ext>
            </a:extLst>
          </p:cNvPr>
          <p:cNvSpPr txBox="1"/>
          <p:nvPr/>
        </p:nvSpPr>
        <p:spPr>
          <a:xfrm>
            <a:off x="73955" y="1753361"/>
            <a:ext cx="4890248" cy="2831544"/>
          </a:xfrm>
          <a:prstGeom prst="rect">
            <a:avLst/>
          </a:prstGeom>
          <a:noFill/>
        </p:spPr>
        <p:txBody>
          <a:bodyPr wrap="square" rtlCol="0">
            <a:spAutoFit/>
          </a:bodyPr>
          <a:lstStyle/>
          <a:p>
            <a:pPr algn="ctr"/>
            <a:r>
              <a:rPr lang="fr-FR" sz="4400" b="1" dirty="0">
                <a:solidFill>
                  <a:schemeClr val="bg1"/>
                </a:solidFill>
              </a:rPr>
              <a:t>A retenir</a:t>
            </a:r>
          </a:p>
          <a:p>
            <a:endParaRPr lang="fr-FR" sz="1400" b="1" dirty="0">
              <a:solidFill>
                <a:schemeClr val="bg1"/>
              </a:solidFill>
            </a:endParaRPr>
          </a:p>
          <a:p>
            <a:r>
              <a:rPr lang="fr-FR" sz="2000" b="1" dirty="0">
                <a:solidFill>
                  <a:schemeClr val="bg1"/>
                </a:solidFill>
              </a:rPr>
              <a:t>«Les registres Docker constituent le point central de distribution des applications conteneurisées et assurent le lien entre les équipes de développement, les pipelines CI/CD et les environnements de production.»</a:t>
            </a:r>
          </a:p>
        </p:txBody>
      </p:sp>
      <p:sp>
        <p:nvSpPr>
          <p:cNvPr id="7" name="ZoneTexte 6">
            <a:extLst>
              <a:ext uri="{FF2B5EF4-FFF2-40B4-BE49-F238E27FC236}">
                <a16:creationId xmlns:a16="http://schemas.microsoft.com/office/drawing/2014/main" id="{4A99E43E-6D9B-13B3-6008-805C779013AA}"/>
              </a:ext>
            </a:extLst>
          </p:cNvPr>
          <p:cNvSpPr txBox="1"/>
          <p:nvPr/>
        </p:nvSpPr>
        <p:spPr>
          <a:xfrm>
            <a:off x="5562600" y="2045748"/>
            <a:ext cx="6096000" cy="2585323"/>
          </a:xfrm>
          <a:prstGeom prst="rect">
            <a:avLst/>
          </a:prstGeom>
          <a:noFill/>
        </p:spPr>
        <p:txBody>
          <a:bodyPr wrap="square">
            <a:spAutoFit/>
          </a:bodyPr>
          <a:lstStyle/>
          <a:p>
            <a:r>
              <a:rPr lang="fr-FR" sz="1600" dirty="0"/>
              <a:t>✅ Une image Docker est un artefact portable qui permet de distribuer une application de manière identique sur tous les environnements.</a:t>
            </a:r>
          </a:p>
          <a:p>
            <a:r>
              <a:rPr lang="fr-FR" sz="1600" dirty="0"/>
              <a:t>✅ Docker Hub est le registre public de référence pour rechercher, télécharger et partager des images Docker.</a:t>
            </a:r>
          </a:p>
          <a:p>
            <a:r>
              <a:rPr lang="fr-FR" sz="1600" dirty="0"/>
              <a:t>✅ Les tags permettent d'identifier précisément une version d'image et garantissent des déploiements reproductibles.</a:t>
            </a:r>
          </a:p>
          <a:p>
            <a:r>
              <a:rPr lang="fr-FR" sz="1600" dirty="0"/>
              <a:t>✅ Les commandes </a:t>
            </a:r>
            <a:r>
              <a:rPr lang="fr-FR" dirty="0"/>
              <a:t>docker pull</a:t>
            </a:r>
            <a:r>
              <a:rPr lang="fr-FR" sz="1600" dirty="0"/>
              <a:t>, </a:t>
            </a:r>
            <a:r>
              <a:rPr lang="fr-FR" dirty="0"/>
              <a:t>docker tag</a:t>
            </a:r>
            <a:r>
              <a:rPr lang="fr-FR" sz="1600" dirty="0"/>
              <a:t> et </a:t>
            </a:r>
            <a:r>
              <a:rPr lang="fr-FR" dirty="0"/>
              <a:t>docker push</a:t>
            </a:r>
            <a:r>
              <a:rPr lang="fr-FR" sz="1600" dirty="0"/>
              <a:t> sont les opérations fondamentales pour gérer le cycle de vie d'une image.</a:t>
            </a:r>
          </a:p>
          <a:p>
            <a:r>
              <a:rPr lang="fr-FR" sz="1600" dirty="0"/>
              <a:t>✅ Les registres privés permettent de centraliser, sécuriser et contrôler la distribution des images au sein d'une organisation.</a:t>
            </a:r>
          </a:p>
        </p:txBody>
      </p:sp>
    </p:spTree>
    <p:extLst>
      <p:ext uri="{BB962C8B-B14F-4D97-AF65-F5344CB8AC3E}">
        <p14:creationId xmlns:p14="http://schemas.microsoft.com/office/powerpoint/2010/main" val="548269640"/>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16C8C-5A5C-3FC1-6598-DE7FDEA6C993}"/>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14BA0A0B-AE65-9B8D-6F9B-0C2D3CDF252F}"/>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04487C45-5205-826F-E185-A6CDD3231AE2}"/>
              </a:ext>
            </a:extLst>
          </p:cNvPr>
          <p:cNvSpPr>
            <a:spLocks noGrp="1"/>
          </p:cNvSpPr>
          <p:nvPr>
            <p:ph type="sldNum" sz="quarter" idx="12"/>
          </p:nvPr>
        </p:nvSpPr>
        <p:spPr/>
        <p:txBody>
          <a:bodyPr/>
          <a:lstStyle/>
          <a:p>
            <a:fld id="{4BDCF11F-44B6-4DE8-8BC8-D1A3E36F4D29}" type="slidenum">
              <a:rPr lang="fr-FR" smtClean="0"/>
              <a:t>193</a:t>
            </a:fld>
            <a:endParaRPr lang="fr-FR"/>
          </a:p>
        </p:txBody>
      </p:sp>
      <p:sp>
        <p:nvSpPr>
          <p:cNvPr id="6" name="Rectangle 5">
            <a:extLst>
              <a:ext uri="{FF2B5EF4-FFF2-40B4-BE49-F238E27FC236}">
                <a16:creationId xmlns:a16="http://schemas.microsoft.com/office/drawing/2014/main" id="{71F91B5C-27A4-852F-50EE-1C9FDB848DCA}"/>
              </a:ext>
            </a:extLst>
          </p:cNvPr>
          <p:cNvSpPr/>
          <p:nvPr/>
        </p:nvSpPr>
        <p:spPr>
          <a:xfrm>
            <a:off x="-1" y="0"/>
            <a:ext cx="5011271"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u contenu 3">
            <a:extLst>
              <a:ext uri="{FF2B5EF4-FFF2-40B4-BE49-F238E27FC236}">
                <a16:creationId xmlns:a16="http://schemas.microsoft.com/office/drawing/2014/main" id="{82CE9DD1-0914-EAA9-A4E8-6991E2B94940}"/>
              </a:ext>
            </a:extLst>
          </p:cNvPr>
          <p:cNvSpPr txBox="1">
            <a:spLocks/>
          </p:cNvSpPr>
          <p:nvPr/>
        </p:nvSpPr>
        <p:spPr>
          <a:xfrm>
            <a:off x="5334001" y="2141537"/>
            <a:ext cx="6425921" cy="2574925"/>
          </a:xfrm>
          <a:prstGeom prst="rect">
            <a:avLst/>
          </a:prstGeom>
        </p:spPr>
        <p:txBody>
          <a:bodyPr vert="horz" lIns="91440" tIns="45720" rIns="91440" bIns="45720" rtlCol="0" anchor="ctr">
            <a:normAutofit fontScale="92500" lnSpcReduction="20000"/>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7200" dirty="0">
                <a:solidFill>
                  <a:srgbClr val="021632"/>
                </a:solidFill>
              </a:rPr>
              <a:t>Monitoring et maintenance des conteneurs</a:t>
            </a:r>
          </a:p>
        </p:txBody>
      </p:sp>
      <p:sp>
        <p:nvSpPr>
          <p:cNvPr id="7" name="ZoneTexte 6">
            <a:extLst>
              <a:ext uri="{FF2B5EF4-FFF2-40B4-BE49-F238E27FC236}">
                <a16:creationId xmlns:a16="http://schemas.microsoft.com/office/drawing/2014/main" id="{519F7BE2-BDA9-5617-6AC5-9C378DC11357}"/>
              </a:ext>
            </a:extLst>
          </p:cNvPr>
          <p:cNvSpPr txBox="1"/>
          <p:nvPr/>
        </p:nvSpPr>
        <p:spPr>
          <a:xfrm>
            <a:off x="941293" y="3044278"/>
            <a:ext cx="2599765" cy="769441"/>
          </a:xfrm>
          <a:prstGeom prst="rect">
            <a:avLst/>
          </a:prstGeom>
          <a:noFill/>
        </p:spPr>
        <p:txBody>
          <a:bodyPr wrap="square" rtlCol="0">
            <a:spAutoFit/>
          </a:bodyPr>
          <a:lstStyle/>
          <a:p>
            <a:r>
              <a:rPr lang="fr-FR" sz="4400" b="1" dirty="0">
                <a:solidFill>
                  <a:schemeClr val="bg1"/>
                </a:solidFill>
              </a:rPr>
              <a:t>Chapitre 7</a:t>
            </a:r>
          </a:p>
        </p:txBody>
      </p:sp>
    </p:spTree>
    <p:extLst>
      <p:ext uri="{BB962C8B-B14F-4D97-AF65-F5344CB8AC3E}">
        <p14:creationId xmlns:p14="http://schemas.microsoft.com/office/powerpoint/2010/main" val="1252899616"/>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7937D2-3E55-4FAD-419A-99C000089382}"/>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89CE824A-AA02-CBCD-D175-C39F975D00BE}"/>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9E522F26-C71C-9D31-ED0A-429D4E7B18E7}"/>
              </a:ext>
            </a:extLst>
          </p:cNvPr>
          <p:cNvSpPr>
            <a:spLocks noGrp="1"/>
          </p:cNvSpPr>
          <p:nvPr>
            <p:ph type="sldNum" sz="quarter" idx="12"/>
          </p:nvPr>
        </p:nvSpPr>
        <p:spPr/>
        <p:txBody>
          <a:bodyPr/>
          <a:lstStyle/>
          <a:p>
            <a:fld id="{4BDCF11F-44B6-4DE8-8BC8-D1A3E36F4D29}" type="slidenum">
              <a:rPr lang="fr-FR" smtClean="0"/>
              <a:t>194</a:t>
            </a:fld>
            <a:endParaRPr lang="fr-FR"/>
          </a:p>
        </p:txBody>
      </p:sp>
      <p:sp>
        <p:nvSpPr>
          <p:cNvPr id="6" name="Rectangle 5">
            <a:extLst>
              <a:ext uri="{FF2B5EF4-FFF2-40B4-BE49-F238E27FC236}">
                <a16:creationId xmlns:a16="http://schemas.microsoft.com/office/drawing/2014/main" id="{B7BA2400-D08B-17B0-6B8A-23B195C9EFE8}"/>
              </a:ext>
            </a:extLst>
          </p:cNvPr>
          <p:cNvSpPr/>
          <p:nvPr/>
        </p:nvSpPr>
        <p:spPr>
          <a:xfrm>
            <a:off x="-1" y="0"/>
            <a:ext cx="5038166" cy="6858000"/>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F78D6C1C-C7A3-2321-894F-425B06DF97BA}"/>
              </a:ext>
            </a:extLst>
          </p:cNvPr>
          <p:cNvSpPr txBox="1">
            <a:spLocks/>
          </p:cNvSpPr>
          <p:nvPr/>
        </p:nvSpPr>
        <p:spPr>
          <a:xfrm>
            <a:off x="5244353" y="612845"/>
            <a:ext cx="6355976" cy="708212"/>
          </a:xfrm>
          <a:prstGeom prst="rect">
            <a:avLst/>
          </a:prstGeom>
        </p:spPr>
        <p:txBody>
          <a:bodyPr vert="horz" lIns="91440" tIns="45720" rIns="91440" bIns="45720" rtlCol="0" anchor="ctr">
            <a:normAutofit fontScale="62500" lnSpcReduction="20000"/>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7 – Monitoring et maintenance des conteneurs</a:t>
            </a:r>
          </a:p>
        </p:txBody>
      </p:sp>
      <p:sp>
        <p:nvSpPr>
          <p:cNvPr id="9" name="ZoneTexte 8">
            <a:extLst>
              <a:ext uri="{FF2B5EF4-FFF2-40B4-BE49-F238E27FC236}">
                <a16:creationId xmlns:a16="http://schemas.microsoft.com/office/drawing/2014/main" id="{133E6004-9410-D429-C6EA-E1DA650F5B75}"/>
              </a:ext>
            </a:extLst>
          </p:cNvPr>
          <p:cNvSpPr txBox="1"/>
          <p:nvPr/>
        </p:nvSpPr>
        <p:spPr>
          <a:xfrm>
            <a:off x="5325036" y="2305615"/>
            <a:ext cx="6768353" cy="1815882"/>
          </a:xfrm>
          <a:prstGeom prst="rect">
            <a:avLst/>
          </a:prstGeom>
          <a:noFill/>
        </p:spPr>
        <p:txBody>
          <a:bodyPr wrap="square">
            <a:spAutoFit/>
          </a:bodyPr>
          <a:lstStyle/>
          <a:p>
            <a:r>
              <a:rPr lang="fr-FR" sz="1400" dirty="0"/>
              <a:t>À l'issue de ce chapitre, vous serez capable de :</a:t>
            </a:r>
          </a:p>
          <a:p>
            <a:endParaRPr lang="fr-FR" sz="1400" dirty="0"/>
          </a:p>
          <a:p>
            <a:r>
              <a:rPr lang="fr-FR" sz="1400" dirty="0"/>
              <a:t>✅ Surveiller l'état des conteneurs</a:t>
            </a:r>
          </a:p>
          <a:p>
            <a:r>
              <a:rPr lang="fr-FR" sz="1400" dirty="0"/>
              <a:t>✅ Analyser la consommation CPU, mémoire et réseau</a:t>
            </a:r>
          </a:p>
          <a:p>
            <a:r>
              <a:rPr lang="fr-FR" sz="1400" dirty="0"/>
              <a:t>✅ Consulter les journaux d'un conteneur</a:t>
            </a:r>
          </a:p>
          <a:p>
            <a:r>
              <a:rPr lang="fr-FR" sz="1400" dirty="0"/>
              <a:t>✅ Réaliser des opérations de maintenance courantes</a:t>
            </a:r>
          </a:p>
          <a:p>
            <a:r>
              <a:rPr lang="fr-FR" sz="1400" dirty="0"/>
              <a:t>✅ Sauvegarder et restaurer un environnement Docker</a:t>
            </a:r>
          </a:p>
          <a:p>
            <a:r>
              <a:rPr lang="fr-FR" sz="1400" dirty="0"/>
              <a:t>✅ Comprendre les outils de supervision Docker</a:t>
            </a:r>
          </a:p>
        </p:txBody>
      </p:sp>
      <p:sp>
        <p:nvSpPr>
          <p:cNvPr id="4" name="ZoneTexte 3">
            <a:extLst>
              <a:ext uri="{FF2B5EF4-FFF2-40B4-BE49-F238E27FC236}">
                <a16:creationId xmlns:a16="http://schemas.microsoft.com/office/drawing/2014/main" id="{866F8D7A-9B24-4D60-430A-21A08F4DB42A}"/>
              </a:ext>
            </a:extLst>
          </p:cNvPr>
          <p:cNvSpPr txBox="1"/>
          <p:nvPr/>
        </p:nvSpPr>
        <p:spPr>
          <a:xfrm>
            <a:off x="739587" y="2382559"/>
            <a:ext cx="3558989" cy="1446550"/>
          </a:xfrm>
          <a:prstGeom prst="rect">
            <a:avLst/>
          </a:prstGeom>
          <a:noFill/>
        </p:spPr>
        <p:txBody>
          <a:bodyPr wrap="square" rtlCol="0">
            <a:spAutoFit/>
          </a:bodyPr>
          <a:lstStyle/>
          <a:p>
            <a:r>
              <a:rPr lang="fr-FR" sz="4400" b="1" dirty="0">
                <a:solidFill>
                  <a:schemeClr val="bg1"/>
                </a:solidFill>
              </a:rPr>
              <a:t>Objectifs pédagogiques</a:t>
            </a:r>
          </a:p>
        </p:txBody>
      </p:sp>
    </p:spTree>
    <p:extLst>
      <p:ext uri="{BB962C8B-B14F-4D97-AF65-F5344CB8AC3E}">
        <p14:creationId xmlns:p14="http://schemas.microsoft.com/office/powerpoint/2010/main" val="4195528890"/>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4A2410-559B-43E8-E1AB-F313EE77DF35}"/>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E116E92A-885E-8E2F-84D4-9E8703F8DE2D}"/>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639ACB4E-059C-C9F6-4AE2-30E5CD255A18}"/>
              </a:ext>
            </a:extLst>
          </p:cNvPr>
          <p:cNvSpPr>
            <a:spLocks noGrp="1"/>
          </p:cNvSpPr>
          <p:nvPr>
            <p:ph type="sldNum" sz="quarter" idx="12"/>
          </p:nvPr>
        </p:nvSpPr>
        <p:spPr/>
        <p:txBody>
          <a:bodyPr/>
          <a:lstStyle/>
          <a:p>
            <a:fld id="{4BDCF11F-44B6-4DE8-8BC8-D1A3E36F4D29}" type="slidenum">
              <a:rPr lang="fr-FR" smtClean="0"/>
              <a:t>195</a:t>
            </a:fld>
            <a:endParaRPr lang="fr-FR"/>
          </a:p>
        </p:txBody>
      </p:sp>
      <p:sp>
        <p:nvSpPr>
          <p:cNvPr id="6" name="Rectangle 5">
            <a:extLst>
              <a:ext uri="{FF2B5EF4-FFF2-40B4-BE49-F238E27FC236}">
                <a16:creationId xmlns:a16="http://schemas.microsoft.com/office/drawing/2014/main" id="{C70F3AC2-F280-FA68-ADBF-67316A685DB2}"/>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3">
            <a:extLst>
              <a:ext uri="{FF2B5EF4-FFF2-40B4-BE49-F238E27FC236}">
                <a16:creationId xmlns:a16="http://schemas.microsoft.com/office/drawing/2014/main" id="{15F214F4-EDE8-D32A-79B9-6CC48A4143C8}"/>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7 – Monitoring et maintenance des conteneurs</a:t>
            </a:r>
          </a:p>
        </p:txBody>
      </p:sp>
      <p:pic>
        <p:nvPicPr>
          <p:cNvPr id="5" name="Image 4">
            <a:extLst>
              <a:ext uri="{FF2B5EF4-FFF2-40B4-BE49-F238E27FC236}">
                <a16:creationId xmlns:a16="http://schemas.microsoft.com/office/drawing/2014/main" id="{832272C5-9414-3E62-22C3-22BA943E1493}"/>
              </a:ext>
            </a:extLst>
          </p:cNvPr>
          <p:cNvPicPr>
            <a:picLocks noChangeAspect="1"/>
          </p:cNvPicPr>
          <p:nvPr/>
        </p:nvPicPr>
        <p:blipFill>
          <a:blip r:embed="rId2"/>
          <a:stretch>
            <a:fillRect/>
          </a:stretch>
        </p:blipFill>
        <p:spPr>
          <a:xfrm>
            <a:off x="1396252" y="846418"/>
            <a:ext cx="8810065" cy="5873377"/>
          </a:xfrm>
          <a:prstGeom prst="rect">
            <a:avLst/>
          </a:prstGeom>
        </p:spPr>
      </p:pic>
    </p:spTree>
    <p:extLst>
      <p:ext uri="{BB962C8B-B14F-4D97-AF65-F5344CB8AC3E}">
        <p14:creationId xmlns:p14="http://schemas.microsoft.com/office/powerpoint/2010/main" val="866187324"/>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E91E1F-2276-6A68-143A-9D74ACA5E558}"/>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184CF27C-3508-0054-4805-0EEF5E6F831D}"/>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B9052E69-5068-58CB-4FDA-4DE6317C0B19}"/>
              </a:ext>
            </a:extLst>
          </p:cNvPr>
          <p:cNvSpPr>
            <a:spLocks noGrp="1"/>
          </p:cNvSpPr>
          <p:nvPr>
            <p:ph type="sldNum" sz="quarter" idx="12"/>
          </p:nvPr>
        </p:nvSpPr>
        <p:spPr/>
        <p:txBody>
          <a:bodyPr/>
          <a:lstStyle/>
          <a:p>
            <a:fld id="{4BDCF11F-44B6-4DE8-8BC8-D1A3E36F4D29}" type="slidenum">
              <a:rPr lang="fr-FR" smtClean="0"/>
              <a:t>196</a:t>
            </a:fld>
            <a:endParaRPr lang="fr-FR"/>
          </a:p>
        </p:txBody>
      </p:sp>
      <p:sp>
        <p:nvSpPr>
          <p:cNvPr id="6" name="Rectangle 5">
            <a:extLst>
              <a:ext uri="{FF2B5EF4-FFF2-40B4-BE49-F238E27FC236}">
                <a16:creationId xmlns:a16="http://schemas.microsoft.com/office/drawing/2014/main" id="{461D38B4-1748-3F3B-0FED-A9B57D02AB3A}"/>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3">
            <a:extLst>
              <a:ext uri="{FF2B5EF4-FFF2-40B4-BE49-F238E27FC236}">
                <a16:creationId xmlns:a16="http://schemas.microsoft.com/office/drawing/2014/main" id="{29A2977E-DCB4-D9CC-CC76-85F51D04E497}"/>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7 – Monitoring et maintenance des conteneurs</a:t>
            </a:r>
          </a:p>
        </p:txBody>
      </p:sp>
      <p:pic>
        <p:nvPicPr>
          <p:cNvPr id="5" name="Image 4">
            <a:extLst>
              <a:ext uri="{FF2B5EF4-FFF2-40B4-BE49-F238E27FC236}">
                <a16:creationId xmlns:a16="http://schemas.microsoft.com/office/drawing/2014/main" id="{A7448B81-0807-4D8C-DF91-2E5FE20B800A}"/>
              </a:ext>
            </a:extLst>
          </p:cNvPr>
          <p:cNvPicPr>
            <a:picLocks noChangeAspect="1"/>
          </p:cNvPicPr>
          <p:nvPr/>
        </p:nvPicPr>
        <p:blipFill>
          <a:blip r:embed="rId2"/>
          <a:stretch>
            <a:fillRect/>
          </a:stretch>
        </p:blipFill>
        <p:spPr>
          <a:xfrm>
            <a:off x="1317811" y="584199"/>
            <a:ext cx="9410700" cy="6273800"/>
          </a:xfrm>
          <a:prstGeom prst="rect">
            <a:avLst/>
          </a:prstGeom>
        </p:spPr>
      </p:pic>
    </p:spTree>
    <p:extLst>
      <p:ext uri="{BB962C8B-B14F-4D97-AF65-F5344CB8AC3E}">
        <p14:creationId xmlns:p14="http://schemas.microsoft.com/office/powerpoint/2010/main" val="3443629425"/>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A8EAB-7897-140A-9D1F-3B7C5A4BD119}"/>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CA85CA61-CDCA-9BCF-19C7-A1E57254A04D}"/>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B3794F9E-B19D-D31D-FB32-98F7FACD1A9B}"/>
              </a:ext>
            </a:extLst>
          </p:cNvPr>
          <p:cNvSpPr>
            <a:spLocks noGrp="1"/>
          </p:cNvSpPr>
          <p:nvPr>
            <p:ph type="sldNum" sz="quarter" idx="12"/>
          </p:nvPr>
        </p:nvSpPr>
        <p:spPr/>
        <p:txBody>
          <a:bodyPr/>
          <a:lstStyle/>
          <a:p>
            <a:fld id="{4BDCF11F-44B6-4DE8-8BC8-D1A3E36F4D29}" type="slidenum">
              <a:rPr lang="fr-FR" smtClean="0"/>
              <a:t>197</a:t>
            </a:fld>
            <a:endParaRPr lang="fr-FR"/>
          </a:p>
        </p:txBody>
      </p:sp>
      <p:sp>
        <p:nvSpPr>
          <p:cNvPr id="6" name="Rectangle 5">
            <a:extLst>
              <a:ext uri="{FF2B5EF4-FFF2-40B4-BE49-F238E27FC236}">
                <a16:creationId xmlns:a16="http://schemas.microsoft.com/office/drawing/2014/main" id="{216C0E2F-9E88-838F-005E-B84D14F7EBDC}"/>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3">
            <a:extLst>
              <a:ext uri="{FF2B5EF4-FFF2-40B4-BE49-F238E27FC236}">
                <a16:creationId xmlns:a16="http://schemas.microsoft.com/office/drawing/2014/main" id="{50B90CFA-370F-6FB8-D018-0C1E758B6FC0}"/>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7 – Monitoring et maintenance des conteneurs</a:t>
            </a:r>
          </a:p>
        </p:txBody>
      </p:sp>
      <p:pic>
        <p:nvPicPr>
          <p:cNvPr id="5" name="Image 4">
            <a:extLst>
              <a:ext uri="{FF2B5EF4-FFF2-40B4-BE49-F238E27FC236}">
                <a16:creationId xmlns:a16="http://schemas.microsoft.com/office/drawing/2014/main" id="{5A96BF6A-935E-78CE-A4D1-2D74A4050E1B}"/>
              </a:ext>
            </a:extLst>
          </p:cNvPr>
          <p:cNvPicPr>
            <a:picLocks noChangeAspect="1"/>
          </p:cNvPicPr>
          <p:nvPr/>
        </p:nvPicPr>
        <p:blipFill>
          <a:blip r:embed="rId2"/>
          <a:stretch>
            <a:fillRect/>
          </a:stretch>
        </p:blipFill>
        <p:spPr>
          <a:xfrm>
            <a:off x="1593475" y="802341"/>
            <a:ext cx="8942295" cy="5961530"/>
          </a:xfrm>
          <a:prstGeom prst="rect">
            <a:avLst/>
          </a:prstGeom>
        </p:spPr>
      </p:pic>
    </p:spTree>
    <p:extLst>
      <p:ext uri="{BB962C8B-B14F-4D97-AF65-F5344CB8AC3E}">
        <p14:creationId xmlns:p14="http://schemas.microsoft.com/office/powerpoint/2010/main" val="2180439430"/>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FC07D8-E184-C0D8-3FD9-40BB868F82BE}"/>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57D09615-36C1-990E-569B-82A8ADE7DB0A}"/>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19A1FFF4-55F4-3F6B-9DA6-BB7EE18F6802}"/>
              </a:ext>
            </a:extLst>
          </p:cNvPr>
          <p:cNvSpPr>
            <a:spLocks noGrp="1"/>
          </p:cNvSpPr>
          <p:nvPr>
            <p:ph type="sldNum" sz="quarter" idx="12"/>
          </p:nvPr>
        </p:nvSpPr>
        <p:spPr/>
        <p:txBody>
          <a:bodyPr/>
          <a:lstStyle/>
          <a:p>
            <a:fld id="{4BDCF11F-44B6-4DE8-8BC8-D1A3E36F4D29}" type="slidenum">
              <a:rPr lang="fr-FR" smtClean="0"/>
              <a:t>198</a:t>
            </a:fld>
            <a:endParaRPr lang="fr-FR"/>
          </a:p>
        </p:txBody>
      </p:sp>
      <p:sp>
        <p:nvSpPr>
          <p:cNvPr id="6" name="Rectangle 5">
            <a:extLst>
              <a:ext uri="{FF2B5EF4-FFF2-40B4-BE49-F238E27FC236}">
                <a16:creationId xmlns:a16="http://schemas.microsoft.com/office/drawing/2014/main" id="{3B050390-0178-0088-865E-53BD7107F176}"/>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3">
            <a:extLst>
              <a:ext uri="{FF2B5EF4-FFF2-40B4-BE49-F238E27FC236}">
                <a16:creationId xmlns:a16="http://schemas.microsoft.com/office/drawing/2014/main" id="{021E594D-0CE6-6F37-6B46-721A36A74A7B}"/>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7 – Monitoring et maintenance des conteneurs</a:t>
            </a:r>
          </a:p>
        </p:txBody>
      </p:sp>
      <p:pic>
        <p:nvPicPr>
          <p:cNvPr id="5" name="Image 4">
            <a:extLst>
              <a:ext uri="{FF2B5EF4-FFF2-40B4-BE49-F238E27FC236}">
                <a16:creationId xmlns:a16="http://schemas.microsoft.com/office/drawing/2014/main" id="{4AC3D968-49DA-79A1-8B8F-92889A41E37A}"/>
              </a:ext>
            </a:extLst>
          </p:cNvPr>
          <p:cNvPicPr>
            <a:picLocks noChangeAspect="1"/>
          </p:cNvPicPr>
          <p:nvPr/>
        </p:nvPicPr>
        <p:blipFill>
          <a:blip r:embed="rId2"/>
          <a:stretch>
            <a:fillRect/>
          </a:stretch>
        </p:blipFill>
        <p:spPr>
          <a:xfrm>
            <a:off x="1299881" y="781422"/>
            <a:ext cx="9114865" cy="6076577"/>
          </a:xfrm>
          <a:prstGeom prst="rect">
            <a:avLst/>
          </a:prstGeom>
        </p:spPr>
      </p:pic>
    </p:spTree>
    <p:extLst>
      <p:ext uri="{BB962C8B-B14F-4D97-AF65-F5344CB8AC3E}">
        <p14:creationId xmlns:p14="http://schemas.microsoft.com/office/powerpoint/2010/main" val="415302658"/>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BD0C9-38B5-3B6C-C73B-B2B54B4EBACF}"/>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E2FFC18B-2FAE-FC1A-EFEC-3A166447E4F3}"/>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077F8753-E33A-245D-6D66-61FD8413605E}"/>
              </a:ext>
            </a:extLst>
          </p:cNvPr>
          <p:cNvSpPr>
            <a:spLocks noGrp="1"/>
          </p:cNvSpPr>
          <p:nvPr>
            <p:ph type="sldNum" sz="quarter" idx="12"/>
          </p:nvPr>
        </p:nvSpPr>
        <p:spPr/>
        <p:txBody>
          <a:bodyPr/>
          <a:lstStyle/>
          <a:p>
            <a:fld id="{4BDCF11F-44B6-4DE8-8BC8-D1A3E36F4D29}" type="slidenum">
              <a:rPr lang="fr-FR" smtClean="0"/>
              <a:t>199</a:t>
            </a:fld>
            <a:endParaRPr lang="fr-FR"/>
          </a:p>
        </p:txBody>
      </p:sp>
      <p:sp>
        <p:nvSpPr>
          <p:cNvPr id="6" name="Rectangle 5">
            <a:extLst>
              <a:ext uri="{FF2B5EF4-FFF2-40B4-BE49-F238E27FC236}">
                <a16:creationId xmlns:a16="http://schemas.microsoft.com/office/drawing/2014/main" id="{C06A9C80-D5FD-9133-7DCA-5416AA90FE06}"/>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3">
            <a:extLst>
              <a:ext uri="{FF2B5EF4-FFF2-40B4-BE49-F238E27FC236}">
                <a16:creationId xmlns:a16="http://schemas.microsoft.com/office/drawing/2014/main" id="{2E5ECA3F-F026-21AB-4A9F-0FA1492D3D3B}"/>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7 – Monitoring et maintenance des conteneurs</a:t>
            </a:r>
          </a:p>
        </p:txBody>
      </p:sp>
      <p:pic>
        <p:nvPicPr>
          <p:cNvPr id="5" name="Image 4">
            <a:extLst>
              <a:ext uri="{FF2B5EF4-FFF2-40B4-BE49-F238E27FC236}">
                <a16:creationId xmlns:a16="http://schemas.microsoft.com/office/drawing/2014/main" id="{B7FE9B0E-A8FA-3901-A329-5313EBB97372}"/>
              </a:ext>
            </a:extLst>
          </p:cNvPr>
          <p:cNvPicPr>
            <a:picLocks noChangeAspect="1"/>
          </p:cNvPicPr>
          <p:nvPr/>
        </p:nvPicPr>
        <p:blipFill>
          <a:blip r:embed="rId2"/>
          <a:stretch>
            <a:fillRect/>
          </a:stretch>
        </p:blipFill>
        <p:spPr>
          <a:xfrm>
            <a:off x="1479176" y="618564"/>
            <a:ext cx="9036423" cy="6024282"/>
          </a:xfrm>
          <a:prstGeom prst="rect">
            <a:avLst/>
          </a:prstGeom>
        </p:spPr>
      </p:pic>
    </p:spTree>
    <p:extLst>
      <p:ext uri="{BB962C8B-B14F-4D97-AF65-F5344CB8AC3E}">
        <p14:creationId xmlns:p14="http://schemas.microsoft.com/office/powerpoint/2010/main" val="28112379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EE43DE54-9FD5-5F6E-4EAD-E05411653FD3}"/>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921892D1-35DD-77B6-5364-1C3A3FF4AC9D}"/>
              </a:ext>
            </a:extLst>
          </p:cNvPr>
          <p:cNvSpPr>
            <a:spLocks noGrp="1"/>
          </p:cNvSpPr>
          <p:nvPr>
            <p:ph type="sldNum" sz="quarter" idx="12"/>
          </p:nvPr>
        </p:nvSpPr>
        <p:spPr/>
        <p:txBody>
          <a:bodyPr/>
          <a:lstStyle/>
          <a:p>
            <a:fld id="{4BDCF11F-44B6-4DE8-8BC8-D1A3E36F4D29}" type="slidenum">
              <a:rPr lang="fr-FR" smtClean="0"/>
              <a:t>2</a:t>
            </a:fld>
            <a:endParaRPr lang="fr-FR"/>
          </a:p>
        </p:txBody>
      </p:sp>
      <p:sp>
        <p:nvSpPr>
          <p:cNvPr id="4" name="Rectangle 3">
            <a:extLst>
              <a:ext uri="{FF2B5EF4-FFF2-40B4-BE49-F238E27FC236}">
                <a16:creationId xmlns:a16="http://schemas.microsoft.com/office/drawing/2014/main" id="{9D2E43D8-7B0B-C9FF-3632-EE0FD4F316E3}"/>
              </a:ext>
            </a:extLst>
          </p:cNvPr>
          <p:cNvSpPr/>
          <p:nvPr/>
        </p:nvSpPr>
        <p:spPr>
          <a:xfrm>
            <a:off x="0" y="0"/>
            <a:ext cx="3918134" cy="4706471"/>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3025B78E-BF52-B791-4BA5-865BF4930302}"/>
              </a:ext>
            </a:extLst>
          </p:cNvPr>
          <p:cNvPicPr>
            <a:picLocks noChangeAspect="1"/>
          </p:cNvPicPr>
          <p:nvPr/>
        </p:nvPicPr>
        <p:blipFill>
          <a:blip r:embed="rId2"/>
          <a:stretch>
            <a:fillRect/>
          </a:stretch>
        </p:blipFill>
        <p:spPr>
          <a:xfrm>
            <a:off x="2052915" y="530455"/>
            <a:ext cx="3468784" cy="4625046"/>
          </a:xfrm>
          <a:prstGeom prst="rect">
            <a:avLst/>
          </a:prstGeom>
        </p:spPr>
      </p:pic>
      <p:sp>
        <p:nvSpPr>
          <p:cNvPr id="7" name="ZoneTexte 6">
            <a:extLst>
              <a:ext uri="{FF2B5EF4-FFF2-40B4-BE49-F238E27FC236}">
                <a16:creationId xmlns:a16="http://schemas.microsoft.com/office/drawing/2014/main" id="{C429E6DA-E5F2-EA91-23EB-9D48B3D87D69}"/>
              </a:ext>
            </a:extLst>
          </p:cNvPr>
          <p:cNvSpPr txBox="1"/>
          <p:nvPr/>
        </p:nvSpPr>
        <p:spPr>
          <a:xfrm>
            <a:off x="5971048" y="397356"/>
            <a:ext cx="6096000" cy="5509200"/>
          </a:xfrm>
          <a:prstGeom prst="rect">
            <a:avLst/>
          </a:prstGeom>
          <a:noFill/>
        </p:spPr>
        <p:txBody>
          <a:bodyPr wrap="square">
            <a:spAutoFit/>
          </a:bodyPr>
          <a:lstStyle/>
          <a:p>
            <a:pPr>
              <a:buNone/>
            </a:pPr>
            <a:r>
              <a:rPr lang="fr-FR" sz="2400" b="1" dirty="0"/>
              <a:t>À propos du formateur</a:t>
            </a:r>
          </a:p>
          <a:p>
            <a:pPr>
              <a:buNone/>
            </a:pPr>
            <a:endParaRPr lang="fr-FR" sz="2400" b="1" dirty="0"/>
          </a:p>
          <a:p>
            <a:pPr>
              <a:buNone/>
            </a:pPr>
            <a:r>
              <a:rPr lang="fr-FR" sz="2400" b="1" dirty="0"/>
              <a:t>Hicham Boubtita</a:t>
            </a:r>
          </a:p>
          <a:p>
            <a:pPr>
              <a:buNone/>
            </a:pPr>
            <a:endParaRPr lang="fr-FR" sz="2000" b="1" dirty="0"/>
          </a:p>
          <a:p>
            <a:pPr>
              <a:buNone/>
            </a:pPr>
            <a:endParaRPr lang="fr-FR" sz="2000" b="1" dirty="0"/>
          </a:p>
          <a:p>
            <a:pPr>
              <a:buNone/>
            </a:pPr>
            <a:r>
              <a:rPr lang="fr-FR" sz="2000" b="1" dirty="0"/>
              <a:t>Consultant Infrastructure • Cloud • Cybersécurité</a:t>
            </a:r>
          </a:p>
          <a:p>
            <a:pPr>
              <a:buNone/>
            </a:pPr>
            <a:endParaRPr lang="fr-FR" sz="2000" b="1" dirty="0"/>
          </a:p>
          <a:p>
            <a:pPr>
              <a:buNone/>
            </a:pPr>
            <a:r>
              <a:rPr lang="fr-FR" sz="2000" dirty="0"/>
              <a:t>🖥️ 20+ ans d'expérience IT</a:t>
            </a:r>
          </a:p>
          <a:p>
            <a:pPr>
              <a:buNone/>
            </a:pPr>
            <a:endParaRPr lang="fr-FR" sz="2000" dirty="0"/>
          </a:p>
          <a:p>
            <a:pPr>
              <a:buNone/>
            </a:pPr>
            <a:r>
              <a:rPr lang="fr-FR" sz="2000" dirty="0"/>
              <a:t>☁️ Expert Cloud &amp; Virtualisation</a:t>
            </a:r>
          </a:p>
          <a:p>
            <a:pPr>
              <a:buNone/>
            </a:pPr>
            <a:endParaRPr lang="fr-FR" sz="2000" dirty="0"/>
          </a:p>
          <a:p>
            <a:pPr>
              <a:buNone/>
            </a:pPr>
            <a:r>
              <a:rPr lang="fr-FR" sz="2000" dirty="0"/>
              <a:t>🐳 Docker • Kubernetes • </a:t>
            </a:r>
            <a:r>
              <a:rPr lang="fr-FR" sz="2000" dirty="0" err="1"/>
              <a:t>OpenStack</a:t>
            </a:r>
            <a:endParaRPr lang="fr-FR" sz="2000" dirty="0"/>
          </a:p>
          <a:p>
            <a:pPr>
              <a:buNone/>
            </a:pPr>
            <a:endParaRPr lang="fr-FR" sz="2000" dirty="0"/>
          </a:p>
          <a:p>
            <a:pPr>
              <a:buNone/>
            </a:pPr>
            <a:r>
              <a:rPr lang="fr-FR" sz="2000" dirty="0"/>
              <a:t>🔐 Cybersécurité &amp; Réseaux</a:t>
            </a:r>
          </a:p>
          <a:p>
            <a:pPr>
              <a:buNone/>
            </a:pPr>
            <a:endParaRPr lang="fr-FR" sz="2000" dirty="0"/>
          </a:p>
          <a:p>
            <a:pPr>
              <a:buNone/>
            </a:pPr>
            <a:r>
              <a:rPr lang="fr-FR" sz="2000" dirty="0"/>
              <a:t>🎓 "150+ jours de formation délivrés (Infrastructure, Cloud &amp; Cybersécurité)"</a:t>
            </a:r>
          </a:p>
        </p:txBody>
      </p:sp>
      <p:sp>
        <p:nvSpPr>
          <p:cNvPr id="9" name="ZoneTexte 8">
            <a:extLst>
              <a:ext uri="{FF2B5EF4-FFF2-40B4-BE49-F238E27FC236}">
                <a16:creationId xmlns:a16="http://schemas.microsoft.com/office/drawing/2014/main" id="{6273DCBE-607B-1805-5141-50E7B9AEC940}"/>
              </a:ext>
            </a:extLst>
          </p:cNvPr>
          <p:cNvSpPr txBox="1"/>
          <p:nvPr/>
        </p:nvSpPr>
        <p:spPr>
          <a:xfrm>
            <a:off x="187699" y="4804313"/>
            <a:ext cx="5334000" cy="1200329"/>
          </a:xfrm>
          <a:prstGeom prst="rect">
            <a:avLst/>
          </a:prstGeom>
          <a:noFill/>
        </p:spPr>
        <p:txBody>
          <a:bodyPr wrap="square">
            <a:spAutoFit/>
          </a:bodyPr>
          <a:lstStyle/>
          <a:p>
            <a:pPr>
              <a:buNone/>
            </a:pPr>
            <a:r>
              <a:rPr lang="fr-FR" b="1" dirty="0"/>
              <a:t>Ma philosophie</a:t>
            </a:r>
          </a:p>
          <a:p>
            <a:pPr>
              <a:buNone/>
            </a:pPr>
            <a:endParaRPr lang="fr-FR" b="1" dirty="0"/>
          </a:p>
          <a:p>
            <a:pPr>
              <a:buNone/>
            </a:pPr>
            <a:r>
              <a:rPr lang="fr-FR" dirty="0"/>
              <a:t>« Comprendre les concepts, pratiquer immédiatement, puis être capable de les reproduire en entreprise. »</a:t>
            </a:r>
          </a:p>
        </p:txBody>
      </p:sp>
    </p:spTree>
    <p:extLst>
      <p:ext uri="{BB962C8B-B14F-4D97-AF65-F5344CB8AC3E}">
        <p14:creationId xmlns:p14="http://schemas.microsoft.com/office/powerpoint/2010/main" val="26465350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8D204C-EA36-9A36-C7C6-2624B49F61CD}"/>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E1EB2B1E-3E37-9D92-C7B8-C6B4F3C11460}"/>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003A52B2-4768-7882-5B69-88E8C788BB37}"/>
              </a:ext>
            </a:extLst>
          </p:cNvPr>
          <p:cNvSpPr>
            <a:spLocks noGrp="1"/>
          </p:cNvSpPr>
          <p:nvPr>
            <p:ph type="sldNum" sz="quarter" idx="12"/>
          </p:nvPr>
        </p:nvSpPr>
        <p:spPr/>
        <p:txBody>
          <a:bodyPr/>
          <a:lstStyle/>
          <a:p>
            <a:fld id="{4BDCF11F-44B6-4DE8-8BC8-D1A3E36F4D29}" type="slidenum">
              <a:rPr lang="fr-FR" smtClean="0"/>
              <a:t>20</a:t>
            </a:fld>
            <a:endParaRPr lang="fr-FR"/>
          </a:p>
        </p:txBody>
      </p:sp>
      <p:sp>
        <p:nvSpPr>
          <p:cNvPr id="6" name="Rectangle 5">
            <a:extLst>
              <a:ext uri="{FF2B5EF4-FFF2-40B4-BE49-F238E27FC236}">
                <a16:creationId xmlns:a16="http://schemas.microsoft.com/office/drawing/2014/main" id="{DACD3CD7-FEEE-AAD9-1717-9ABE9D518C94}"/>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8D3DE77E-5E41-9932-C101-A627B116E113}"/>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1 - Introduction aux conteneurs</a:t>
            </a:r>
          </a:p>
        </p:txBody>
      </p:sp>
      <p:pic>
        <p:nvPicPr>
          <p:cNvPr id="4" name="Image 3">
            <a:extLst>
              <a:ext uri="{FF2B5EF4-FFF2-40B4-BE49-F238E27FC236}">
                <a16:creationId xmlns:a16="http://schemas.microsoft.com/office/drawing/2014/main" id="{59016B9C-D053-1B4A-3AD4-85101DE87612}"/>
              </a:ext>
            </a:extLst>
          </p:cNvPr>
          <p:cNvPicPr>
            <a:picLocks noChangeAspect="1"/>
          </p:cNvPicPr>
          <p:nvPr/>
        </p:nvPicPr>
        <p:blipFill>
          <a:blip r:embed="rId2"/>
          <a:stretch>
            <a:fillRect/>
          </a:stretch>
        </p:blipFill>
        <p:spPr>
          <a:xfrm>
            <a:off x="2079811" y="1879396"/>
            <a:ext cx="9155227" cy="4763449"/>
          </a:xfrm>
          <a:prstGeom prst="rect">
            <a:avLst/>
          </a:prstGeom>
        </p:spPr>
      </p:pic>
      <p:sp>
        <p:nvSpPr>
          <p:cNvPr id="7" name="ZoneTexte 6">
            <a:extLst>
              <a:ext uri="{FF2B5EF4-FFF2-40B4-BE49-F238E27FC236}">
                <a16:creationId xmlns:a16="http://schemas.microsoft.com/office/drawing/2014/main" id="{5A56FAA6-683E-8B83-8149-9D2F1BA2A117}"/>
              </a:ext>
            </a:extLst>
          </p:cNvPr>
          <p:cNvSpPr txBox="1"/>
          <p:nvPr/>
        </p:nvSpPr>
        <p:spPr>
          <a:xfrm>
            <a:off x="1097561" y="806423"/>
            <a:ext cx="10594678"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2400" dirty="0"/>
              <a:t>Pourquoi les conteneurs?</a:t>
            </a:r>
          </a:p>
        </p:txBody>
      </p:sp>
    </p:spTree>
    <p:extLst>
      <p:ext uri="{BB962C8B-B14F-4D97-AF65-F5344CB8AC3E}">
        <p14:creationId xmlns:p14="http://schemas.microsoft.com/office/powerpoint/2010/main" val="3990452527"/>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9BE840-2210-7263-B350-CE511A030F96}"/>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C49A4E03-5AA4-01F4-9097-37B696071EDD}"/>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EC96CEE5-CD6A-6B3B-AE8E-19DDBF5FAD79}"/>
              </a:ext>
            </a:extLst>
          </p:cNvPr>
          <p:cNvSpPr>
            <a:spLocks noGrp="1"/>
          </p:cNvSpPr>
          <p:nvPr>
            <p:ph type="sldNum" sz="quarter" idx="12"/>
          </p:nvPr>
        </p:nvSpPr>
        <p:spPr/>
        <p:txBody>
          <a:bodyPr/>
          <a:lstStyle/>
          <a:p>
            <a:fld id="{4BDCF11F-44B6-4DE8-8BC8-D1A3E36F4D29}" type="slidenum">
              <a:rPr lang="fr-FR" smtClean="0"/>
              <a:t>200</a:t>
            </a:fld>
            <a:endParaRPr lang="fr-FR"/>
          </a:p>
        </p:txBody>
      </p:sp>
      <p:sp>
        <p:nvSpPr>
          <p:cNvPr id="6" name="Rectangle 5">
            <a:extLst>
              <a:ext uri="{FF2B5EF4-FFF2-40B4-BE49-F238E27FC236}">
                <a16:creationId xmlns:a16="http://schemas.microsoft.com/office/drawing/2014/main" id="{EFE28A1B-C845-A331-6F79-2F258AD6B061}"/>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3">
            <a:extLst>
              <a:ext uri="{FF2B5EF4-FFF2-40B4-BE49-F238E27FC236}">
                <a16:creationId xmlns:a16="http://schemas.microsoft.com/office/drawing/2014/main" id="{325823BB-84C1-E658-446F-F500E7888A27}"/>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7 – Monitoring et maintenance des conteneurs</a:t>
            </a:r>
          </a:p>
        </p:txBody>
      </p:sp>
      <p:pic>
        <p:nvPicPr>
          <p:cNvPr id="5" name="Image 4">
            <a:extLst>
              <a:ext uri="{FF2B5EF4-FFF2-40B4-BE49-F238E27FC236}">
                <a16:creationId xmlns:a16="http://schemas.microsoft.com/office/drawing/2014/main" id="{2BD9E151-19DE-EE3D-951F-E077EEB1E8B2}"/>
              </a:ext>
            </a:extLst>
          </p:cNvPr>
          <p:cNvPicPr>
            <a:picLocks noChangeAspect="1"/>
          </p:cNvPicPr>
          <p:nvPr/>
        </p:nvPicPr>
        <p:blipFill>
          <a:blip r:embed="rId2"/>
          <a:stretch>
            <a:fillRect/>
          </a:stretch>
        </p:blipFill>
        <p:spPr>
          <a:xfrm>
            <a:off x="1483659" y="571688"/>
            <a:ext cx="9224681" cy="6149787"/>
          </a:xfrm>
          <a:prstGeom prst="rect">
            <a:avLst/>
          </a:prstGeom>
        </p:spPr>
      </p:pic>
    </p:spTree>
    <p:extLst>
      <p:ext uri="{BB962C8B-B14F-4D97-AF65-F5344CB8AC3E}">
        <p14:creationId xmlns:p14="http://schemas.microsoft.com/office/powerpoint/2010/main" val="2452589451"/>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8C9197-1755-C304-C4B0-891AD089BFD2}"/>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625E3887-10A9-1AEC-014C-4C58D14AE264}"/>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E877898D-64CC-6923-C874-45538FD3695D}"/>
              </a:ext>
            </a:extLst>
          </p:cNvPr>
          <p:cNvSpPr>
            <a:spLocks noGrp="1"/>
          </p:cNvSpPr>
          <p:nvPr>
            <p:ph type="sldNum" sz="quarter" idx="12"/>
          </p:nvPr>
        </p:nvSpPr>
        <p:spPr/>
        <p:txBody>
          <a:bodyPr/>
          <a:lstStyle/>
          <a:p>
            <a:fld id="{4BDCF11F-44B6-4DE8-8BC8-D1A3E36F4D29}" type="slidenum">
              <a:rPr lang="fr-FR" smtClean="0"/>
              <a:t>201</a:t>
            </a:fld>
            <a:endParaRPr lang="fr-FR"/>
          </a:p>
        </p:txBody>
      </p:sp>
      <p:sp>
        <p:nvSpPr>
          <p:cNvPr id="6" name="Rectangle 5">
            <a:extLst>
              <a:ext uri="{FF2B5EF4-FFF2-40B4-BE49-F238E27FC236}">
                <a16:creationId xmlns:a16="http://schemas.microsoft.com/office/drawing/2014/main" id="{211E1D47-53BF-9AB0-C580-164EB0783E3F}"/>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3">
            <a:extLst>
              <a:ext uri="{FF2B5EF4-FFF2-40B4-BE49-F238E27FC236}">
                <a16:creationId xmlns:a16="http://schemas.microsoft.com/office/drawing/2014/main" id="{0B80B7A0-5473-865D-90BE-4B7E85B94F83}"/>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7 – Monitoring et maintenance des conteneurs</a:t>
            </a:r>
          </a:p>
        </p:txBody>
      </p:sp>
      <p:pic>
        <p:nvPicPr>
          <p:cNvPr id="5" name="Image 4">
            <a:extLst>
              <a:ext uri="{FF2B5EF4-FFF2-40B4-BE49-F238E27FC236}">
                <a16:creationId xmlns:a16="http://schemas.microsoft.com/office/drawing/2014/main" id="{EB7EBB6F-636F-A39D-1BF8-504E847EFCD1}"/>
              </a:ext>
            </a:extLst>
          </p:cNvPr>
          <p:cNvPicPr>
            <a:picLocks noChangeAspect="1"/>
          </p:cNvPicPr>
          <p:nvPr/>
        </p:nvPicPr>
        <p:blipFill>
          <a:blip r:embed="rId2"/>
          <a:stretch>
            <a:fillRect/>
          </a:stretch>
        </p:blipFill>
        <p:spPr>
          <a:xfrm>
            <a:off x="1757083" y="609040"/>
            <a:ext cx="9168652" cy="6112435"/>
          </a:xfrm>
          <a:prstGeom prst="rect">
            <a:avLst/>
          </a:prstGeom>
        </p:spPr>
      </p:pic>
    </p:spTree>
    <p:extLst>
      <p:ext uri="{BB962C8B-B14F-4D97-AF65-F5344CB8AC3E}">
        <p14:creationId xmlns:p14="http://schemas.microsoft.com/office/powerpoint/2010/main" val="1683058505"/>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BBA8BC-B5CE-6BA2-07A9-1B24A57E4F9F}"/>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B1ACE5C3-837F-6F30-75A4-90BF2EF315E9}"/>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E8653566-4BF7-DE74-FBDC-65EE12C5D322}"/>
              </a:ext>
            </a:extLst>
          </p:cNvPr>
          <p:cNvSpPr>
            <a:spLocks noGrp="1"/>
          </p:cNvSpPr>
          <p:nvPr>
            <p:ph type="sldNum" sz="quarter" idx="12"/>
          </p:nvPr>
        </p:nvSpPr>
        <p:spPr/>
        <p:txBody>
          <a:bodyPr/>
          <a:lstStyle/>
          <a:p>
            <a:fld id="{4BDCF11F-44B6-4DE8-8BC8-D1A3E36F4D29}" type="slidenum">
              <a:rPr lang="fr-FR" smtClean="0"/>
              <a:t>202</a:t>
            </a:fld>
            <a:endParaRPr lang="fr-FR"/>
          </a:p>
        </p:txBody>
      </p:sp>
      <p:sp>
        <p:nvSpPr>
          <p:cNvPr id="6" name="Rectangle 5">
            <a:extLst>
              <a:ext uri="{FF2B5EF4-FFF2-40B4-BE49-F238E27FC236}">
                <a16:creationId xmlns:a16="http://schemas.microsoft.com/office/drawing/2014/main" id="{0A442FDF-F6D9-E0F9-9A2B-99B3F73DA2D7}"/>
              </a:ext>
            </a:extLst>
          </p:cNvPr>
          <p:cNvSpPr/>
          <p:nvPr/>
        </p:nvSpPr>
        <p:spPr>
          <a:xfrm>
            <a:off x="4479" y="-17928"/>
            <a:ext cx="5029201" cy="6858000"/>
          </a:xfrm>
          <a:prstGeom prst="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7B77AA4F-E7B9-7943-4D36-D7B47897BE5A}"/>
              </a:ext>
            </a:extLst>
          </p:cNvPr>
          <p:cNvSpPr txBox="1"/>
          <p:nvPr/>
        </p:nvSpPr>
        <p:spPr>
          <a:xfrm>
            <a:off x="73955" y="1753361"/>
            <a:ext cx="4890248" cy="2831544"/>
          </a:xfrm>
          <a:prstGeom prst="rect">
            <a:avLst/>
          </a:prstGeom>
          <a:noFill/>
        </p:spPr>
        <p:txBody>
          <a:bodyPr wrap="square" rtlCol="0">
            <a:spAutoFit/>
          </a:bodyPr>
          <a:lstStyle/>
          <a:p>
            <a:pPr algn="ctr"/>
            <a:r>
              <a:rPr lang="fr-FR" sz="4400" b="1" dirty="0">
                <a:solidFill>
                  <a:schemeClr val="bg1"/>
                </a:solidFill>
              </a:rPr>
              <a:t>A retenir</a:t>
            </a:r>
          </a:p>
          <a:p>
            <a:endParaRPr lang="fr-FR" sz="1400" b="1" dirty="0">
              <a:solidFill>
                <a:schemeClr val="bg1"/>
              </a:solidFill>
            </a:endParaRPr>
          </a:p>
          <a:p>
            <a:r>
              <a:rPr lang="fr-FR" sz="2000" b="1" dirty="0">
                <a:solidFill>
                  <a:schemeClr val="bg1"/>
                </a:solidFill>
              </a:rPr>
              <a:t>«Un environnement Docker en production ne se limite pas au déploiement des conteneurs : il doit être supervisé, maintenu et sauvegardé afin de garantir la disponibilité et la pérennité des applications.</a:t>
            </a:r>
          </a:p>
        </p:txBody>
      </p:sp>
      <p:sp>
        <p:nvSpPr>
          <p:cNvPr id="7" name="ZoneTexte 6">
            <a:extLst>
              <a:ext uri="{FF2B5EF4-FFF2-40B4-BE49-F238E27FC236}">
                <a16:creationId xmlns:a16="http://schemas.microsoft.com/office/drawing/2014/main" id="{1092BB4E-AA63-72B3-57FE-ACCE1DFD3790}"/>
              </a:ext>
            </a:extLst>
          </p:cNvPr>
          <p:cNvSpPr txBox="1"/>
          <p:nvPr/>
        </p:nvSpPr>
        <p:spPr>
          <a:xfrm>
            <a:off x="5562600" y="2045748"/>
            <a:ext cx="6096000" cy="2554545"/>
          </a:xfrm>
          <a:prstGeom prst="rect">
            <a:avLst/>
          </a:prstGeom>
          <a:noFill/>
        </p:spPr>
        <p:txBody>
          <a:bodyPr wrap="square">
            <a:spAutoFit/>
          </a:bodyPr>
          <a:lstStyle/>
          <a:p>
            <a:r>
              <a:rPr lang="fr-FR" sz="1600" dirty="0"/>
              <a:t>✅ Le monitoring permet de vérifier l'état et les performances des conteneurs.</a:t>
            </a:r>
          </a:p>
          <a:p>
            <a:r>
              <a:rPr lang="fr-FR" sz="1600" dirty="0"/>
              <a:t>✅ Les commandes docker logs, docker stats et docker </a:t>
            </a:r>
            <a:r>
              <a:rPr lang="fr-FR" sz="1600" dirty="0" err="1"/>
              <a:t>inspect</a:t>
            </a:r>
            <a:r>
              <a:rPr lang="fr-FR" sz="1600" dirty="0"/>
              <a:t> sont indispensables pour l'exploitation quotidienne.</a:t>
            </a:r>
          </a:p>
          <a:p>
            <a:r>
              <a:rPr lang="fr-FR" sz="1600" dirty="0"/>
              <a:t>✅ Les outils comme </a:t>
            </a:r>
            <a:r>
              <a:rPr lang="fr-FR" sz="1600" dirty="0" err="1"/>
              <a:t>cAdvisor</a:t>
            </a:r>
            <a:r>
              <a:rPr lang="fr-FR" sz="1600" dirty="0"/>
              <a:t>, Prometheus et </a:t>
            </a:r>
            <a:r>
              <a:rPr lang="fr-FR" sz="1600" dirty="0" err="1"/>
              <a:t>Grafana</a:t>
            </a:r>
            <a:r>
              <a:rPr lang="fr-FR" sz="1600" dirty="0"/>
              <a:t> permettent une supervision avancée.</a:t>
            </a:r>
          </a:p>
          <a:p>
            <a:r>
              <a:rPr lang="fr-FR" sz="1600" dirty="0"/>
              <a:t>✅ Les opérations de maintenance permettent de conserver un environnement Docker propre et performant.</a:t>
            </a:r>
          </a:p>
          <a:p>
            <a:r>
              <a:rPr lang="fr-FR" sz="1600" dirty="0"/>
              <a:t>✅ Les sauvegardes doivent couvrir à la fois les volumes, les images et les fichiers de configuration.</a:t>
            </a:r>
          </a:p>
        </p:txBody>
      </p:sp>
    </p:spTree>
    <p:extLst>
      <p:ext uri="{BB962C8B-B14F-4D97-AF65-F5344CB8AC3E}">
        <p14:creationId xmlns:p14="http://schemas.microsoft.com/office/powerpoint/2010/main" val="2867563029"/>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041D0-1EF4-0FE3-6E67-97D0EE6EA170}"/>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F483C687-BA18-4EE9-77EE-789BEC0AF62D}"/>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1A2DEFA2-3A97-D634-4DF6-9E73B8DAEB2B}"/>
              </a:ext>
            </a:extLst>
          </p:cNvPr>
          <p:cNvSpPr>
            <a:spLocks noGrp="1"/>
          </p:cNvSpPr>
          <p:nvPr>
            <p:ph type="sldNum" sz="quarter" idx="12"/>
          </p:nvPr>
        </p:nvSpPr>
        <p:spPr/>
        <p:txBody>
          <a:bodyPr/>
          <a:lstStyle/>
          <a:p>
            <a:fld id="{4BDCF11F-44B6-4DE8-8BC8-D1A3E36F4D29}" type="slidenum">
              <a:rPr lang="fr-FR" smtClean="0"/>
              <a:t>203</a:t>
            </a:fld>
            <a:endParaRPr lang="fr-FR"/>
          </a:p>
        </p:txBody>
      </p:sp>
      <p:sp>
        <p:nvSpPr>
          <p:cNvPr id="6" name="Rectangle 5">
            <a:extLst>
              <a:ext uri="{FF2B5EF4-FFF2-40B4-BE49-F238E27FC236}">
                <a16:creationId xmlns:a16="http://schemas.microsoft.com/office/drawing/2014/main" id="{1C27321F-4A68-3F8C-4466-5EF215645567}"/>
              </a:ext>
            </a:extLst>
          </p:cNvPr>
          <p:cNvSpPr/>
          <p:nvPr/>
        </p:nvSpPr>
        <p:spPr>
          <a:xfrm>
            <a:off x="-1" y="0"/>
            <a:ext cx="5011271"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u contenu 3">
            <a:extLst>
              <a:ext uri="{FF2B5EF4-FFF2-40B4-BE49-F238E27FC236}">
                <a16:creationId xmlns:a16="http://schemas.microsoft.com/office/drawing/2014/main" id="{AEA7B6DD-FBCB-F3FE-4143-D26E6509B6E0}"/>
              </a:ext>
            </a:extLst>
          </p:cNvPr>
          <p:cNvSpPr txBox="1">
            <a:spLocks/>
          </p:cNvSpPr>
          <p:nvPr/>
        </p:nvSpPr>
        <p:spPr>
          <a:xfrm>
            <a:off x="5334001" y="2141537"/>
            <a:ext cx="6425921" cy="2574925"/>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7200" dirty="0">
                <a:solidFill>
                  <a:srgbClr val="021632"/>
                </a:solidFill>
              </a:rPr>
              <a:t>Docker Compose</a:t>
            </a:r>
          </a:p>
        </p:txBody>
      </p:sp>
      <p:sp>
        <p:nvSpPr>
          <p:cNvPr id="7" name="ZoneTexte 6">
            <a:extLst>
              <a:ext uri="{FF2B5EF4-FFF2-40B4-BE49-F238E27FC236}">
                <a16:creationId xmlns:a16="http://schemas.microsoft.com/office/drawing/2014/main" id="{35AF2E44-C1FF-2EA6-86CA-45F82783E2FD}"/>
              </a:ext>
            </a:extLst>
          </p:cNvPr>
          <p:cNvSpPr txBox="1"/>
          <p:nvPr/>
        </p:nvSpPr>
        <p:spPr>
          <a:xfrm>
            <a:off x="941293" y="3044278"/>
            <a:ext cx="2599765" cy="769441"/>
          </a:xfrm>
          <a:prstGeom prst="rect">
            <a:avLst/>
          </a:prstGeom>
          <a:noFill/>
        </p:spPr>
        <p:txBody>
          <a:bodyPr wrap="square" rtlCol="0">
            <a:spAutoFit/>
          </a:bodyPr>
          <a:lstStyle/>
          <a:p>
            <a:r>
              <a:rPr lang="fr-FR" sz="4400" b="1" dirty="0">
                <a:solidFill>
                  <a:schemeClr val="bg1"/>
                </a:solidFill>
              </a:rPr>
              <a:t>Chapitre 8</a:t>
            </a:r>
          </a:p>
        </p:txBody>
      </p:sp>
    </p:spTree>
    <p:extLst>
      <p:ext uri="{BB962C8B-B14F-4D97-AF65-F5344CB8AC3E}">
        <p14:creationId xmlns:p14="http://schemas.microsoft.com/office/powerpoint/2010/main" val="2706460734"/>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F6E885-229D-27AE-4479-A15C832EBF64}"/>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E2662D37-67A0-F958-A376-E377D564314F}"/>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32824093-110F-8E40-0B88-33E7E736D101}"/>
              </a:ext>
            </a:extLst>
          </p:cNvPr>
          <p:cNvSpPr>
            <a:spLocks noGrp="1"/>
          </p:cNvSpPr>
          <p:nvPr>
            <p:ph type="sldNum" sz="quarter" idx="12"/>
          </p:nvPr>
        </p:nvSpPr>
        <p:spPr/>
        <p:txBody>
          <a:bodyPr/>
          <a:lstStyle/>
          <a:p>
            <a:fld id="{4BDCF11F-44B6-4DE8-8BC8-D1A3E36F4D29}" type="slidenum">
              <a:rPr lang="fr-FR" smtClean="0"/>
              <a:t>204</a:t>
            </a:fld>
            <a:endParaRPr lang="fr-FR"/>
          </a:p>
        </p:txBody>
      </p:sp>
      <p:sp>
        <p:nvSpPr>
          <p:cNvPr id="6" name="Rectangle 5">
            <a:extLst>
              <a:ext uri="{FF2B5EF4-FFF2-40B4-BE49-F238E27FC236}">
                <a16:creationId xmlns:a16="http://schemas.microsoft.com/office/drawing/2014/main" id="{4A90FA0B-E128-F84E-629E-361221D5CFE9}"/>
              </a:ext>
            </a:extLst>
          </p:cNvPr>
          <p:cNvSpPr/>
          <p:nvPr/>
        </p:nvSpPr>
        <p:spPr>
          <a:xfrm>
            <a:off x="-1" y="0"/>
            <a:ext cx="5038166" cy="6858000"/>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78D3697F-D945-5B5C-4727-811A1F1E72C5}"/>
              </a:ext>
            </a:extLst>
          </p:cNvPr>
          <p:cNvSpPr txBox="1">
            <a:spLocks/>
          </p:cNvSpPr>
          <p:nvPr/>
        </p:nvSpPr>
        <p:spPr>
          <a:xfrm>
            <a:off x="5244353" y="612845"/>
            <a:ext cx="6355976"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8 – Docker Compose</a:t>
            </a:r>
          </a:p>
        </p:txBody>
      </p:sp>
      <p:sp>
        <p:nvSpPr>
          <p:cNvPr id="9" name="ZoneTexte 8">
            <a:extLst>
              <a:ext uri="{FF2B5EF4-FFF2-40B4-BE49-F238E27FC236}">
                <a16:creationId xmlns:a16="http://schemas.microsoft.com/office/drawing/2014/main" id="{B6A0E0E2-BB45-C8E3-7B90-C232FDA5FF58}"/>
              </a:ext>
            </a:extLst>
          </p:cNvPr>
          <p:cNvSpPr txBox="1"/>
          <p:nvPr/>
        </p:nvSpPr>
        <p:spPr>
          <a:xfrm>
            <a:off x="5325036" y="2305615"/>
            <a:ext cx="6768353" cy="1815882"/>
          </a:xfrm>
          <a:prstGeom prst="rect">
            <a:avLst/>
          </a:prstGeom>
          <a:noFill/>
        </p:spPr>
        <p:txBody>
          <a:bodyPr wrap="square">
            <a:spAutoFit/>
          </a:bodyPr>
          <a:lstStyle/>
          <a:p>
            <a:r>
              <a:rPr lang="fr-FR" sz="1400" dirty="0"/>
              <a:t>À l'issue de ce chapitre, vous serez capable de :</a:t>
            </a:r>
          </a:p>
          <a:p>
            <a:endParaRPr lang="fr-FR" sz="1400" dirty="0"/>
          </a:p>
          <a:p>
            <a:r>
              <a:rPr lang="fr-FR" sz="1400" dirty="0"/>
              <a:t>✅ Comprendre le principe des microservices</a:t>
            </a:r>
          </a:p>
          <a:p>
            <a:r>
              <a:rPr lang="fr-FR" sz="1400" dirty="0"/>
              <a:t>✅ Comprendre l'architecture N-tiers</a:t>
            </a:r>
          </a:p>
          <a:p>
            <a:r>
              <a:rPr lang="fr-FR" sz="1400" dirty="0"/>
              <a:t>✅ Déployer plusieurs conteneurs avec Docker Compose</a:t>
            </a:r>
          </a:p>
          <a:p>
            <a:r>
              <a:rPr lang="fr-FR" sz="1400" dirty="0"/>
              <a:t>✅ Décrire une application dans un fichier </a:t>
            </a:r>
            <a:r>
              <a:rPr lang="fr-FR" sz="1400" dirty="0" err="1"/>
              <a:t>compose.yaml</a:t>
            </a:r>
            <a:endParaRPr lang="fr-FR" sz="1400" dirty="0"/>
          </a:p>
          <a:p>
            <a:r>
              <a:rPr lang="fr-FR" sz="1400" dirty="0"/>
              <a:t>✅ Gérer les services, réseaux et volumes avec Compose</a:t>
            </a:r>
          </a:p>
          <a:p>
            <a:r>
              <a:rPr lang="fr-FR" sz="1400" dirty="0"/>
              <a:t>✅ Administrer un environnement multi-conteneur</a:t>
            </a:r>
          </a:p>
        </p:txBody>
      </p:sp>
      <p:sp>
        <p:nvSpPr>
          <p:cNvPr id="4" name="ZoneTexte 3">
            <a:extLst>
              <a:ext uri="{FF2B5EF4-FFF2-40B4-BE49-F238E27FC236}">
                <a16:creationId xmlns:a16="http://schemas.microsoft.com/office/drawing/2014/main" id="{3C770027-BC0C-B2A0-2B04-0EE7108F8C76}"/>
              </a:ext>
            </a:extLst>
          </p:cNvPr>
          <p:cNvSpPr txBox="1"/>
          <p:nvPr/>
        </p:nvSpPr>
        <p:spPr>
          <a:xfrm>
            <a:off x="739587" y="2382559"/>
            <a:ext cx="3558989" cy="1446550"/>
          </a:xfrm>
          <a:prstGeom prst="rect">
            <a:avLst/>
          </a:prstGeom>
          <a:noFill/>
        </p:spPr>
        <p:txBody>
          <a:bodyPr wrap="square" rtlCol="0">
            <a:spAutoFit/>
          </a:bodyPr>
          <a:lstStyle/>
          <a:p>
            <a:r>
              <a:rPr lang="fr-FR" sz="4400" b="1" dirty="0">
                <a:solidFill>
                  <a:schemeClr val="bg1"/>
                </a:solidFill>
              </a:rPr>
              <a:t>Objectifs pédagogiques</a:t>
            </a:r>
          </a:p>
        </p:txBody>
      </p:sp>
    </p:spTree>
    <p:extLst>
      <p:ext uri="{BB962C8B-B14F-4D97-AF65-F5344CB8AC3E}">
        <p14:creationId xmlns:p14="http://schemas.microsoft.com/office/powerpoint/2010/main" val="1244263657"/>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C9E74-3ABF-6682-26D0-6812EA986D6C}"/>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A479C3C7-15AF-C915-925C-5630E39339E5}"/>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CFD6DAD2-5B0A-418E-C5FE-6357BAB25ECD}"/>
              </a:ext>
            </a:extLst>
          </p:cNvPr>
          <p:cNvSpPr>
            <a:spLocks noGrp="1"/>
          </p:cNvSpPr>
          <p:nvPr>
            <p:ph type="sldNum" sz="quarter" idx="12"/>
          </p:nvPr>
        </p:nvSpPr>
        <p:spPr/>
        <p:txBody>
          <a:bodyPr/>
          <a:lstStyle/>
          <a:p>
            <a:fld id="{4BDCF11F-44B6-4DE8-8BC8-D1A3E36F4D29}" type="slidenum">
              <a:rPr lang="fr-FR" smtClean="0"/>
              <a:t>205</a:t>
            </a:fld>
            <a:endParaRPr lang="fr-FR"/>
          </a:p>
        </p:txBody>
      </p:sp>
      <p:sp>
        <p:nvSpPr>
          <p:cNvPr id="6" name="Rectangle 5">
            <a:extLst>
              <a:ext uri="{FF2B5EF4-FFF2-40B4-BE49-F238E27FC236}">
                <a16:creationId xmlns:a16="http://schemas.microsoft.com/office/drawing/2014/main" id="{D18BADBA-C425-CCA9-04CA-4D5F6CBD0C53}"/>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3">
            <a:extLst>
              <a:ext uri="{FF2B5EF4-FFF2-40B4-BE49-F238E27FC236}">
                <a16:creationId xmlns:a16="http://schemas.microsoft.com/office/drawing/2014/main" id="{8F347B75-0FB5-42DF-7C8C-140D7939028E}"/>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8 – Docker Compose</a:t>
            </a:r>
          </a:p>
        </p:txBody>
      </p:sp>
      <p:pic>
        <p:nvPicPr>
          <p:cNvPr id="5" name="Image 4">
            <a:extLst>
              <a:ext uri="{FF2B5EF4-FFF2-40B4-BE49-F238E27FC236}">
                <a16:creationId xmlns:a16="http://schemas.microsoft.com/office/drawing/2014/main" id="{7A20463A-7FD1-C343-FAD2-C149C569A357}"/>
              </a:ext>
            </a:extLst>
          </p:cNvPr>
          <p:cNvPicPr>
            <a:picLocks noChangeAspect="1"/>
          </p:cNvPicPr>
          <p:nvPr/>
        </p:nvPicPr>
        <p:blipFill>
          <a:blip r:embed="rId2"/>
          <a:stretch>
            <a:fillRect/>
          </a:stretch>
        </p:blipFill>
        <p:spPr>
          <a:xfrm>
            <a:off x="1290917" y="572246"/>
            <a:ext cx="9428629" cy="6285753"/>
          </a:xfrm>
          <a:prstGeom prst="rect">
            <a:avLst/>
          </a:prstGeom>
        </p:spPr>
      </p:pic>
    </p:spTree>
    <p:extLst>
      <p:ext uri="{BB962C8B-B14F-4D97-AF65-F5344CB8AC3E}">
        <p14:creationId xmlns:p14="http://schemas.microsoft.com/office/powerpoint/2010/main" val="279617298"/>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D75B44-8F5B-1FCB-8FB0-3ED5B4489EAC}"/>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DB6B9014-2068-CBB3-89B2-84D9FF5A1626}"/>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AA3AF15B-5C08-2D7C-7A69-FDD5EAE2694A}"/>
              </a:ext>
            </a:extLst>
          </p:cNvPr>
          <p:cNvSpPr>
            <a:spLocks noGrp="1"/>
          </p:cNvSpPr>
          <p:nvPr>
            <p:ph type="sldNum" sz="quarter" idx="12"/>
          </p:nvPr>
        </p:nvSpPr>
        <p:spPr/>
        <p:txBody>
          <a:bodyPr/>
          <a:lstStyle/>
          <a:p>
            <a:fld id="{4BDCF11F-44B6-4DE8-8BC8-D1A3E36F4D29}" type="slidenum">
              <a:rPr lang="fr-FR" smtClean="0"/>
              <a:t>206</a:t>
            </a:fld>
            <a:endParaRPr lang="fr-FR"/>
          </a:p>
        </p:txBody>
      </p:sp>
      <p:sp>
        <p:nvSpPr>
          <p:cNvPr id="6" name="Rectangle 5">
            <a:extLst>
              <a:ext uri="{FF2B5EF4-FFF2-40B4-BE49-F238E27FC236}">
                <a16:creationId xmlns:a16="http://schemas.microsoft.com/office/drawing/2014/main" id="{8F50A656-8EF5-10A0-D8D5-9B87050AB78B}"/>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3">
            <a:extLst>
              <a:ext uri="{FF2B5EF4-FFF2-40B4-BE49-F238E27FC236}">
                <a16:creationId xmlns:a16="http://schemas.microsoft.com/office/drawing/2014/main" id="{E64AB7E9-A1D6-D543-0EB0-1EBE6D7CEBD6}"/>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8 – Docker Compose</a:t>
            </a:r>
          </a:p>
        </p:txBody>
      </p:sp>
      <p:pic>
        <p:nvPicPr>
          <p:cNvPr id="5" name="Image 4">
            <a:extLst>
              <a:ext uri="{FF2B5EF4-FFF2-40B4-BE49-F238E27FC236}">
                <a16:creationId xmlns:a16="http://schemas.microsoft.com/office/drawing/2014/main" id="{2CCE339E-9DE3-075F-3FF4-EB136637BF23}"/>
              </a:ext>
            </a:extLst>
          </p:cNvPr>
          <p:cNvPicPr>
            <a:picLocks noChangeAspect="1"/>
          </p:cNvPicPr>
          <p:nvPr/>
        </p:nvPicPr>
        <p:blipFill>
          <a:blip r:embed="rId2"/>
          <a:stretch>
            <a:fillRect/>
          </a:stretch>
        </p:blipFill>
        <p:spPr>
          <a:xfrm>
            <a:off x="1855694" y="708213"/>
            <a:ext cx="8810065" cy="5873376"/>
          </a:xfrm>
          <a:prstGeom prst="rect">
            <a:avLst/>
          </a:prstGeom>
        </p:spPr>
      </p:pic>
    </p:spTree>
    <p:extLst>
      <p:ext uri="{BB962C8B-B14F-4D97-AF65-F5344CB8AC3E}">
        <p14:creationId xmlns:p14="http://schemas.microsoft.com/office/powerpoint/2010/main" val="1990909263"/>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BB208-26F3-8285-FCC3-9EB00F2AA786}"/>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86B3D829-C923-0519-DA99-622BB941D7CC}"/>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51581902-CE2C-EFDC-E0A5-6B02F622C526}"/>
              </a:ext>
            </a:extLst>
          </p:cNvPr>
          <p:cNvSpPr>
            <a:spLocks noGrp="1"/>
          </p:cNvSpPr>
          <p:nvPr>
            <p:ph type="sldNum" sz="quarter" idx="12"/>
          </p:nvPr>
        </p:nvSpPr>
        <p:spPr/>
        <p:txBody>
          <a:bodyPr/>
          <a:lstStyle/>
          <a:p>
            <a:fld id="{4BDCF11F-44B6-4DE8-8BC8-D1A3E36F4D29}" type="slidenum">
              <a:rPr lang="fr-FR" smtClean="0"/>
              <a:t>207</a:t>
            </a:fld>
            <a:endParaRPr lang="fr-FR"/>
          </a:p>
        </p:txBody>
      </p:sp>
      <p:sp>
        <p:nvSpPr>
          <p:cNvPr id="6" name="Rectangle 5">
            <a:extLst>
              <a:ext uri="{FF2B5EF4-FFF2-40B4-BE49-F238E27FC236}">
                <a16:creationId xmlns:a16="http://schemas.microsoft.com/office/drawing/2014/main" id="{A1377F48-5C69-B4DB-8F38-F4A265EBD26B}"/>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3">
            <a:extLst>
              <a:ext uri="{FF2B5EF4-FFF2-40B4-BE49-F238E27FC236}">
                <a16:creationId xmlns:a16="http://schemas.microsoft.com/office/drawing/2014/main" id="{5BEC795E-7A17-5391-56A4-1E013E5DA171}"/>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8 – Docker Compose</a:t>
            </a:r>
          </a:p>
        </p:txBody>
      </p:sp>
      <p:pic>
        <p:nvPicPr>
          <p:cNvPr id="5" name="Image 4">
            <a:extLst>
              <a:ext uri="{FF2B5EF4-FFF2-40B4-BE49-F238E27FC236}">
                <a16:creationId xmlns:a16="http://schemas.microsoft.com/office/drawing/2014/main" id="{FEBDE541-0558-2480-6BE4-27D41AD24D04}"/>
              </a:ext>
            </a:extLst>
          </p:cNvPr>
          <p:cNvPicPr>
            <a:picLocks noChangeAspect="1"/>
          </p:cNvPicPr>
          <p:nvPr/>
        </p:nvPicPr>
        <p:blipFill>
          <a:blip r:embed="rId2"/>
          <a:stretch>
            <a:fillRect/>
          </a:stretch>
        </p:blipFill>
        <p:spPr>
          <a:xfrm>
            <a:off x="1134035" y="582893"/>
            <a:ext cx="9014011" cy="6009341"/>
          </a:xfrm>
          <a:prstGeom prst="rect">
            <a:avLst/>
          </a:prstGeom>
        </p:spPr>
      </p:pic>
    </p:spTree>
    <p:extLst>
      <p:ext uri="{BB962C8B-B14F-4D97-AF65-F5344CB8AC3E}">
        <p14:creationId xmlns:p14="http://schemas.microsoft.com/office/powerpoint/2010/main" val="3076932798"/>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655D9-FBB2-4F57-A0AB-3E0E642FDD53}"/>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2D775839-A7C1-74B9-7E96-FF0524880CD7}"/>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3B8B60F3-96C9-FD80-4B31-3A7301A90D9B}"/>
              </a:ext>
            </a:extLst>
          </p:cNvPr>
          <p:cNvSpPr>
            <a:spLocks noGrp="1"/>
          </p:cNvSpPr>
          <p:nvPr>
            <p:ph type="sldNum" sz="quarter" idx="12"/>
          </p:nvPr>
        </p:nvSpPr>
        <p:spPr/>
        <p:txBody>
          <a:bodyPr/>
          <a:lstStyle/>
          <a:p>
            <a:fld id="{4BDCF11F-44B6-4DE8-8BC8-D1A3E36F4D29}" type="slidenum">
              <a:rPr lang="fr-FR" smtClean="0"/>
              <a:t>208</a:t>
            </a:fld>
            <a:endParaRPr lang="fr-FR"/>
          </a:p>
        </p:txBody>
      </p:sp>
      <p:sp>
        <p:nvSpPr>
          <p:cNvPr id="6" name="Rectangle 5">
            <a:extLst>
              <a:ext uri="{FF2B5EF4-FFF2-40B4-BE49-F238E27FC236}">
                <a16:creationId xmlns:a16="http://schemas.microsoft.com/office/drawing/2014/main" id="{83E386C1-1194-633A-2DC3-61E98151E07D}"/>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3">
            <a:extLst>
              <a:ext uri="{FF2B5EF4-FFF2-40B4-BE49-F238E27FC236}">
                <a16:creationId xmlns:a16="http://schemas.microsoft.com/office/drawing/2014/main" id="{A49EE9AB-06DD-BB6E-68B1-4FBFB469819B}"/>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8 – Docker Compose</a:t>
            </a:r>
          </a:p>
        </p:txBody>
      </p:sp>
      <p:pic>
        <p:nvPicPr>
          <p:cNvPr id="5" name="Image 4">
            <a:extLst>
              <a:ext uri="{FF2B5EF4-FFF2-40B4-BE49-F238E27FC236}">
                <a16:creationId xmlns:a16="http://schemas.microsoft.com/office/drawing/2014/main" id="{C4D71068-DBCA-4534-E21D-A005461389DE}"/>
              </a:ext>
            </a:extLst>
          </p:cNvPr>
          <p:cNvPicPr>
            <a:picLocks noChangeAspect="1"/>
          </p:cNvPicPr>
          <p:nvPr/>
        </p:nvPicPr>
        <p:blipFill>
          <a:blip r:embed="rId2"/>
          <a:stretch>
            <a:fillRect/>
          </a:stretch>
        </p:blipFill>
        <p:spPr>
          <a:xfrm>
            <a:off x="1021976" y="571688"/>
            <a:ext cx="9341224" cy="6227482"/>
          </a:xfrm>
          <a:prstGeom prst="rect">
            <a:avLst/>
          </a:prstGeom>
        </p:spPr>
      </p:pic>
    </p:spTree>
    <p:extLst>
      <p:ext uri="{BB962C8B-B14F-4D97-AF65-F5344CB8AC3E}">
        <p14:creationId xmlns:p14="http://schemas.microsoft.com/office/powerpoint/2010/main" val="110486187"/>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80CEAA-E544-42F9-1279-69450748AFD4}"/>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81A8F202-99C9-A2CA-C055-EA1797F37DC8}"/>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AFF1A110-B0AD-CBFA-37F6-6470C0B3708B}"/>
              </a:ext>
            </a:extLst>
          </p:cNvPr>
          <p:cNvSpPr>
            <a:spLocks noGrp="1"/>
          </p:cNvSpPr>
          <p:nvPr>
            <p:ph type="sldNum" sz="quarter" idx="12"/>
          </p:nvPr>
        </p:nvSpPr>
        <p:spPr/>
        <p:txBody>
          <a:bodyPr/>
          <a:lstStyle/>
          <a:p>
            <a:fld id="{4BDCF11F-44B6-4DE8-8BC8-D1A3E36F4D29}" type="slidenum">
              <a:rPr lang="fr-FR" smtClean="0"/>
              <a:t>209</a:t>
            </a:fld>
            <a:endParaRPr lang="fr-FR"/>
          </a:p>
        </p:txBody>
      </p:sp>
      <p:sp>
        <p:nvSpPr>
          <p:cNvPr id="6" name="Rectangle 5">
            <a:extLst>
              <a:ext uri="{FF2B5EF4-FFF2-40B4-BE49-F238E27FC236}">
                <a16:creationId xmlns:a16="http://schemas.microsoft.com/office/drawing/2014/main" id="{51CD8D92-1BD8-5D6C-8651-B4BA520DB5BA}"/>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3">
            <a:extLst>
              <a:ext uri="{FF2B5EF4-FFF2-40B4-BE49-F238E27FC236}">
                <a16:creationId xmlns:a16="http://schemas.microsoft.com/office/drawing/2014/main" id="{D25AD834-1403-6704-86DA-5D198648D1A6}"/>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8 – Docker Compose</a:t>
            </a:r>
          </a:p>
        </p:txBody>
      </p:sp>
      <p:pic>
        <p:nvPicPr>
          <p:cNvPr id="5" name="Image 4">
            <a:extLst>
              <a:ext uri="{FF2B5EF4-FFF2-40B4-BE49-F238E27FC236}">
                <a16:creationId xmlns:a16="http://schemas.microsoft.com/office/drawing/2014/main" id="{49AD2573-FD18-33FA-891B-982E8F905A7F}"/>
              </a:ext>
            </a:extLst>
          </p:cNvPr>
          <p:cNvPicPr>
            <a:picLocks noChangeAspect="1"/>
          </p:cNvPicPr>
          <p:nvPr/>
        </p:nvPicPr>
        <p:blipFill>
          <a:blip r:embed="rId2"/>
          <a:stretch>
            <a:fillRect/>
          </a:stretch>
        </p:blipFill>
        <p:spPr>
          <a:xfrm>
            <a:off x="1264024" y="708213"/>
            <a:ext cx="9079006" cy="6052671"/>
          </a:xfrm>
          <a:prstGeom prst="rect">
            <a:avLst/>
          </a:prstGeom>
        </p:spPr>
      </p:pic>
    </p:spTree>
    <p:extLst>
      <p:ext uri="{BB962C8B-B14F-4D97-AF65-F5344CB8AC3E}">
        <p14:creationId xmlns:p14="http://schemas.microsoft.com/office/powerpoint/2010/main" val="15065644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8AD913-4573-6E80-A5AC-71056807A4A0}"/>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F84D12BF-D35D-A0AC-1DBC-B504E70ED01C}"/>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2A2E9E62-F9CF-7B31-7AC4-53A83EAF9FD7}"/>
              </a:ext>
            </a:extLst>
          </p:cNvPr>
          <p:cNvSpPr>
            <a:spLocks noGrp="1"/>
          </p:cNvSpPr>
          <p:nvPr>
            <p:ph type="sldNum" sz="quarter" idx="12"/>
          </p:nvPr>
        </p:nvSpPr>
        <p:spPr/>
        <p:txBody>
          <a:bodyPr/>
          <a:lstStyle/>
          <a:p>
            <a:fld id="{4BDCF11F-44B6-4DE8-8BC8-D1A3E36F4D29}" type="slidenum">
              <a:rPr lang="fr-FR" smtClean="0"/>
              <a:t>21</a:t>
            </a:fld>
            <a:endParaRPr lang="fr-FR"/>
          </a:p>
        </p:txBody>
      </p:sp>
      <p:sp>
        <p:nvSpPr>
          <p:cNvPr id="6" name="Rectangle 5">
            <a:extLst>
              <a:ext uri="{FF2B5EF4-FFF2-40B4-BE49-F238E27FC236}">
                <a16:creationId xmlns:a16="http://schemas.microsoft.com/office/drawing/2014/main" id="{B0636262-1989-3627-85F5-F9F4BD209C76}"/>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9B68D954-C511-AE1A-64F0-8626041D3283}"/>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1 - Introduction aux conteneurs</a:t>
            </a:r>
          </a:p>
        </p:txBody>
      </p:sp>
      <p:pic>
        <p:nvPicPr>
          <p:cNvPr id="4" name="Image 3">
            <a:extLst>
              <a:ext uri="{FF2B5EF4-FFF2-40B4-BE49-F238E27FC236}">
                <a16:creationId xmlns:a16="http://schemas.microsoft.com/office/drawing/2014/main" id="{E544AAE2-F8D6-8F85-BB2D-C7E79050EEC4}"/>
              </a:ext>
            </a:extLst>
          </p:cNvPr>
          <p:cNvPicPr>
            <a:picLocks noChangeAspect="1"/>
          </p:cNvPicPr>
          <p:nvPr/>
        </p:nvPicPr>
        <p:blipFill>
          <a:blip r:embed="rId2"/>
          <a:stretch>
            <a:fillRect/>
          </a:stretch>
        </p:blipFill>
        <p:spPr>
          <a:xfrm>
            <a:off x="1980924" y="1808405"/>
            <a:ext cx="8660861" cy="4913070"/>
          </a:xfrm>
          <a:prstGeom prst="rect">
            <a:avLst/>
          </a:prstGeom>
        </p:spPr>
      </p:pic>
      <p:sp>
        <p:nvSpPr>
          <p:cNvPr id="7" name="ZoneTexte 6">
            <a:extLst>
              <a:ext uri="{FF2B5EF4-FFF2-40B4-BE49-F238E27FC236}">
                <a16:creationId xmlns:a16="http://schemas.microsoft.com/office/drawing/2014/main" id="{7B46565E-C1BC-51BC-E72B-7177AD537585}"/>
              </a:ext>
            </a:extLst>
          </p:cNvPr>
          <p:cNvSpPr txBox="1"/>
          <p:nvPr/>
        </p:nvSpPr>
        <p:spPr>
          <a:xfrm>
            <a:off x="1097561" y="806423"/>
            <a:ext cx="10594678"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2400" dirty="0"/>
              <a:t>Pourquoi les conteneurs?</a:t>
            </a:r>
          </a:p>
        </p:txBody>
      </p:sp>
    </p:spTree>
    <p:extLst>
      <p:ext uri="{BB962C8B-B14F-4D97-AF65-F5344CB8AC3E}">
        <p14:creationId xmlns:p14="http://schemas.microsoft.com/office/powerpoint/2010/main" val="3639520189"/>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2A340-7B2E-BE86-6D7E-A7AA7D21C99E}"/>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8DA7A6F6-14A8-CABF-AC48-92E95D09EA3E}"/>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6E64D903-EC32-4F7F-946C-C25D2463F4EF}"/>
              </a:ext>
            </a:extLst>
          </p:cNvPr>
          <p:cNvSpPr>
            <a:spLocks noGrp="1"/>
          </p:cNvSpPr>
          <p:nvPr>
            <p:ph type="sldNum" sz="quarter" idx="12"/>
          </p:nvPr>
        </p:nvSpPr>
        <p:spPr/>
        <p:txBody>
          <a:bodyPr/>
          <a:lstStyle/>
          <a:p>
            <a:fld id="{4BDCF11F-44B6-4DE8-8BC8-D1A3E36F4D29}" type="slidenum">
              <a:rPr lang="fr-FR" smtClean="0"/>
              <a:t>210</a:t>
            </a:fld>
            <a:endParaRPr lang="fr-FR"/>
          </a:p>
        </p:txBody>
      </p:sp>
      <p:sp>
        <p:nvSpPr>
          <p:cNvPr id="6" name="Rectangle 5">
            <a:extLst>
              <a:ext uri="{FF2B5EF4-FFF2-40B4-BE49-F238E27FC236}">
                <a16:creationId xmlns:a16="http://schemas.microsoft.com/office/drawing/2014/main" id="{D39C4908-D702-AF4D-316D-166DC6630984}"/>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3">
            <a:extLst>
              <a:ext uri="{FF2B5EF4-FFF2-40B4-BE49-F238E27FC236}">
                <a16:creationId xmlns:a16="http://schemas.microsoft.com/office/drawing/2014/main" id="{42077DA0-20C6-5476-54C9-AF449A82CBD9}"/>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8 – Docker Compose</a:t>
            </a:r>
          </a:p>
        </p:txBody>
      </p:sp>
      <p:pic>
        <p:nvPicPr>
          <p:cNvPr id="5" name="Image 4">
            <a:extLst>
              <a:ext uri="{FF2B5EF4-FFF2-40B4-BE49-F238E27FC236}">
                <a16:creationId xmlns:a16="http://schemas.microsoft.com/office/drawing/2014/main" id="{44D3F0CE-321C-8BD1-D158-C943460FA486}"/>
              </a:ext>
            </a:extLst>
          </p:cNvPr>
          <p:cNvPicPr>
            <a:picLocks noChangeAspect="1"/>
          </p:cNvPicPr>
          <p:nvPr/>
        </p:nvPicPr>
        <p:blipFill>
          <a:blip r:embed="rId2"/>
          <a:stretch>
            <a:fillRect/>
          </a:stretch>
        </p:blipFill>
        <p:spPr>
          <a:xfrm>
            <a:off x="1526241" y="670299"/>
            <a:ext cx="9076764" cy="6051176"/>
          </a:xfrm>
          <a:prstGeom prst="rect">
            <a:avLst/>
          </a:prstGeom>
        </p:spPr>
      </p:pic>
    </p:spTree>
    <p:extLst>
      <p:ext uri="{BB962C8B-B14F-4D97-AF65-F5344CB8AC3E}">
        <p14:creationId xmlns:p14="http://schemas.microsoft.com/office/powerpoint/2010/main" val="1039801427"/>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731C8-37EE-7E2E-AEB4-704E1278BE60}"/>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A0EAC686-BB63-A77B-3C65-FADBBC5E4022}"/>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134A0525-C9F2-B065-D672-D2D6885B1144}"/>
              </a:ext>
            </a:extLst>
          </p:cNvPr>
          <p:cNvSpPr>
            <a:spLocks noGrp="1"/>
          </p:cNvSpPr>
          <p:nvPr>
            <p:ph type="sldNum" sz="quarter" idx="12"/>
          </p:nvPr>
        </p:nvSpPr>
        <p:spPr/>
        <p:txBody>
          <a:bodyPr/>
          <a:lstStyle/>
          <a:p>
            <a:fld id="{4BDCF11F-44B6-4DE8-8BC8-D1A3E36F4D29}" type="slidenum">
              <a:rPr lang="fr-FR" smtClean="0"/>
              <a:t>211</a:t>
            </a:fld>
            <a:endParaRPr lang="fr-FR"/>
          </a:p>
        </p:txBody>
      </p:sp>
      <p:sp>
        <p:nvSpPr>
          <p:cNvPr id="6" name="Rectangle 5">
            <a:extLst>
              <a:ext uri="{FF2B5EF4-FFF2-40B4-BE49-F238E27FC236}">
                <a16:creationId xmlns:a16="http://schemas.microsoft.com/office/drawing/2014/main" id="{6ADF916E-4795-0DAC-BEAD-0E681368217D}"/>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3">
            <a:extLst>
              <a:ext uri="{FF2B5EF4-FFF2-40B4-BE49-F238E27FC236}">
                <a16:creationId xmlns:a16="http://schemas.microsoft.com/office/drawing/2014/main" id="{59A5E323-4295-C333-8E2E-686C3DF0669E}"/>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8 – Docker Compose</a:t>
            </a:r>
          </a:p>
        </p:txBody>
      </p:sp>
      <p:pic>
        <p:nvPicPr>
          <p:cNvPr id="5" name="Image 4">
            <a:extLst>
              <a:ext uri="{FF2B5EF4-FFF2-40B4-BE49-F238E27FC236}">
                <a16:creationId xmlns:a16="http://schemas.microsoft.com/office/drawing/2014/main" id="{04803A97-0892-F19E-1678-FC71D6B9099B}"/>
              </a:ext>
            </a:extLst>
          </p:cNvPr>
          <p:cNvPicPr>
            <a:picLocks noChangeAspect="1"/>
          </p:cNvPicPr>
          <p:nvPr/>
        </p:nvPicPr>
        <p:blipFill>
          <a:blip r:embed="rId2"/>
          <a:stretch>
            <a:fillRect/>
          </a:stretch>
        </p:blipFill>
        <p:spPr>
          <a:xfrm>
            <a:off x="1199030" y="571688"/>
            <a:ext cx="9224681" cy="6149787"/>
          </a:xfrm>
          <a:prstGeom prst="rect">
            <a:avLst/>
          </a:prstGeom>
        </p:spPr>
      </p:pic>
    </p:spTree>
    <p:extLst>
      <p:ext uri="{BB962C8B-B14F-4D97-AF65-F5344CB8AC3E}">
        <p14:creationId xmlns:p14="http://schemas.microsoft.com/office/powerpoint/2010/main" val="1166383394"/>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F966CB-97BD-5938-0E2F-9EE67748C7D8}"/>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97A26CC9-F89F-B708-B335-91701FA42840}"/>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2242DE35-8E8B-FC14-1B98-C1EA1BC92E27}"/>
              </a:ext>
            </a:extLst>
          </p:cNvPr>
          <p:cNvSpPr>
            <a:spLocks noGrp="1"/>
          </p:cNvSpPr>
          <p:nvPr>
            <p:ph type="sldNum" sz="quarter" idx="12"/>
          </p:nvPr>
        </p:nvSpPr>
        <p:spPr/>
        <p:txBody>
          <a:bodyPr/>
          <a:lstStyle/>
          <a:p>
            <a:fld id="{4BDCF11F-44B6-4DE8-8BC8-D1A3E36F4D29}" type="slidenum">
              <a:rPr lang="fr-FR" smtClean="0"/>
              <a:t>212</a:t>
            </a:fld>
            <a:endParaRPr lang="fr-FR"/>
          </a:p>
        </p:txBody>
      </p:sp>
      <p:sp>
        <p:nvSpPr>
          <p:cNvPr id="6" name="Rectangle 5">
            <a:extLst>
              <a:ext uri="{FF2B5EF4-FFF2-40B4-BE49-F238E27FC236}">
                <a16:creationId xmlns:a16="http://schemas.microsoft.com/office/drawing/2014/main" id="{4A70E9EE-FA8A-D568-272E-AC1619633260}"/>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3">
            <a:extLst>
              <a:ext uri="{FF2B5EF4-FFF2-40B4-BE49-F238E27FC236}">
                <a16:creationId xmlns:a16="http://schemas.microsoft.com/office/drawing/2014/main" id="{A4D83607-CB0E-B393-9343-58954D295555}"/>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8 – Docker Compose</a:t>
            </a:r>
          </a:p>
        </p:txBody>
      </p:sp>
      <p:pic>
        <p:nvPicPr>
          <p:cNvPr id="5" name="Image 4">
            <a:extLst>
              <a:ext uri="{FF2B5EF4-FFF2-40B4-BE49-F238E27FC236}">
                <a16:creationId xmlns:a16="http://schemas.microsoft.com/office/drawing/2014/main" id="{F736C656-C530-C27E-7AFA-9F77D674ACE0}"/>
              </a:ext>
            </a:extLst>
          </p:cNvPr>
          <p:cNvPicPr>
            <a:picLocks noChangeAspect="1"/>
          </p:cNvPicPr>
          <p:nvPr/>
        </p:nvPicPr>
        <p:blipFill>
          <a:blip r:embed="rId2"/>
          <a:stretch>
            <a:fillRect/>
          </a:stretch>
        </p:blipFill>
        <p:spPr>
          <a:xfrm>
            <a:off x="1371599" y="467099"/>
            <a:ext cx="9195547" cy="6130365"/>
          </a:xfrm>
          <a:prstGeom prst="rect">
            <a:avLst/>
          </a:prstGeom>
        </p:spPr>
      </p:pic>
    </p:spTree>
    <p:extLst>
      <p:ext uri="{BB962C8B-B14F-4D97-AF65-F5344CB8AC3E}">
        <p14:creationId xmlns:p14="http://schemas.microsoft.com/office/powerpoint/2010/main" val="4254055950"/>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872279-3998-9ECE-FD37-D34AACA5FF3F}"/>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1E6D20CE-BBD7-FE85-40CF-DBAFD89CEB3B}"/>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0DAA0393-1603-E355-EC12-427AE8E95C94}"/>
              </a:ext>
            </a:extLst>
          </p:cNvPr>
          <p:cNvSpPr>
            <a:spLocks noGrp="1"/>
          </p:cNvSpPr>
          <p:nvPr>
            <p:ph type="sldNum" sz="quarter" idx="12"/>
          </p:nvPr>
        </p:nvSpPr>
        <p:spPr/>
        <p:txBody>
          <a:bodyPr/>
          <a:lstStyle/>
          <a:p>
            <a:fld id="{4BDCF11F-44B6-4DE8-8BC8-D1A3E36F4D29}" type="slidenum">
              <a:rPr lang="fr-FR" smtClean="0"/>
              <a:t>213</a:t>
            </a:fld>
            <a:endParaRPr lang="fr-FR"/>
          </a:p>
        </p:txBody>
      </p:sp>
      <p:sp>
        <p:nvSpPr>
          <p:cNvPr id="6" name="Rectangle 5">
            <a:extLst>
              <a:ext uri="{FF2B5EF4-FFF2-40B4-BE49-F238E27FC236}">
                <a16:creationId xmlns:a16="http://schemas.microsoft.com/office/drawing/2014/main" id="{F7E145F1-8047-A563-940D-3AA8DEA70041}"/>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3">
            <a:extLst>
              <a:ext uri="{FF2B5EF4-FFF2-40B4-BE49-F238E27FC236}">
                <a16:creationId xmlns:a16="http://schemas.microsoft.com/office/drawing/2014/main" id="{C693EBF9-A952-A934-B89A-9A5CF1DDC6FC}"/>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8 – Docker Compose</a:t>
            </a:r>
          </a:p>
        </p:txBody>
      </p:sp>
      <p:pic>
        <p:nvPicPr>
          <p:cNvPr id="5" name="Image 4">
            <a:extLst>
              <a:ext uri="{FF2B5EF4-FFF2-40B4-BE49-F238E27FC236}">
                <a16:creationId xmlns:a16="http://schemas.microsoft.com/office/drawing/2014/main" id="{55AE0939-E5A3-9628-29EB-4FCC7D3C66AB}"/>
              </a:ext>
            </a:extLst>
          </p:cNvPr>
          <p:cNvPicPr>
            <a:picLocks noChangeAspect="1"/>
          </p:cNvPicPr>
          <p:nvPr/>
        </p:nvPicPr>
        <p:blipFill>
          <a:blip r:embed="rId2"/>
          <a:stretch>
            <a:fillRect/>
          </a:stretch>
        </p:blipFill>
        <p:spPr>
          <a:xfrm>
            <a:off x="1479176" y="591670"/>
            <a:ext cx="9063318" cy="6042212"/>
          </a:xfrm>
          <a:prstGeom prst="rect">
            <a:avLst/>
          </a:prstGeom>
        </p:spPr>
      </p:pic>
    </p:spTree>
    <p:extLst>
      <p:ext uri="{BB962C8B-B14F-4D97-AF65-F5344CB8AC3E}">
        <p14:creationId xmlns:p14="http://schemas.microsoft.com/office/powerpoint/2010/main" val="1981458593"/>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F950B1-21CA-1FC3-FEA2-45EE9D17FCCC}"/>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DEF99E4A-00DC-509C-1A62-CC5EF4B12925}"/>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96BC2169-2207-AEA1-EC8D-24FCDDE65794}"/>
              </a:ext>
            </a:extLst>
          </p:cNvPr>
          <p:cNvSpPr>
            <a:spLocks noGrp="1"/>
          </p:cNvSpPr>
          <p:nvPr>
            <p:ph type="sldNum" sz="quarter" idx="12"/>
          </p:nvPr>
        </p:nvSpPr>
        <p:spPr/>
        <p:txBody>
          <a:bodyPr/>
          <a:lstStyle/>
          <a:p>
            <a:fld id="{4BDCF11F-44B6-4DE8-8BC8-D1A3E36F4D29}" type="slidenum">
              <a:rPr lang="fr-FR" smtClean="0"/>
              <a:t>214</a:t>
            </a:fld>
            <a:endParaRPr lang="fr-FR"/>
          </a:p>
        </p:txBody>
      </p:sp>
      <p:sp>
        <p:nvSpPr>
          <p:cNvPr id="6" name="Rectangle 5">
            <a:extLst>
              <a:ext uri="{FF2B5EF4-FFF2-40B4-BE49-F238E27FC236}">
                <a16:creationId xmlns:a16="http://schemas.microsoft.com/office/drawing/2014/main" id="{6F1072A2-8F40-4A3B-52EE-5AC19918F950}"/>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3">
            <a:extLst>
              <a:ext uri="{FF2B5EF4-FFF2-40B4-BE49-F238E27FC236}">
                <a16:creationId xmlns:a16="http://schemas.microsoft.com/office/drawing/2014/main" id="{50CBCBD8-9AD3-A935-698C-6757567DEA55}"/>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8 – Docker Compose</a:t>
            </a:r>
          </a:p>
        </p:txBody>
      </p:sp>
      <p:pic>
        <p:nvPicPr>
          <p:cNvPr id="5" name="Image 4">
            <a:extLst>
              <a:ext uri="{FF2B5EF4-FFF2-40B4-BE49-F238E27FC236}">
                <a16:creationId xmlns:a16="http://schemas.microsoft.com/office/drawing/2014/main" id="{31D2C600-6FC0-FFE0-8EF9-0034AFA4A621}"/>
              </a:ext>
            </a:extLst>
          </p:cNvPr>
          <p:cNvPicPr>
            <a:picLocks noChangeAspect="1"/>
          </p:cNvPicPr>
          <p:nvPr/>
        </p:nvPicPr>
        <p:blipFill>
          <a:blip r:embed="rId2"/>
          <a:stretch>
            <a:fillRect/>
          </a:stretch>
        </p:blipFill>
        <p:spPr>
          <a:xfrm>
            <a:off x="1571065" y="591670"/>
            <a:ext cx="9399494" cy="6266329"/>
          </a:xfrm>
          <a:prstGeom prst="rect">
            <a:avLst/>
          </a:prstGeom>
        </p:spPr>
      </p:pic>
    </p:spTree>
    <p:extLst>
      <p:ext uri="{BB962C8B-B14F-4D97-AF65-F5344CB8AC3E}">
        <p14:creationId xmlns:p14="http://schemas.microsoft.com/office/powerpoint/2010/main" val="859726020"/>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7184FB-FD77-8F6A-897F-9465F0DD71D1}"/>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18BFCC08-3745-A206-36E2-D8AFB78D556D}"/>
              </a:ext>
            </a:extLst>
          </p:cNvPr>
          <p:cNvSpPr>
            <a:spLocks noGrp="1"/>
          </p:cNvSpPr>
          <p:nvPr>
            <p:ph type="ftr" sz="quarter" idx="11"/>
          </p:nvPr>
        </p:nvSpPr>
        <p:spPr/>
        <p:txBody>
          <a:bodyPr/>
          <a:lstStyle/>
          <a:p>
            <a:r>
              <a:rPr lang="fr-FR" dirty="0"/>
              <a:t>DOCKER</a:t>
            </a:r>
          </a:p>
        </p:txBody>
      </p:sp>
      <p:sp>
        <p:nvSpPr>
          <p:cNvPr id="3" name="Espace réservé du numéro de diapositive 2">
            <a:extLst>
              <a:ext uri="{FF2B5EF4-FFF2-40B4-BE49-F238E27FC236}">
                <a16:creationId xmlns:a16="http://schemas.microsoft.com/office/drawing/2014/main" id="{5CEB0B45-4E5F-7BF2-E158-339FEA3AB43C}"/>
              </a:ext>
            </a:extLst>
          </p:cNvPr>
          <p:cNvSpPr>
            <a:spLocks noGrp="1"/>
          </p:cNvSpPr>
          <p:nvPr>
            <p:ph type="sldNum" sz="quarter" idx="12"/>
          </p:nvPr>
        </p:nvSpPr>
        <p:spPr/>
        <p:txBody>
          <a:bodyPr/>
          <a:lstStyle/>
          <a:p>
            <a:fld id="{4BDCF11F-44B6-4DE8-8BC8-D1A3E36F4D29}" type="slidenum">
              <a:rPr lang="fr-FR" smtClean="0"/>
              <a:t>215</a:t>
            </a:fld>
            <a:endParaRPr lang="fr-FR"/>
          </a:p>
        </p:txBody>
      </p:sp>
      <p:sp>
        <p:nvSpPr>
          <p:cNvPr id="6" name="Rectangle 5">
            <a:extLst>
              <a:ext uri="{FF2B5EF4-FFF2-40B4-BE49-F238E27FC236}">
                <a16:creationId xmlns:a16="http://schemas.microsoft.com/office/drawing/2014/main" id="{C6E72EC3-3AD0-B1C7-DE7D-63A9F64C111F}"/>
              </a:ext>
            </a:extLst>
          </p:cNvPr>
          <p:cNvSpPr/>
          <p:nvPr/>
        </p:nvSpPr>
        <p:spPr>
          <a:xfrm>
            <a:off x="-1" y="0"/>
            <a:ext cx="5038166"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902C9136-6F28-CD7D-9059-8E85B4D265FC}"/>
              </a:ext>
            </a:extLst>
          </p:cNvPr>
          <p:cNvSpPr txBox="1"/>
          <p:nvPr/>
        </p:nvSpPr>
        <p:spPr>
          <a:xfrm>
            <a:off x="542364" y="1397674"/>
            <a:ext cx="3558989" cy="2923877"/>
          </a:xfrm>
          <a:prstGeom prst="rect">
            <a:avLst/>
          </a:prstGeom>
          <a:noFill/>
        </p:spPr>
        <p:txBody>
          <a:bodyPr wrap="square" rtlCol="0">
            <a:spAutoFit/>
          </a:bodyPr>
          <a:lstStyle/>
          <a:p>
            <a:r>
              <a:rPr lang="fr-FR" sz="4400" b="1" dirty="0">
                <a:solidFill>
                  <a:schemeClr val="bg1"/>
                </a:solidFill>
              </a:rPr>
              <a:t>Atelier 8</a:t>
            </a:r>
          </a:p>
          <a:p>
            <a:endParaRPr lang="fr-FR" sz="4400" b="1" dirty="0">
              <a:solidFill>
                <a:schemeClr val="bg1"/>
              </a:solidFill>
            </a:endParaRPr>
          </a:p>
          <a:p>
            <a:r>
              <a:rPr lang="fr-FR" sz="3200" b="1" dirty="0">
                <a:solidFill>
                  <a:schemeClr val="bg1"/>
                </a:solidFill>
              </a:rPr>
              <a:t>Déployer une application avec Docker Compose</a:t>
            </a:r>
            <a:endParaRPr lang="fr-FR" sz="4400" b="1" dirty="0">
              <a:solidFill>
                <a:schemeClr val="bg1"/>
              </a:solidFill>
            </a:endParaRPr>
          </a:p>
        </p:txBody>
      </p:sp>
      <p:sp>
        <p:nvSpPr>
          <p:cNvPr id="8" name="ZoneTexte 7">
            <a:extLst>
              <a:ext uri="{FF2B5EF4-FFF2-40B4-BE49-F238E27FC236}">
                <a16:creationId xmlns:a16="http://schemas.microsoft.com/office/drawing/2014/main" id="{D1F52631-F631-5B53-CB48-5464E1F9F226}"/>
              </a:ext>
            </a:extLst>
          </p:cNvPr>
          <p:cNvSpPr txBox="1"/>
          <p:nvPr/>
        </p:nvSpPr>
        <p:spPr>
          <a:xfrm>
            <a:off x="5580530" y="1997839"/>
            <a:ext cx="6096000" cy="2308324"/>
          </a:xfrm>
          <a:prstGeom prst="rect">
            <a:avLst/>
          </a:prstGeom>
          <a:noFill/>
        </p:spPr>
        <p:txBody>
          <a:bodyPr wrap="square">
            <a:spAutoFit/>
          </a:bodyPr>
          <a:lstStyle/>
          <a:p>
            <a:r>
              <a:rPr lang="fr-FR" b="1" dirty="0"/>
              <a:t>Objectif</a:t>
            </a:r>
          </a:p>
          <a:p>
            <a:r>
              <a:rPr lang="fr-FR" dirty="0"/>
              <a:t>À l'issue de ces exercices, vous serez capable de :</a:t>
            </a:r>
          </a:p>
          <a:p>
            <a:endParaRPr lang="fr-FR" dirty="0"/>
          </a:p>
          <a:p>
            <a:pPr marL="285750" indent="-285750">
              <a:buFont typeface="Arial" panose="020B0604020202020204" pitchFamily="34" charset="0"/>
              <a:buChar char="•"/>
            </a:pPr>
            <a:r>
              <a:rPr lang="fr-FR" dirty="0"/>
              <a:t>Créer un fichier </a:t>
            </a:r>
            <a:r>
              <a:rPr lang="fr-FR" dirty="0" err="1"/>
              <a:t>compose.yaml</a:t>
            </a:r>
            <a:endParaRPr lang="fr-FR" dirty="0"/>
          </a:p>
          <a:p>
            <a:pPr marL="285750" indent="-285750">
              <a:buFont typeface="Arial" panose="020B0604020202020204" pitchFamily="34" charset="0"/>
              <a:buChar char="•"/>
            </a:pPr>
            <a:r>
              <a:rPr lang="fr-FR" dirty="0"/>
              <a:t>Déployer plusieurs services</a:t>
            </a:r>
          </a:p>
          <a:p>
            <a:pPr marL="285750" indent="-285750">
              <a:buFont typeface="Arial" panose="020B0604020202020204" pitchFamily="34" charset="0"/>
              <a:buChar char="•"/>
            </a:pPr>
            <a:r>
              <a:rPr lang="fr-FR" dirty="0"/>
              <a:t>Utiliser des volumes</a:t>
            </a:r>
          </a:p>
          <a:p>
            <a:pPr marL="285750" indent="-285750">
              <a:buFont typeface="Arial" panose="020B0604020202020204" pitchFamily="34" charset="0"/>
              <a:buChar char="•"/>
            </a:pPr>
            <a:r>
              <a:rPr lang="fr-FR" dirty="0"/>
              <a:t> Comprendre les dépendances entre services</a:t>
            </a:r>
          </a:p>
          <a:p>
            <a:pPr marL="285750" indent="-285750">
              <a:buFont typeface="Arial" panose="020B0604020202020204" pitchFamily="34" charset="0"/>
              <a:buChar char="•"/>
            </a:pPr>
            <a:r>
              <a:rPr lang="fr-FR" dirty="0"/>
              <a:t> Administrer une stack Docker Compose</a:t>
            </a:r>
          </a:p>
        </p:txBody>
      </p:sp>
    </p:spTree>
    <p:extLst>
      <p:ext uri="{BB962C8B-B14F-4D97-AF65-F5344CB8AC3E}">
        <p14:creationId xmlns:p14="http://schemas.microsoft.com/office/powerpoint/2010/main" val="512025670"/>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CC440F-54EF-521F-E0A3-397CFE24A7D8}"/>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F155F131-9B0B-9FD2-4EF3-662A2245BDDD}"/>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5D951586-A6C5-1636-63BD-DD08AAFE6123}"/>
              </a:ext>
            </a:extLst>
          </p:cNvPr>
          <p:cNvSpPr>
            <a:spLocks noGrp="1"/>
          </p:cNvSpPr>
          <p:nvPr>
            <p:ph type="sldNum" sz="quarter" idx="12"/>
          </p:nvPr>
        </p:nvSpPr>
        <p:spPr/>
        <p:txBody>
          <a:bodyPr/>
          <a:lstStyle/>
          <a:p>
            <a:fld id="{4BDCF11F-44B6-4DE8-8BC8-D1A3E36F4D29}" type="slidenum">
              <a:rPr lang="fr-FR" smtClean="0"/>
              <a:t>216</a:t>
            </a:fld>
            <a:endParaRPr lang="fr-FR"/>
          </a:p>
        </p:txBody>
      </p:sp>
      <p:sp>
        <p:nvSpPr>
          <p:cNvPr id="6" name="Rectangle 5">
            <a:extLst>
              <a:ext uri="{FF2B5EF4-FFF2-40B4-BE49-F238E27FC236}">
                <a16:creationId xmlns:a16="http://schemas.microsoft.com/office/drawing/2014/main" id="{0F0B2446-6DAC-79BB-1100-22D6BDFB16D4}"/>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5A00DBA8-CB24-FCFA-B247-A9A0E201B87F}"/>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8 — Persistance des données avec Docker</a:t>
            </a:r>
          </a:p>
        </p:txBody>
      </p:sp>
      <p:sp>
        <p:nvSpPr>
          <p:cNvPr id="8" name="ZoneTexte 7">
            <a:extLst>
              <a:ext uri="{FF2B5EF4-FFF2-40B4-BE49-F238E27FC236}">
                <a16:creationId xmlns:a16="http://schemas.microsoft.com/office/drawing/2014/main" id="{5CC3AD7B-6703-A8D1-7128-73D8483C671E}"/>
              </a:ext>
            </a:extLst>
          </p:cNvPr>
          <p:cNvSpPr txBox="1"/>
          <p:nvPr/>
        </p:nvSpPr>
        <p:spPr>
          <a:xfrm>
            <a:off x="1488141" y="1197783"/>
            <a:ext cx="6096000" cy="2862322"/>
          </a:xfrm>
          <a:prstGeom prst="rect">
            <a:avLst/>
          </a:prstGeom>
          <a:noFill/>
        </p:spPr>
        <p:txBody>
          <a:bodyPr wrap="square">
            <a:spAutoFit/>
          </a:bodyPr>
          <a:lstStyle/>
          <a:p>
            <a:pPr>
              <a:buNone/>
            </a:pPr>
            <a:r>
              <a:rPr lang="fr-FR" b="1" dirty="0"/>
              <a:t>Partie 1 – Préparation</a:t>
            </a:r>
          </a:p>
          <a:p>
            <a:pPr>
              <a:buNone/>
            </a:pPr>
            <a:r>
              <a:rPr lang="fr-FR" b="1" dirty="0"/>
              <a:t>Étape 1 – installer compose et créer le répertoire </a:t>
            </a:r>
          </a:p>
          <a:p>
            <a:pPr rtl="0">
              <a:buNone/>
            </a:pPr>
            <a:r>
              <a:rPr lang="fr-FR" dirty="0" err="1">
                <a:latin typeface="Courier New" panose="02070309020205020404" pitchFamily="49" charset="0"/>
              </a:rPr>
              <a:t>sudo</a:t>
            </a:r>
            <a:r>
              <a:rPr lang="fr-FR" dirty="0">
                <a:latin typeface="Courier New" panose="02070309020205020404" pitchFamily="49" charset="0"/>
              </a:rPr>
              <a:t> </a:t>
            </a:r>
            <a:r>
              <a:rPr lang="fr-FR" dirty="0" err="1">
                <a:latin typeface="Courier New" panose="02070309020205020404" pitchFamily="49" charset="0"/>
              </a:rPr>
              <a:t>apt</a:t>
            </a:r>
            <a:r>
              <a:rPr lang="fr-FR" dirty="0">
                <a:latin typeface="Courier New" panose="02070309020205020404" pitchFamily="49" charset="0"/>
              </a:rPr>
              <a:t> </a:t>
            </a:r>
            <a:r>
              <a:rPr lang="fr-FR" dirty="0" err="1">
                <a:latin typeface="Courier New" panose="02070309020205020404" pitchFamily="49" charset="0"/>
              </a:rPr>
              <a:t>install</a:t>
            </a:r>
            <a:r>
              <a:rPr lang="fr-FR" dirty="0">
                <a:latin typeface="Courier New" panose="02070309020205020404" pitchFamily="49" charset="0"/>
              </a:rPr>
              <a:t> docker-compose</a:t>
            </a:r>
          </a:p>
          <a:p>
            <a:pPr rtl="0">
              <a:buNone/>
            </a:pPr>
            <a:endParaRPr lang="fr-FR" dirty="0">
              <a:latin typeface="Courier New" panose="02070309020205020404" pitchFamily="49" charset="0"/>
            </a:endParaRPr>
          </a:p>
          <a:p>
            <a:pPr rtl="0">
              <a:buNone/>
            </a:pPr>
            <a:r>
              <a:rPr lang="fr-FR" dirty="0" err="1">
                <a:latin typeface="Courier New" panose="02070309020205020404" pitchFamily="49" charset="0"/>
              </a:rPr>
              <a:t>mkdir</a:t>
            </a:r>
            <a:r>
              <a:rPr lang="fr-FR" dirty="0">
                <a:latin typeface="Courier New" panose="02070309020205020404" pitchFamily="49" charset="0"/>
              </a:rPr>
              <a:t> compose-</a:t>
            </a:r>
            <a:r>
              <a:rPr lang="fr-FR" dirty="0" err="1">
                <a:latin typeface="Courier New" panose="02070309020205020404" pitchFamily="49" charset="0"/>
              </a:rPr>
              <a:t>lab</a:t>
            </a:r>
            <a:br>
              <a:rPr lang="fr-FR" dirty="0">
                <a:latin typeface="Courier New" panose="02070309020205020404" pitchFamily="49" charset="0"/>
              </a:rPr>
            </a:br>
            <a:r>
              <a:rPr lang="fr-FR" dirty="0">
                <a:latin typeface="Courier New" panose="02070309020205020404" pitchFamily="49" charset="0"/>
              </a:rPr>
              <a:t>cd compose-</a:t>
            </a:r>
            <a:r>
              <a:rPr lang="fr-FR" dirty="0" err="1">
                <a:latin typeface="Courier New" panose="02070309020205020404" pitchFamily="49" charset="0"/>
              </a:rPr>
              <a:t>lab</a:t>
            </a:r>
            <a:endParaRPr lang="fr-FR" dirty="0">
              <a:latin typeface="Courier New" panose="02070309020205020404" pitchFamily="49" charset="0"/>
            </a:endParaRPr>
          </a:p>
          <a:p>
            <a:pPr>
              <a:buNone/>
            </a:pPr>
            <a:br>
              <a:rPr lang="fr-FR" dirty="0"/>
            </a:br>
            <a:endParaRPr lang="fr-FR" dirty="0"/>
          </a:p>
          <a:p>
            <a:pPr>
              <a:buNone/>
            </a:pPr>
            <a:r>
              <a:rPr lang="fr-FR" b="1" dirty="0"/>
              <a:t>Étape 2 – Créer le fichier</a:t>
            </a:r>
          </a:p>
          <a:p>
            <a:pPr rtl="0">
              <a:buNone/>
            </a:pPr>
            <a:r>
              <a:rPr lang="fr-FR" dirty="0">
                <a:latin typeface="Courier New" panose="02070309020205020404" pitchFamily="49" charset="0"/>
              </a:rPr>
              <a:t>nano </a:t>
            </a:r>
            <a:r>
              <a:rPr lang="fr-FR" dirty="0" err="1">
                <a:latin typeface="Courier New" panose="02070309020205020404" pitchFamily="49" charset="0"/>
              </a:rPr>
              <a:t>compose.yaml</a:t>
            </a:r>
            <a:endParaRPr lang="fr-FR" dirty="0">
              <a:latin typeface="Courier New" panose="02070309020205020404" pitchFamily="49" charset="0"/>
            </a:endParaRPr>
          </a:p>
        </p:txBody>
      </p:sp>
    </p:spTree>
    <p:extLst>
      <p:ext uri="{BB962C8B-B14F-4D97-AF65-F5344CB8AC3E}">
        <p14:creationId xmlns:p14="http://schemas.microsoft.com/office/powerpoint/2010/main" val="583979310"/>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5EE852-4EA1-6038-EA6C-4A69DAB05BB6}"/>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72289A31-02FA-6E6E-E4D3-5B74AFE7595D}"/>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CA749148-B4BD-036B-8213-FCA80493DAF7}"/>
              </a:ext>
            </a:extLst>
          </p:cNvPr>
          <p:cNvSpPr>
            <a:spLocks noGrp="1"/>
          </p:cNvSpPr>
          <p:nvPr>
            <p:ph type="sldNum" sz="quarter" idx="12"/>
          </p:nvPr>
        </p:nvSpPr>
        <p:spPr/>
        <p:txBody>
          <a:bodyPr/>
          <a:lstStyle/>
          <a:p>
            <a:fld id="{4BDCF11F-44B6-4DE8-8BC8-D1A3E36F4D29}" type="slidenum">
              <a:rPr lang="fr-FR" smtClean="0"/>
              <a:t>217</a:t>
            </a:fld>
            <a:endParaRPr lang="fr-FR"/>
          </a:p>
        </p:txBody>
      </p:sp>
      <p:sp>
        <p:nvSpPr>
          <p:cNvPr id="6" name="Rectangle 5">
            <a:extLst>
              <a:ext uri="{FF2B5EF4-FFF2-40B4-BE49-F238E27FC236}">
                <a16:creationId xmlns:a16="http://schemas.microsoft.com/office/drawing/2014/main" id="{0C815BB7-B089-3A0B-8601-178B61467CC8}"/>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0232B9E4-D0C2-0490-74EA-013CA4266919}"/>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8 — Persistance des données avec Docker</a:t>
            </a:r>
          </a:p>
        </p:txBody>
      </p:sp>
      <p:sp>
        <p:nvSpPr>
          <p:cNvPr id="9" name="ZoneTexte 8">
            <a:extLst>
              <a:ext uri="{FF2B5EF4-FFF2-40B4-BE49-F238E27FC236}">
                <a16:creationId xmlns:a16="http://schemas.microsoft.com/office/drawing/2014/main" id="{6C88AA3F-C190-14E3-A53B-53427B29E44E}"/>
              </a:ext>
            </a:extLst>
          </p:cNvPr>
          <p:cNvSpPr txBox="1"/>
          <p:nvPr/>
        </p:nvSpPr>
        <p:spPr>
          <a:xfrm>
            <a:off x="1479176" y="1001038"/>
            <a:ext cx="7745506" cy="5355312"/>
          </a:xfrm>
          <a:prstGeom prst="rect">
            <a:avLst/>
          </a:prstGeom>
          <a:noFill/>
        </p:spPr>
        <p:txBody>
          <a:bodyPr wrap="square">
            <a:spAutoFit/>
          </a:bodyPr>
          <a:lstStyle/>
          <a:p>
            <a:pPr>
              <a:buNone/>
            </a:pPr>
            <a:r>
              <a:rPr lang="fr-FR" b="1" dirty="0"/>
              <a:t>Partie 2 – Premier service</a:t>
            </a:r>
          </a:p>
          <a:p>
            <a:pPr>
              <a:buNone/>
            </a:pPr>
            <a:endParaRPr lang="fr-FR" b="1" dirty="0"/>
          </a:p>
          <a:p>
            <a:pPr>
              <a:buNone/>
            </a:pPr>
            <a:r>
              <a:rPr lang="fr-FR" b="1" dirty="0"/>
              <a:t>Étape 3 – Déployer Nginx</a:t>
            </a:r>
          </a:p>
          <a:p>
            <a:pPr>
              <a:buNone/>
            </a:pPr>
            <a:r>
              <a:rPr lang="fr-FR" dirty="0"/>
              <a:t>Créer :</a:t>
            </a:r>
          </a:p>
          <a:p>
            <a:pPr rtl="0">
              <a:buNone/>
            </a:pPr>
            <a:r>
              <a:rPr lang="fr-FR" dirty="0">
                <a:latin typeface="Courier New" panose="02070309020205020404" pitchFamily="49" charset="0"/>
              </a:rPr>
              <a:t>services:</a:t>
            </a:r>
            <a:br>
              <a:rPr lang="fr-FR" dirty="0">
                <a:latin typeface="Courier New" panose="02070309020205020404" pitchFamily="49" charset="0"/>
              </a:rPr>
            </a:br>
            <a:br>
              <a:rPr lang="fr-FR" dirty="0">
                <a:latin typeface="Courier New" panose="02070309020205020404" pitchFamily="49" charset="0"/>
              </a:rPr>
            </a:br>
            <a:r>
              <a:rPr lang="fr-FR" dirty="0">
                <a:latin typeface="Courier New" panose="02070309020205020404" pitchFamily="49" charset="0"/>
              </a:rPr>
              <a:t>  web:</a:t>
            </a:r>
            <a:br>
              <a:rPr lang="fr-FR" dirty="0">
                <a:latin typeface="Courier New" panose="02070309020205020404" pitchFamily="49" charset="0"/>
              </a:rPr>
            </a:br>
            <a:r>
              <a:rPr lang="fr-FR" dirty="0">
                <a:latin typeface="Courier New" panose="02070309020205020404" pitchFamily="49" charset="0"/>
              </a:rPr>
              <a:t>    image: nginx</a:t>
            </a:r>
            <a:br>
              <a:rPr lang="fr-FR" dirty="0">
                <a:latin typeface="Courier New" panose="02070309020205020404" pitchFamily="49" charset="0"/>
              </a:rPr>
            </a:br>
            <a:r>
              <a:rPr lang="fr-FR" dirty="0">
                <a:latin typeface="Courier New" panose="02070309020205020404" pitchFamily="49" charset="0"/>
              </a:rPr>
              <a:t>    ports:</a:t>
            </a:r>
            <a:br>
              <a:rPr lang="fr-FR" dirty="0">
                <a:latin typeface="Courier New" panose="02070309020205020404" pitchFamily="49" charset="0"/>
              </a:rPr>
            </a:br>
            <a:r>
              <a:rPr lang="fr-FR" dirty="0">
                <a:latin typeface="Courier New" panose="02070309020205020404" pitchFamily="49" charset="0"/>
              </a:rPr>
              <a:t>      - "8080:80"</a:t>
            </a:r>
          </a:p>
          <a:p>
            <a:pPr>
              <a:buNone/>
            </a:pPr>
            <a:r>
              <a:rPr lang="fr-FR" b="1" dirty="0"/>
              <a:t>Étape 4 – Démarrer</a:t>
            </a:r>
          </a:p>
          <a:p>
            <a:pPr rtl="0">
              <a:buNone/>
            </a:pPr>
            <a:r>
              <a:rPr lang="fr-FR" dirty="0">
                <a:latin typeface="Courier New" panose="02070309020205020404" pitchFamily="49" charset="0"/>
              </a:rPr>
              <a:t>docker compose up -d</a:t>
            </a:r>
          </a:p>
          <a:p>
            <a:pPr>
              <a:buNone/>
            </a:pPr>
            <a:endParaRPr lang="fr-FR" dirty="0"/>
          </a:p>
          <a:p>
            <a:pPr>
              <a:buNone/>
            </a:pPr>
            <a:r>
              <a:rPr lang="fr-FR" b="1" dirty="0"/>
              <a:t>Étape 5 – Vérifier</a:t>
            </a:r>
          </a:p>
          <a:p>
            <a:pPr rtl="0">
              <a:buNone/>
            </a:pPr>
            <a:r>
              <a:rPr lang="fr-FR" dirty="0">
                <a:latin typeface="Courier New" panose="02070309020205020404" pitchFamily="49" charset="0"/>
              </a:rPr>
              <a:t>docker compose </a:t>
            </a:r>
            <a:r>
              <a:rPr lang="fr-FR" dirty="0" err="1">
                <a:latin typeface="Courier New" panose="02070309020205020404" pitchFamily="49" charset="0"/>
              </a:rPr>
              <a:t>ps</a:t>
            </a:r>
            <a:endParaRPr lang="fr-FR" dirty="0">
              <a:latin typeface="Courier New" panose="02070309020205020404" pitchFamily="49" charset="0"/>
            </a:endParaRPr>
          </a:p>
          <a:p>
            <a:pPr>
              <a:buNone/>
            </a:pPr>
            <a:endParaRPr lang="fr-FR" dirty="0"/>
          </a:p>
          <a:p>
            <a:pPr>
              <a:buNone/>
            </a:pPr>
            <a:r>
              <a:rPr lang="fr-FR" b="1" dirty="0"/>
              <a:t>Étape 6 – Tester</a:t>
            </a:r>
          </a:p>
          <a:p>
            <a:pPr rtl="0">
              <a:buNone/>
            </a:pPr>
            <a:r>
              <a:rPr lang="fr-FR" dirty="0">
                <a:latin typeface="Courier New" panose="02070309020205020404" pitchFamily="49" charset="0"/>
              </a:rPr>
              <a:t>http://IP_VM:8080</a:t>
            </a:r>
          </a:p>
          <a:p>
            <a:pPr>
              <a:buNone/>
            </a:pPr>
            <a:r>
              <a:rPr lang="fr-FR" dirty="0"/>
              <a:t>La page Nginx doit apparaître.</a:t>
            </a:r>
          </a:p>
        </p:txBody>
      </p:sp>
    </p:spTree>
    <p:extLst>
      <p:ext uri="{BB962C8B-B14F-4D97-AF65-F5344CB8AC3E}">
        <p14:creationId xmlns:p14="http://schemas.microsoft.com/office/powerpoint/2010/main" val="132213177"/>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E21FA2-499B-95C2-D158-47E0C716FAC3}"/>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F54CC9A8-A639-B3AE-A7CC-DA8EF1835291}"/>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515C68A5-ED4D-1FCC-EBD7-6E66184050D8}"/>
              </a:ext>
            </a:extLst>
          </p:cNvPr>
          <p:cNvSpPr>
            <a:spLocks noGrp="1"/>
          </p:cNvSpPr>
          <p:nvPr>
            <p:ph type="sldNum" sz="quarter" idx="12"/>
          </p:nvPr>
        </p:nvSpPr>
        <p:spPr/>
        <p:txBody>
          <a:bodyPr/>
          <a:lstStyle/>
          <a:p>
            <a:fld id="{4BDCF11F-44B6-4DE8-8BC8-D1A3E36F4D29}" type="slidenum">
              <a:rPr lang="fr-FR" smtClean="0"/>
              <a:t>218</a:t>
            </a:fld>
            <a:endParaRPr lang="fr-FR"/>
          </a:p>
        </p:txBody>
      </p:sp>
      <p:sp>
        <p:nvSpPr>
          <p:cNvPr id="6" name="Rectangle 5">
            <a:extLst>
              <a:ext uri="{FF2B5EF4-FFF2-40B4-BE49-F238E27FC236}">
                <a16:creationId xmlns:a16="http://schemas.microsoft.com/office/drawing/2014/main" id="{C46E6DF2-10C3-8C43-4482-B2082B8A65C0}"/>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3BA59890-EEA2-4691-D597-FB0A98AD9EE6}"/>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8 — Persistance des données avec Docker</a:t>
            </a:r>
          </a:p>
        </p:txBody>
      </p:sp>
      <p:sp>
        <p:nvSpPr>
          <p:cNvPr id="7" name="ZoneTexte 6">
            <a:extLst>
              <a:ext uri="{FF2B5EF4-FFF2-40B4-BE49-F238E27FC236}">
                <a16:creationId xmlns:a16="http://schemas.microsoft.com/office/drawing/2014/main" id="{D0019DC6-8B7B-9995-0281-32CB741E60A8}"/>
              </a:ext>
            </a:extLst>
          </p:cNvPr>
          <p:cNvSpPr txBox="1"/>
          <p:nvPr/>
        </p:nvSpPr>
        <p:spPr>
          <a:xfrm>
            <a:off x="1264024" y="1001038"/>
            <a:ext cx="8543365" cy="5355312"/>
          </a:xfrm>
          <a:prstGeom prst="rect">
            <a:avLst/>
          </a:prstGeom>
          <a:noFill/>
        </p:spPr>
        <p:txBody>
          <a:bodyPr wrap="square">
            <a:spAutoFit/>
          </a:bodyPr>
          <a:lstStyle/>
          <a:p>
            <a:pPr>
              <a:buNone/>
            </a:pPr>
            <a:r>
              <a:rPr lang="fr-FR" b="1" dirty="0"/>
              <a:t>Partie 3 – Ajouter PostgreSQL</a:t>
            </a:r>
          </a:p>
          <a:p>
            <a:pPr>
              <a:buNone/>
            </a:pPr>
            <a:endParaRPr lang="fr-FR" b="1" dirty="0"/>
          </a:p>
          <a:p>
            <a:pPr>
              <a:buNone/>
            </a:pPr>
            <a:r>
              <a:rPr lang="fr-FR" b="1" dirty="0"/>
              <a:t>Étape 7 – Compléter le fichier</a:t>
            </a:r>
          </a:p>
          <a:p>
            <a:pPr rtl="0">
              <a:buNone/>
            </a:pPr>
            <a:r>
              <a:rPr lang="fr-FR" dirty="0">
                <a:latin typeface="Courier New" panose="02070309020205020404" pitchFamily="49" charset="0"/>
              </a:rPr>
              <a:t>services:</a:t>
            </a:r>
            <a:br>
              <a:rPr lang="fr-FR" dirty="0">
                <a:latin typeface="Courier New" panose="02070309020205020404" pitchFamily="49" charset="0"/>
              </a:rPr>
            </a:br>
            <a:br>
              <a:rPr lang="fr-FR" dirty="0">
                <a:latin typeface="Courier New" panose="02070309020205020404" pitchFamily="49" charset="0"/>
              </a:rPr>
            </a:br>
            <a:r>
              <a:rPr lang="fr-FR" dirty="0">
                <a:latin typeface="Courier New" panose="02070309020205020404" pitchFamily="49" charset="0"/>
              </a:rPr>
              <a:t>  web:</a:t>
            </a:r>
            <a:br>
              <a:rPr lang="fr-FR" dirty="0">
                <a:latin typeface="Courier New" panose="02070309020205020404" pitchFamily="49" charset="0"/>
              </a:rPr>
            </a:br>
            <a:r>
              <a:rPr lang="fr-FR" dirty="0">
                <a:latin typeface="Courier New" panose="02070309020205020404" pitchFamily="49" charset="0"/>
              </a:rPr>
              <a:t>    image: nginx</a:t>
            </a:r>
            <a:br>
              <a:rPr lang="fr-FR" dirty="0">
                <a:latin typeface="Courier New" panose="02070309020205020404" pitchFamily="49" charset="0"/>
              </a:rPr>
            </a:br>
            <a:r>
              <a:rPr lang="fr-FR" dirty="0">
                <a:latin typeface="Courier New" panose="02070309020205020404" pitchFamily="49" charset="0"/>
              </a:rPr>
              <a:t>    ports:</a:t>
            </a:r>
            <a:br>
              <a:rPr lang="fr-FR" dirty="0">
                <a:latin typeface="Courier New" panose="02070309020205020404" pitchFamily="49" charset="0"/>
              </a:rPr>
            </a:br>
            <a:r>
              <a:rPr lang="fr-FR" dirty="0">
                <a:latin typeface="Courier New" panose="02070309020205020404" pitchFamily="49" charset="0"/>
              </a:rPr>
              <a:t>      - "8080:80"</a:t>
            </a:r>
            <a:br>
              <a:rPr lang="fr-FR" dirty="0">
                <a:latin typeface="Courier New" panose="02070309020205020404" pitchFamily="49" charset="0"/>
              </a:rPr>
            </a:br>
            <a:br>
              <a:rPr lang="fr-FR" dirty="0">
                <a:latin typeface="Courier New" panose="02070309020205020404" pitchFamily="49" charset="0"/>
              </a:rPr>
            </a:br>
            <a:r>
              <a:rPr lang="fr-FR" dirty="0">
                <a:latin typeface="Courier New" panose="02070309020205020404" pitchFamily="49" charset="0"/>
              </a:rPr>
              <a:t>  </a:t>
            </a:r>
            <a:r>
              <a:rPr lang="fr-FR" dirty="0" err="1">
                <a:latin typeface="Courier New" panose="02070309020205020404" pitchFamily="49" charset="0"/>
              </a:rPr>
              <a:t>db</a:t>
            </a:r>
            <a:r>
              <a:rPr lang="fr-FR" dirty="0">
                <a:latin typeface="Courier New" panose="02070309020205020404" pitchFamily="49" charset="0"/>
              </a:rPr>
              <a:t>:</a:t>
            </a:r>
            <a:br>
              <a:rPr lang="fr-FR" dirty="0">
                <a:latin typeface="Courier New" panose="02070309020205020404" pitchFamily="49" charset="0"/>
              </a:rPr>
            </a:br>
            <a:r>
              <a:rPr lang="fr-FR" dirty="0">
                <a:latin typeface="Courier New" panose="02070309020205020404" pitchFamily="49" charset="0"/>
              </a:rPr>
              <a:t>    image: postgres:17</a:t>
            </a:r>
            <a:br>
              <a:rPr lang="fr-FR" dirty="0">
                <a:latin typeface="Courier New" panose="02070309020205020404" pitchFamily="49" charset="0"/>
              </a:rPr>
            </a:br>
            <a:br>
              <a:rPr lang="fr-FR" dirty="0">
                <a:latin typeface="Courier New" panose="02070309020205020404" pitchFamily="49" charset="0"/>
              </a:rPr>
            </a:br>
            <a:r>
              <a:rPr lang="fr-FR" dirty="0">
                <a:latin typeface="Courier New" panose="02070309020205020404" pitchFamily="49" charset="0"/>
              </a:rPr>
              <a:t>    </a:t>
            </a:r>
            <a:r>
              <a:rPr lang="fr-FR" dirty="0" err="1">
                <a:latin typeface="Courier New" panose="02070309020205020404" pitchFamily="49" charset="0"/>
              </a:rPr>
              <a:t>environment</a:t>
            </a:r>
            <a:r>
              <a:rPr lang="fr-FR" dirty="0">
                <a:latin typeface="Courier New" panose="02070309020205020404" pitchFamily="49" charset="0"/>
              </a:rPr>
              <a:t>:</a:t>
            </a:r>
            <a:br>
              <a:rPr lang="fr-FR" dirty="0">
                <a:latin typeface="Courier New" panose="02070309020205020404" pitchFamily="49" charset="0"/>
              </a:rPr>
            </a:br>
            <a:r>
              <a:rPr lang="fr-FR" dirty="0">
                <a:latin typeface="Courier New" panose="02070309020205020404" pitchFamily="49" charset="0"/>
              </a:rPr>
              <a:t>      POSTGRES_USER: formation</a:t>
            </a:r>
            <a:br>
              <a:rPr lang="fr-FR" dirty="0">
                <a:latin typeface="Courier New" panose="02070309020205020404" pitchFamily="49" charset="0"/>
              </a:rPr>
            </a:br>
            <a:r>
              <a:rPr lang="fr-FR" dirty="0">
                <a:latin typeface="Courier New" panose="02070309020205020404" pitchFamily="49" charset="0"/>
              </a:rPr>
              <a:t>      POSTGRES_PASSWORD: docker</a:t>
            </a:r>
            <a:br>
              <a:rPr lang="fr-FR" dirty="0">
                <a:latin typeface="Courier New" panose="02070309020205020404" pitchFamily="49" charset="0"/>
              </a:rPr>
            </a:br>
            <a:r>
              <a:rPr lang="fr-FR" dirty="0">
                <a:latin typeface="Courier New" panose="02070309020205020404" pitchFamily="49" charset="0"/>
              </a:rPr>
              <a:t>      POSTGRES_DB: </a:t>
            </a:r>
            <a:r>
              <a:rPr lang="fr-FR" dirty="0" err="1">
                <a:latin typeface="Courier New" panose="02070309020205020404" pitchFamily="49" charset="0"/>
              </a:rPr>
              <a:t>appdb</a:t>
            </a:r>
            <a:endParaRPr lang="fr-FR" dirty="0">
              <a:latin typeface="Courier New" panose="02070309020205020404" pitchFamily="49" charset="0"/>
            </a:endParaRPr>
          </a:p>
          <a:p>
            <a:pPr>
              <a:buNone/>
            </a:pPr>
            <a:br>
              <a:rPr lang="fr-FR" dirty="0"/>
            </a:br>
            <a:endParaRPr lang="fr-FR" dirty="0">
              <a:latin typeface="Courier New" panose="02070309020205020404" pitchFamily="49" charset="0"/>
            </a:endParaRPr>
          </a:p>
        </p:txBody>
      </p:sp>
    </p:spTree>
    <p:extLst>
      <p:ext uri="{BB962C8B-B14F-4D97-AF65-F5344CB8AC3E}">
        <p14:creationId xmlns:p14="http://schemas.microsoft.com/office/powerpoint/2010/main" val="307280053"/>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712291-54E3-72C8-1E96-4384340BFAB7}"/>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906FD9E3-6019-9D9A-56A0-FAA2C00FE20F}"/>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59C45FF3-A873-DDE8-3813-877182AD24A6}"/>
              </a:ext>
            </a:extLst>
          </p:cNvPr>
          <p:cNvSpPr>
            <a:spLocks noGrp="1"/>
          </p:cNvSpPr>
          <p:nvPr>
            <p:ph type="sldNum" sz="quarter" idx="12"/>
          </p:nvPr>
        </p:nvSpPr>
        <p:spPr/>
        <p:txBody>
          <a:bodyPr/>
          <a:lstStyle/>
          <a:p>
            <a:fld id="{4BDCF11F-44B6-4DE8-8BC8-D1A3E36F4D29}" type="slidenum">
              <a:rPr lang="fr-FR" smtClean="0"/>
              <a:t>219</a:t>
            </a:fld>
            <a:endParaRPr lang="fr-FR"/>
          </a:p>
        </p:txBody>
      </p:sp>
      <p:sp>
        <p:nvSpPr>
          <p:cNvPr id="6" name="Rectangle 5">
            <a:extLst>
              <a:ext uri="{FF2B5EF4-FFF2-40B4-BE49-F238E27FC236}">
                <a16:creationId xmlns:a16="http://schemas.microsoft.com/office/drawing/2014/main" id="{2A0984EA-D176-A1FD-9BB4-A70B181C7B86}"/>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2C1BA46A-5837-7D41-EBD9-468247DF10A6}"/>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8 — Persistance des données avec Docker</a:t>
            </a:r>
          </a:p>
        </p:txBody>
      </p:sp>
      <p:sp>
        <p:nvSpPr>
          <p:cNvPr id="7" name="ZoneTexte 6">
            <a:extLst>
              <a:ext uri="{FF2B5EF4-FFF2-40B4-BE49-F238E27FC236}">
                <a16:creationId xmlns:a16="http://schemas.microsoft.com/office/drawing/2014/main" id="{EF53995B-A142-CD5B-E56E-A4FB0DF2750D}"/>
              </a:ext>
            </a:extLst>
          </p:cNvPr>
          <p:cNvSpPr txBox="1"/>
          <p:nvPr/>
        </p:nvSpPr>
        <p:spPr>
          <a:xfrm>
            <a:off x="1497106" y="1374339"/>
            <a:ext cx="7449670" cy="2585323"/>
          </a:xfrm>
          <a:prstGeom prst="rect">
            <a:avLst/>
          </a:prstGeom>
          <a:noFill/>
        </p:spPr>
        <p:txBody>
          <a:bodyPr wrap="square">
            <a:spAutoFit/>
          </a:bodyPr>
          <a:lstStyle/>
          <a:p>
            <a:pPr>
              <a:buNone/>
            </a:pPr>
            <a:r>
              <a:rPr lang="fr-FR" b="1" dirty="0"/>
              <a:t>Étape 8 – Recréer la stack</a:t>
            </a:r>
          </a:p>
          <a:p>
            <a:pPr rtl="0">
              <a:buNone/>
            </a:pPr>
            <a:r>
              <a:rPr lang="fr-FR" dirty="0">
                <a:latin typeface="Courier New" panose="02070309020205020404" pitchFamily="49" charset="0"/>
              </a:rPr>
              <a:t>docker compose up -d</a:t>
            </a:r>
          </a:p>
          <a:p>
            <a:pPr>
              <a:buNone/>
            </a:pPr>
            <a:br>
              <a:rPr lang="fr-FR" dirty="0"/>
            </a:br>
            <a:endParaRPr lang="fr-FR" dirty="0"/>
          </a:p>
          <a:p>
            <a:pPr>
              <a:buNone/>
            </a:pPr>
            <a:r>
              <a:rPr lang="fr-FR" b="1" dirty="0"/>
              <a:t>Étape 9 – Vérifier</a:t>
            </a:r>
          </a:p>
          <a:p>
            <a:pPr rtl="0">
              <a:buNone/>
            </a:pPr>
            <a:r>
              <a:rPr lang="fr-FR" dirty="0">
                <a:latin typeface="Courier New" panose="02070309020205020404" pitchFamily="49" charset="0"/>
              </a:rPr>
              <a:t>docker compose </a:t>
            </a:r>
            <a:r>
              <a:rPr lang="fr-FR" dirty="0" err="1">
                <a:latin typeface="Courier New" panose="02070309020205020404" pitchFamily="49" charset="0"/>
              </a:rPr>
              <a:t>ps</a:t>
            </a:r>
            <a:endParaRPr lang="fr-FR" dirty="0">
              <a:latin typeface="Courier New" panose="02070309020205020404" pitchFamily="49" charset="0"/>
            </a:endParaRPr>
          </a:p>
          <a:p>
            <a:pPr>
              <a:buNone/>
            </a:pPr>
            <a:r>
              <a:rPr lang="fr-FR" dirty="0"/>
              <a:t>Résultat attendu :</a:t>
            </a:r>
          </a:p>
          <a:p>
            <a:pPr rtl="0">
              <a:buNone/>
            </a:pPr>
            <a:r>
              <a:rPr lang="fr-FR" dirty="0">
                <a:latin typeface="Courier New" panose="02070309020205020404" pitchFamily="49" charset="0"/>
              </a:rPr>
              <a:t>web</a:t>
            </a:r>
            <a:br>
              <a:rPr lang="fr-FR" dirty="0">
                <a:latin typeface="Courier New" panose="02070309020205020404" pitchFamily="49" charset="0"/>
              </a:rPr>
            </a:br>
            <a:r>
              <a:rPr lang="fr-FR" dirty="0" err="1">
                <a:latin typeface="Courier New" panose="02070309020205020404" pitchFamily="49" charset="0"/>
              </a:rPr>
              <a:t>db</a:t>
            </a:r>
            <a:endParaRPr lang="fr-FR" dirty="0">
              <a:latin typeface="Courier New" panose="02070309020205020404" pitchFamily="49" charset="0"/>
            </a:endParaRPr>
          </a:p>
        </p:txBody>
      </p:sp>
    </p:spTree>
    <p:extLst>
      <p:ext uri="{BB962C8B-B14F-4D97-AF65-F5344CB8AC3E}">
        <p14:creationId xmlns:p14="http://schemas.microsoft.com/office/powerpoint/2010/main" val="29027515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F446A-0642-6736-1D5B-CD511AE521D6}"/>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00425EF1-4E06-F636-100A-1355617B67E5}"/>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5800F6E8-942E-0E3A-A968-AD61916EC334}"/>
              </a:ext>
            </a:extLst>
          </p:cNvPr>
          <p:cNvSpPr>
            <a:spLocks noGrp="1"/>
          </p:cNvSpPr>
          <p:nvPr>
            <p:ph type="sldNum" sz="quarter" idx="12"/>
          </p:nvPr>
        </p:nvSpPr>
        <p:spPr/>
        <p:txBody>
          <a:bodyPr/>
          <a:lstStyle/>
          <a:p>
            <a:fld id="{4BDCF11F-44B6-4DE8-8BC8-D1A3E36F4D29}" type="slidenum">
              <a:rPr lang="fr-FR" smtClean="0"/>
              <a:t>22</a:t>
            </a:fld>
            <a:endParaRPr lang="fr-FR"/>
          </a:p>
        </p:txBody>
      </p:sp>
      <p:sp>
        <p:nvSpPr>
          <p:cNvPr id="6" name="Rectangle 5">
            <a:extLst>
              <a:ext uri="{FF2B5EF4-FFF2-40B4-BE49-F238E27FC236}">
                <a16:creationId xmlns:a16="http://schemas.microsoft.com/office/drawing/2014/main" id="{73AC8489-72CC-042C-1151-569016B4ABFF}"/>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243D3C80-515E-57C3-BF77-BCF683C44363}"/>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1 - Introduction aux conteneurs</a:t>
            </a:r>
          </a:p>
        </p:txBody>
      </p:sp>
      <p:pic>
        <p:nvPicPr>
          <p:cNvPr id="4" name="Image 3">
            <a:extLst>
              <a:ext uri="{FF2B5EF4-FFF2-40B4-BE49-F238E27FC236}">
                <a16:creationId xmlns:a16="http://schemas.microsoft.com/office/drawing/2014/main" id="{7FDB3855-5528-E20B-BE93-9FAA6E5FAC9E}"/>
              </a:ext>
            </a:extLst>
          </p:cNvPr>
          <p:cNvPicPr>
            <a:picLocks noChangeAspect="1"/>
          </p:cNvPicPr>
          <p:nvPr/>
        </p:nvPicPr>
        <p:blipFill>
          <a:blip r:embed="rId2"/>
          <a:stretch>
            <a:fillRect/>
          </a:stretch>
        </p:blipFill>
        <p:spPr>
          <a:xfrm>
            <a:off x="2055729" y="1717699"/>
            <a:ext cx="8471581" cy="5003775"/>
          </a:xfrm>
          <a:prstGeom prst="rect">
            <a:avLst/>
          </a:prstGeom>
        </p:spPr>
      </p:pic>
      <p:sp>
        <p:nvSpPr>
          <p:cNvPr id="7" name="ZoneTexte 6">
            <a:extLst>
              <a:ext uri="{FF2B5EF4-FFF2-40B4-BE49-F238E27FC236}">
                <a16:creationId xmlns:a16="http://schemas.microsoft.com/office/drawing/2014/main" id="{305C147C-0334-1F00-6C55-2A481D1B590B}"/>
              </a:ext>
            </a:extLst>
          </p:cNvPr>
          <p:cNvSpPr txBox="1"/>
          <p:nvPr/>
        </p:nvSpPr>
        <p:spPr>
          <a:xfrm>
            <a:off x="1097561" y="806423"/>
            <a:ext cx="10594678"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2400" dirty="0"/>
              <a:t>Pourquoi les conteneurs?</a:t>
            </a:r>
          </a:p>
        </p:txBody>
      </p:sp>
    </p:spTree>
    <p:extLst>
      <p:ext uri="{BB962C8B-B14F-4D97-AF65-F5344CB8AC3E}">
        <p14:creationId xmlns:p14="http://schemas.microsoft.com/office/powerpoint/2010/main" val="2715976053"/>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3032A4-433F-FA1E-3354-751B88433B36}"/>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C80EEF6A-34CD-8AB6-7000-45C274A6CEB3}"/>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65EB4786-CA27-72A2-EEC3-215856ADED55}"/>
              </a:ext>
            </a:extLst>
          </p:cNvPr>
          <p:cNvSpPr>
            <a:spLocks noGrp="1"/>
          </p:cNvSpPr>
          <p:nvPr>
            <p:ph type="sldNum" sz="quarter" idx="12"/>
          </p:nvPr>
        </p:nvSpPr>
        <p:spPr/>
        <p:txBody>
          <a:bodyPr/>
          <a:lstStyle/>
          <a:p>
            <a:fld id="{4BDCF11F-44B6-4DE8-8BC8-D1A3E36F4D29}" type="slidenum">
              <a:rPr lang="fr-FR" smtClean="0"/>
              <a:t>220</a:t>
            </a:fld>
            <a:endParaRPr lang="fr-FR"/>
          </a:p>
        </p:txBody>
      </p:sp>
      <p:sp>
        <p:nvSpPr>
          <p:cNvPr id="6" name="Rectangle 5">
            <a:extLst>
              <a:ext uri="{FF2B5EF4-FFF2-40B4-BE49-F238E27FC236}">
                <a16:creationId xmlns:a16="http://schemas.microsoft.com/office/drawing/2014/main" id="{4E1237D6-0F36-A2F5-8706-BE478A5566BF}"/>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5F50F5CA-6DD7-C2AD-EDE4-9FDF3ED8D4E9}"/>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8 — Persistance des données avec Docker</a:t>
            </a:r>
          </a:p>
        </p:txBody>
      </p:sp>
      <p:sp>
        <p:nvSpPr>
          <p:cNvPr id="7" name="ZoneTexte 6">
            <a:extLst>
              <a:ext uri="{FF2B5EF4-FFF2-40B4-BE49-F238E27FC236}">
                <a16:creationId xmlns:a16="http://schemas.microsoft.com/office/drawing/2014/main" id="{3BD6570E-EAFF-AA04-4F95-7680430E7E22}"/>
              </a:ext>
            </a:extLst>
          </p:cNvPr>
          <p:cNvSpPr txBox="1"/>
          <p:nvPr/>
        </p:nvSpPr>
        <p:spPr>
          <a:xfrm>
            <a:off x="1353670" y="689788"/>
            <a:ext cx="7539318" cy="5478423"/>
          </a:xfrm>
          <a:prstGeom prst="rect">
            <a:avLst/>
          </a:prstGeom>
          <a:noFill/>
        </p:spPr>
        <p:txBody>
          <a:bodyPr wrap="square">
            <a:spAutoFit/>
          </a:bodyPr>
          <a:lstStyle/>
          <a:p>
            <a:pPr>
              <a:buNone/>
            </a:pPr>
            <a:r>
              <a:rPr lang="fr-FR" sz="1400" b="1" dirty="0"/>
              <a:t>Partie 4 – Ajouter la persistance</a:t>
            </a:r>
          </a:p>
          <a:p>
            <a:pPr>
              <a:buNone/>
            </a:pPr>
            <a:endParaRPr lang="fr-FR" sz="1400" b="1" dirty="0"/>
          </a:p>
          <a:p>
            <a:pPr>
              <a:buNone/>
            </a:pPr>
            <a:r>
              <a:rPr lang="fr-FR" sz="1400" b="1" dirty="0"/>
              <a:t>Étape 10 – Créer un volume</a:t>
            </a:r>
          </a:p>
          <a:p>
            <a:pPr>
              <a:buNone/>
            </a:pPr>
            <a:r>
              <a:rPr lang="fr-FR" sz="1400" dirty="0"/>
              <a:t>Modifier :</a:t>
            </a:r>
          </a:p>
          <a:p>
            <a:pPr rtl="0">
              <a:buNone/>
            </a:pPr>
            <a:r>
              <a:rPr lang="fr-FR" sz="1400" dirty="0">
                <a:latin typeface="Courier New" panose="02070309020205020404" pitchFamily="49" charset="0"/>
              </a:rPr>
              <a:t>services:</a:t>
            </a:r>
            <a:br>
              <a:rPr lang="fr-FR" sz="1400" dirty="0">
                <a:latin typeface="Courier New" panose="02070309020205020404" pitchFamily="49" charset="0"/>
              </a:rPr>
            </a:br>
            <a:br>
              <a:rPr lang="fr-FR" sz="1400" dirty="0">
                <a:latin typeface="Courier New" panose="02070309020205020404" pitchFamily="49" charset="0"/>
              </a:rPr>
            </a:br>
            <a:r>
              <a:rPr lang="fr-FR" sz="1400" dirty="0">
                <a:latin typeface="Courier New" panose="02070309020205020404" pitchFamily="49" charset="0"/>
              </a:rPr>
              <a:t>  web:</a:t>
            </a:r>
            <a:br>
              <a:rPr lang="fr-FR" sz="1400" dirty="0">
                <a:latin typeface="Courier New" panose="02070309020205020404" pitchFamily="49" charset="0"/>
              </a:rPr>
            </a:br>
            <a:r>
              <a:rPr lang="fr-FR" sz="1400" dirty="0">
                <a:latin typeface="Courier New" panose="02070309020205020404" pitchFamily="49" charset="0"/>
              </a:rPr>
              <a:t>    image: nginx</a:t>
            </a:r>
            <a:br>
              <a:rPr lang="fr-FR" sz="1400" dirty="0">
                <a:latin typeface="Courier New" panose="02070309020205020404" pitchFamily="49" charset="0"/>
              </a:rPr>
            </a:br>
            <a:r>
              <a:rPr lang="fr-FR" sz="1400" dirty="0">
                <a:latin typeface="Courier New" panose="02070309020205020404" pitchFamily="49" charset="0"/>
              </a:rPr>
              <a:t>    ports:</a:t>
            </a:r>
            <a:br>
              <a:rPr lang="fr-FR" sz="1400" dirty="0">
                <a:latin typeface="Courier New" panose="02070309020205020404" pitchFamily="49" charset="0"/>
              </a:rPr>
            </a:br>
            <a:r>
              <a:rPr lang="fr-FR" sz="1400" dirty="0">
                <a:latin typeface="Courier New" panose="02070309020205020404" pitchFamily="49" charset="0"/>
              </a:rPr>
              <a:t>      - "8080:80"</a:t>
            </a:r>
            <a:br>
              <a:rPr lang="fr-FR" sz="1400" dirty="0">
                <a:latin typeface="Courier New" panose="02070309020205020404" pitchFamily="49" charset="0"/>
              </a:rPr>
            </a:br>
            <a:br>
              <a:rPr lang="fr-FR" sz="1400" dirty="0">
                <a:latin typeface="Courier New" panose="02070309020205020404" pitchFamily="49" charset="0"/>
              </a:rPr>
            </a:br>
            <a:r>
              <a:rPr lang="fr-FR" sz="1400" dirty="0">
                <a:latin typeface="Courier New" panose="02070309020205020404" pitchFamily="49" charset="0"/>
              </a:rPr>
              <a:t>  </a:t>
            </a:r>
            <a:r>
              <a:rPr lang="fr-FR" sz="1400" dirty="0" err="1">
                <a:latin typeface="Courier New" panose="02070309020205020404" pitchFamily="49" charset="0"/>
              </a:rPr>
              <a:t>db</a:t>
            </a:r>
            <a:r>
              <a:rPr lang="fr-FR" sz="1400" dirty="0">
                <a:latin typeface="Courier New" panose="02070309020205020404" pitchFamily="49" charset="0"/>
              </a:rPr>
              <a:t>:</a:t>
            </a:r>
            <a:br>
              <a:rPr lang="fr-FR" sz="1400" dirty="0">
                <a:latin typeface="Courier New" panose="02070309020205020404" pitchFamily="49" charset="0"/>
              </a:rPr>
            </a:br>
            <a:r>
              <a:rPr lang="fr-FR" sz="1400" dirty="0">
                <a:latin typeface="Courier New" panose="02070309020205020404" pitchFamily="49" charset="0"/>
              </a:rPr>
              <a:t>    image: postgres:17</a:t>
            </a:r>
            <a:br>
              <a:rPr lang="fr-FR" sz="1400" dirty="0">
                <a:latin typeface="Courier New" panose="02070309020205020404" pitchFamily="49" charset="0"/>
              </a:rPr>
            </a:br>
            <a:br>
              <a:rPr lang="fr-FR" sz="1400" dirty="0">
                <a:latin typeface="Courier New" panose="02070309020205020404" pitchFamily="49" charset="0"/>
              </a:rPr>
            </a:br>
            <a:r>
              <a:rPr lang="fr-FR" sz="1400" dirty="0">
                <a:latin typeface="Courier New" panose="02070309020205020404" pitchFamily="49" charset="0"/>
              </a:rPr>
              <a:t>    </a:t>
            </a:r>
            <a:r>
              <a:rPr lang="fr-FR" sz="1400" dirty="0" err="1">
                <a:latin typeface="Courier New" panose="02070309020205020404" pitchFamily="49" charset="0"/>
              </a:rPr>
              <a:t>environment</a:t>
            </a:r>
            <a:r>
              <a:rPr lang="fr-FR" sz="1400" dirty="0">
                <a:latin typeface="Courier New" panose="02070309020205020404" pitchFamily="49" charset="0"/>
              </a:rPr>
              <a:t>:</a:t>
            </a:r>
            <a:br>
              <a:rPr lang="fr-FR" sz="1400" dirty="0">
                <a:latin typeface="Courier New" panose="02070309020205020404" pitchFamily="49" charset="0"/>
              </a:rPr>
            </a:br>
            <a:r>
              <a:rPr lang="fr-FR" sz="1400" dirty="0">
                <a:latin typeface="Courier New" panose="02070309020205020404" pitchFamily="49" charset="0"/>
              </a:rPr>
              <a:t>      POSTGRES_USER: formation</a:t>
            </a:r>
            <a:br>
              <a:rPr lang="fr-FR" sz="1400" dirty="0">
                <a:latin typeface="Courier New" panose="02070309020205020404" pitchFamily="49" charset="0"/>
              </a:rPr>
            </a:br>
            <a:r>
              <a:rPr lang="fr-FR" sz="1400" dirty="0">
                <a:latin typeface="Courier New" panose="02070309020205020404" pitchFamily="49" charset="0"/>
              </a:rPr>
              <a:t>      POSTGRES_PASSWORD: docker</a:t>
            </a:r>
            <a:br>
              <a:rPr lang="fr-FR" sz="1400" dirty="0">
                <a:latin typeface="Courier New" panose="02070309020205020404" pitchFamily="49" charset="0"/>
              </a:rPr>
            </a:br>
            <a:r>
              <a:rPr lang="fr-FR" sz="1400" dirty="0">
                <a:latin typeface="Courier New" panose="02070309020205020404" pitchFamily="49" charset="0"/>
              </a:rPr>
              <a:t>      POSTGRES_DB: </a:t>
            </a:r>
            <a:r>
              <a:rPr lang="fr-FR" sz="1400" dirty="0" err="1">
                <a:latin typeface="Courier New" panose="02070309020205020404" pitchFamily="49" charset="0"/>
              </a:rPr>
              <a:t>appdb</a:t>
            </a:r>
            <a:br>
              <a:rPr lang="fr-FR" sz="1400" dirty="0">
                <a:latin typeface="Courier New" panose="02070309020205020404" pitchFamily="49" charset="0"/>
              </a:rPr>
            </a:br>
            <a:br>
              <a:rPr lang="fr-FR" sz="1400" dirty="0">
                <a:latin typeface="Courier New" panose="02070309020205020404" pitchFamily="49" charset="0"/>
              </a:rPr>
            </a:br>
            <a:r>
              <a:rPr lang="fr-FR" sz="1400" dirty="0">
                <a:latin typeface="Courier New" panose="02070309020205020404" pitchFamily="49" charset="0"/>
              </a:rPr>
              <a:t>    volumes:</a:t>
            </a:r>
            <a:br>
              <a:rPr lang="fr-FR" sz="1400" dirty="0">
                <a:latin typeface="Courier New" panose="02070309020205020404" pitchFamily="49" charset="0"/>
              </a:rPr>
            </a:br>
            <a:r>
              <a:rPr lang="fr-FR" sz="1400" dirty="0">
                <a:latin typeface="Courier New" panose="02070309020205020404" pitchFamily="49" charset="0"/>
              </a:rPr>
              <a:t>      - </a:t>
            </a:r>
            <a:r>
              <a:rPr lang="fr-FR" sz="1400" dirty="0" err="1">
                <a:latin typeface="Courier New" panose="02070309020205020404" pitchFamily="49" charset="0"/>
              </a:rPr>
              <a:t>db_data</a:t>
            </a:r>
            <a:r>
              <a:rPr lang="fr-FR" sz="1400" dirty="0">
                <a:latin typeface="Courier New" panose="02070309020205020404" pitchFamily="49" charset="0"/>
              </a:rPr>
              <a:t>:/var/lib/</a:t>
            </a:r>
            <a:r>
              <a:rPr lang="fr-FR" sz="1400" dirty="0" err="1">
                <a:latin typeface="Courier New" panose="02070309020205020404" pitchFamily="49" charset="0"/>
              </a:rPr>
              <a:t>postgresql</a:t>
            </a:r>
            <a:r>
              <a:rPr lang="fr-FR" sz="1400" dirty="0">
                <a:latin typeface="Courier New" panose="02070309020205020404" pitchFamily="49" charset="0"/>
              </a:rPr>
              <a:t>/data</a:t>
            </a:r>
            <a:br>
              <a:rPr lang="fr-FR" sz="1400" dirty="0">
                <a:latin typeface="Courier New" panose="02070309020205020404" pitchFamily="49" charset="0"/>
              </a:rPr>
            </a:br>
            <a:br>
              <a:rPr lang="fr-FR" sz="1400" dirty="0">
                <a:latin typeface="Courier New" panose="02070309020205020404" pitchFamily="49" charset="0"/>
              </a:rPr>
            </a:br>
            <a:r>
              <a:rPr lang="fr-FR" sz="1400" dirty="0">
                <a:latin typeface="Courier New" panose="02070309020205020404" pitchFamily="49" charset="0"/>
              </a:rPr>
              <a:t>volumes:</a:t>
            </a:r>
            <a:br>
              <a:rPr lang="fr-FR" sz="1400" dirty="0">
                <a:latin typeface="Courier New" panose="02070309020205020404" pitchFamily="49" charset="0"/>
              </a:rPr>
            </a:br>
            <a:br>
              <a:rPr lang="fr-FR" sz="1400" dirty="0">
                <a:latin typeface="Courier New" panose="02070309020205020404" pitchFamily="49" charset="0"/>
              </a:rPr>
            </a:br>
            <a:r>
              <a:rPr lang="fr-FR" sz="1400" dirty="0">
                <a:latin typeface="Courier New" panose="02070309020205020404" pitchFamily="49" charset="0"/>
              </a:rPr>
              <a:t>  </a:t>
            </a:r>
            <a:r>
              <a:rPr lang="fr-FR" sz="1400" dirty="0" err="1">
                <a:latin typeface="Courier New" panose="02070309020205020404" pitchFamily="49" charset="0"/>
              </a:rPr>
              <a:t>db_data</a:t>
            </a:r>
            <a:r>
              <a:rPr lang="fr-FR" sz="1400" dirty="0">
                <a:latin typeface="Courier New" panose="02070309020205020404" pitchFamily="49" charset="0"/>
              </a:rPr>
              <a:t>:</a:t>
            </a:r>
          </a:p>
        </p:txBody>
      </p:sp>
    </p:spTree>
    <p:extLst>
      <p:ext uri="{BB962C8B-B14F-4D97-AF65-F5344CB8AC3E}">
        <p14:creationId xmlns:p14="http://schemas.microsoft.com/office/powerpoint/2010/main" val="2241332364"/>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3E5798-B06D-11FB-285E-6DAA8BD3EEEF}"/>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7F051898-9A42-8FC4-38B1-75C8E424EB7A}"/>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E21CAA06-36C1-A7FE-FCF1-C4AC0838AA99}"/>
              </a:ext>
            </a:extLst>
          </p:cNvPr>
          <p:cNvSpPr>
            <a:spLocks noGrp="1"/>
          </p:cNvSpPr>
          <p:nvPr>
            <p:ph type="sldNum" sz="quarter" idx="12"/>
          </p:nvPr>
        </p:nvSpPr>
        <p:spPr/>
        <p:txBody>
          <a:bodyPr/>
          <a:lstStyle/>
          <a:p>
            <a:fld id="{4BDCF11F-44B6-4DE8-8BC8-D1A3E36F4D29}" type="slidenum">
              <a:rPr lang="fr-FR" smtClean="0"/>
              <a:t>221</a:t>
            </a:fld>
            <a:endParaRPr lang="fr-FR"/>
          </a:p>
        </p:txBody>
      </p:sp>
      <p:sp>
        <p:nvSpPr>
          <p:cNvPr id="6" name="Rectangle 5">
            <a:extLst>
              <a:ext uri="{FF2B5EF4-FFF2-40B4-BE49-F238E27FC236}">
                <a16:creationId xmlns:a16="http://schemas.microsoft.com/office/drawing/2014/main" id="{65F9747A-C312-9EB4-EE1A-153165030484}"/>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97F36540-C274-5E62-303B-AF3849D4BCF7}"/>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8 — Persistance des données avec Docker</a:t>
            </a:r>
          </a:p>
        </p:txBody>
      </p:sp>
      <p:sp>
        <p:nvSpPr>
          <p:cNvPr id="7" name="ZoneTexte 6">
            <a:extLst>
              <a:ext uri="{FF2B5EF4-FFF2-40B4-BE49-F238E27FC236}">
                <a16:creationId xmlns:a16="http://schemas.microsoft.com/office/drawing/2014/main" id="{C09A9B2A-7F1A-C309-27A1-5FCEFD8D15C1}"/>
              </a:ext>
            </a:extLst>
          </p:cNvPr>
          <p:cNvSpPr txBox="1"/>
          <p:nvPr/>
        </p:nvSpPr>
        <p:spPr>
          <a:xfrm>
            <a:off x="1506071" y="1026930"/>
            <a:ext cx="6096000" cy="1200329"/>
          </a:xfrm>
          <a:prstGeom prst="rect">
            <a:avLst/>
          </a:prstGeom>
          <a:noFill/>
        </p:spPr>
        <p:txBody>
          <a:bodyPr wrap="square">
            <a:spAutoFit/>
          </a:bodyPr>
          <a:lstStyle/>
          <a:p>
            <a:pPr>
              <a:buNone/>
            </a:pPr>
            <a:r>
              <a:rPr lang="fr-FR" b="1" dirty="0"/>
              <a:t>Étape 11 – Vérifier</a:t>
            </a:r>
          </a:p>
          <a:p>
            <a:pPr rtl="0">
              <a:buNone/>
            </a:pPr>
            <a:r>
              <a:rPr lang="fr-FR" dirty="0">
                <a:latin typeface="Courier New" panose="02070309020205020404" pitchFamily="49" charset="0"/>
              </a:rPr>
              <a:t>docker volume ls</a:t>
            </a:r>
          </a:p>
          <a:p>
            <a:pPr>
              <a:buNone/>
            </a:pPr>
            <a:r>
              <a:rPr lang="fr-FR" dirty="0"/>
              <a:t>Volume attendu :</a:t>
            </a:r>
          </a:p>
          <a:p>
            <a:pPr rtl="0">
              <a:buNone/>
            </a:pPr>
            <a:r>
              <a:rPr lang="fr-FR" dirty="0">
                <a:latin typeface="Courier New" panose="02070309020205020404" pitchFamily="49" charset="0"/>
              </a:rPr>
              <a:t>compose-</a:t>
            </a:r>
            <a:r>
              <a:rPr lang="fr-FR" dirty="0" err="1">
                <a:latin typeface="Courier New" panose="02070309020205020404" pitchFamily="49" charset="0"/>
              </a:rPr>
              <a:t>lab_db_data</a:t>
            </a:r>
            <a:endParaRPr lang="fr-FR" dirty="0">
              <a:latin typeface="Courier New" panose="02070309020205020404" pitchFamily="49" charset="0"/>
            </a:endParaRPr>
          </a:p>
        </p:txBody>
      </p:sp>
    </p:spTree>
    <p:extLst>
      <p:ext uri="{BB962C8B-B14F-4D97-AF65-F5344CB8AC3E}">
        <p14:creationId xmlns:p14="http://schemas.microsoft.com/office/powerpoint/2010/main" val="2246024080"/>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7BA704-44D1-3DBE-D071-636D904008AB}"/>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32701C82-C2EC-F272-72EE-4F0FEDCEA245}"/>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7A9E1D43-A50D-9330-C8AB-A912A0C16733}"/>
              </a:ext>
            </a:extLst>
          </p:cNvPr>
          <p:cNvSpPr>
            <a:spLocks noGrp="1"/>
          </p:cNvSpPr>
          <p:nvPr>
            <p:ph type="sldNum" sz="quarter" idx="12"/>
          </p:nvPr>
        </p:nvSpPr>
        <p:spPr/>
        <p:txBody>
          <a:bodyPr/>
          <a:lstStyle/>
          <a:p>
            <a:fld id="{4BDCF11F-44B6-4DE8-8BC8-D1A3E36F4D29}" type="slidenum">
              <a:rPr lang="fr-FR" smtClean="0"/>
              <a:t>222</a:t>
            </a:fld>
            <a:endParaRPr lang="fr-FR"/>
          </a:p>
        </p:txBody>
      </p:sp>
      <p:sp>
        <p:nvSpPr>
          <p:cNvPr id="6" name="Rectangle 5">
            <a:extLst>
              <a:ext uri="{FF2B5EF4-FFF2-40B4-BE49-F238E27FC236}">
                <a16:creationId xmlns:a16="http://schemas.microsoft.com/office/drawing/2014/main" id="{F7AAC874-F658-81C3-BF48-8C9E24C8CFD1}"/>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362536AD-DD55-9D44-1C82-9BE46E603857}"/>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8 — Persistance des données avec Docker</a:t>
            </a:r>
          </a:p>
        </p:txBody>
      </p:sp>
      <p:sp>
        <p:nvSpPr>
          <p:cNvPr id="9" name="ZoneTexte 8">
            <a:extLst>
              <a:ext uri="{FF2B5EF4-FFF2-40B4-BE49-F238E27FC236}">
                <a16:creationId xmlns:a16="http://schemas.microsoft.com/office/drawing/2014/main" id="{B94A9ACE-D895-7892-924F-474B32F700CB}"/>
              </a:ext>
            </a:extLst>
          </p:cNvPr>
          <p:cNvSpPr txBox="1"/>
          <p:nvPr/>
        </p:nvSpPr>
        <p:spPr>
          <a:xfrm>
            <a:off x="1479176" y="751344"/>
            <a:ext cx="7664824" cy="5632311"/>
          </a:xfrm>
          <a:prstGeom prst="rect">
            <a:avLst/>
          </a:prstGeom>
          <a:noFill/>
        </p:spPr>
        <p:txBody>
          <a:bodyPr wrap="square">
            <a:spAutoFit/>
          </a:bodyPr>
          <a:lstStyle/>
          <a:p>
            <a:pPr>
              <a:buNone/>
            </a:pPr>
            <a:r>
              <a:rPr lang="fr-FR" b="1" dirty="0"/>
              <a:t>Partie 5 – Administrer la stack</a:t>
            </a:r>
          </a:p>
          <a:p>
            <a:pPr>
              <a:buNone/>
            </a:pPr>
            <a:endParaRPr lang="fr-FR" b="1" dirty="0"/>
          </a:p>
          <a:p>
            <a:pPr>
              <a:buNone/>
            </a:pPr>
            <a:r>
              <a:rPr lang="fr-FR" b="1" dirty="0"/>
              <a:t>Étape 12 – Voir les logs</a:t>
            </a:r>
          </a:p>
          <a:p>
            <a:pPr rtl="0">
              <a:buNone/>
            </a:pPr>
            <a:r>
              <a:rPr lang="fr-FR" dirty="0">
                <a:latin typeface="Courier New" panose="02070309020205020404" pitchFamily="49" charset="0"/>
              </a:rPr>
              <a:t>docker compose logs</a:t>
            </a:r>
          </a:p>
          <a:p>
            <a:pPr>
              <a:buNone/>
            </a:pPr>
            <a:br>
              <a:rPr lang="fr-FR" dirty="0"/>
            </a:br>
            <a:endParaRPr lang="fr-FR" dirty="0"/>
          </a:p>
          <a:p>
            <a:pPr>
              <a:buNone/>
            </a:pPr>
            <a:r>
              <a:rPr lang="fr-FR" b="1" dirty="0"/>
              <a:t>Étape 13 – Voir uniquement PostgreSQL</a:t>
            </a:r>
          </a:p>
          <a:p>
            <a:pPr rtl="0">
              <a:buNone/>
            </a:pPr>
            <a:r>
              <a:rPr lang="fr-FR" dirty="0">
                <a:latin typeface="Courier New" panose="02070309020205020404" pitchFamily="49" charset="0"/>
              </a:rPr>
              <a:t>docker compose logs </a:t>
            </a:r>
            <a:r>
              <a:rPr lang="fr-FR" dirty="0" err="1">
                <a:latin typeface="Courier New" panose="02070309020205020404" pitchFamily="49" charset="0"/>
              </a:rPr>
              <a:t>db</a:t>
            </a:r>
            <a:endParaRPr lang="fr-FR" dirty="0">
              <a:latin typeface="Courier New" panose="02070309020205020404" pitchFamily="49" charset="0"/>
            </a:endParaRPr>
          </a:p>
          <a:p>
            <a:pPr>
              <a:buNone/>
            </a:pPr>
            <a:br>
              <a:rPr lang="fr-FR" dirty="0"/>
            </a:br>
            <a:endParaRPr lang="fr-FR" dirty="0"/>
          </a:p>
          <a:p>
            <a:pPr>
              <a:buNone/>
            </a:pPr>
            <a:r>
              <a:rPr lang="fr-FR" b="1" dirty="0"/>
              <a:t>Étape 14 – Redémarrer</a:t>
            </a:r>
          </a:p>
          <a:p>
            <a:pPr rtl="0">
              <a:buNone/>
            </a:pPr>
            <a:r>
              <a:rPr lang="fr-FR" dirty="0">
                <a:latin typeface="Courier New" panose="02070309020205020404" pitchFamily="49" charset="0"/>
              </a:rPr>
              <a:t>docker compose restart</a:t>
            </a:r>
          </a:p>
          <a:p>
            <a:pPr>
              <a:buNone/>
            </a:pPr>
            <a:br>
              <a:rPr lang="fr-FR" dirty="0"/>
            </a:br>
            <a:endParaRPr lang="fr-FR" dirty="0"/>
          </a:p>
          <a:p>
            <a:pPr>
              <a:buNone/>
            </a:pPr>
            <a:r>
              <a:rPr lang="fr-FR" b="1" dirty="0"/>
              <a:t>Étape 15 – Arrêter</a:t>
            </a:r>
          </a:p>
          <a:p>
            <a:pPr rtl="0">
              <a:buNone/>
            </a:pPr>
            <a:r>
              <a:rPr lang="fr-FR" dirty="0">
                <a:latin typeface="Courier New" panose="02070309020205020404" pitchFamily="49" charset="0"/>
              </a:rPr>
              <a:t>docker compose stop</a:t>
            </a:r>
          </a:p>
          <a:p>
            <a:pPr>
              <a:buNone/>
            </a:pPr>
            <a:br>
              <a:rPr lang="fr-FR" dirty="0"/>
            </a:br>
            <a:endParaRPr lang="fr-FR" dirty="0"/>
          </a:p>
          <a:p>
            <a:pPr>
              <a:buNone/>
            </a:pPr>
            <a:r>
              <a:rPr lang="fr-FR" b="1" dirty="0"/>
              <a:t>Étape 16 – Relancer</a:t>
            </a:r>
          </a:p>
          <a:p>
            <a:pPr rtl="0">
              <a:buNone/>
            </a:pPr>
            <a:r>
              <a:rPr lang="fr-FR" dirty="0">
                <a:latin typeface="Courier New" panose="02070309020205020404" pitchFamily="49" charset="0"/>
              </a:rPr>
              <a:t>docker compose start</a:t>
            </a:r>
          </a:p>
        </p:txBody>
      </p:sp>
    </p:spTree>
    <p:extLst>
      <p:ext uri="{BB962C8B-B14F-4D97-AF65-F5344CB8AC3E}">
        <p14:creationId xmlns:p14="http://schemas.microsoft.com/office/powerpoint/2010/main" val="4035803449"/>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6F38BE-FB73-0252-793A-B4BA4F8E3078}"/>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BF773DC7-2AFA-9FC1-9107-47881213C339}"/>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DB2FE4AE-E4C3-E71A-CEA5-A4857D1EB75C}"/>
              </a:ext>
            </a:extLst>
          </p:cNvPr>
          <p:cNvSpPr>
            <a:spLocks noGrp="1"/>
          </p:cNvSpPr>
          <p:nvPr>
            <p:ph type="sldNum" sz="quarter" idx="12"/>
          </p:nvPr>
        </p:nvSpPr>
        <p:spPr/>
        <p:txBody>
          <a:bodyPr/>
          <a:lstStyle/>
          <a:p>
            <a:fld id="{4BDCF11F-44B6-4DE8-8BC8-D1A3E36F4D29}" type="slidenum">
              <a:rPr lang="fr-FR" smtClean="0"/>
              <a:t>223</a:t>
            </a:fld>
            <a:endParaRPr lang="fr-FR"/>
          </a:p>
        </p:txBody>
      </p:sp>
      <p:sp>
        <p:nvSpPr>
          <p:cNvPr id="6" name="Rectangle 5">
            <a:extLst>
              <a:ext uri="{FF2B5EF4-FFF2-40B4-BE49-F238E27FC236}">
                <a16:creationId xmlns:a16="http://schemas.microsoft.com/office/drawing/2014/main" id="{600492AA-3A23-0667-6A7B-1B8F4283E665}"/>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CBF5AA0A-01CE-A69A-5DE1-62B9D9251AD0}"/>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8 — Persistance des données avec Docker</a:t>
            </a:r>
          </a:p>
        </p:txBody>
      </p:sp>
      <p:sp>
        <p:nvSpPr>
          <p:cNvPr id="7" name="ZoneTexte 6">
            <a:extLst>
              <a:ext uri="{FF2B5EF4-FFF2-40B4-BE49-F238E27FC236}">
                <a16:creationId xmlns:a16="http://schemas.microsoft.com/office/drawing/2014/main" id="{E9D7C2D0-CA98-59A4-91E6-ADB96D286BE2}"/>
              </a:ext>
            </a:extLst>
          </p:cNvPr>
          <p:cNvSpPr txBox="1"/>
          <p:nvPr/>
        </p:nvSpPr>
        <p:spPr>
          <a:xfrm>
            <a:off x="1461247" y="842298"/>
            <a:ext cx="6096000" cy="3693319"/>
          </a:xfrm>
          <a:prstGeom prst="rect">
            <a:avLst/>
          </a:prstGeom>
          <a:noFill/>
        </p:spPr>
        <p:txBody>
          <a:bodyPr wrap="square">
            <a:spAutoFit/>
          </a:bodyPr>
          <a:lstStyle/>
          <a:p>
            <a:pPr>
              <a:buNone/>
            </a:pPr>
            <a:r>
              <a:rPr lang="fr-FR" b="1" dirty="0"/>
              <a:t>Partie 6 – Suppression</a:t>
            </a:r>
          </a:p>
          <a:p>
            <a:pPr>
              <a:buNone/>
            </a:pPr>
            <a:endParaRPr lang="fr-FR" b="1" dirty="0"/>
          </a:p>
          <a:p>
            <a:pPr>
              <a:buNone/>
            </a:pPr>
            <a:r>
              <a:rPr lang="fr-FR" b="1" dirty="0"/>
              <a:t>Étape 17 – Supprimer les conteneurs</a:t>
            </a:r>
          </a:p>
          <a:p>
            <a:pPr rtl="0">
              <a:buNone/>
            </a:pPr>
            <a:r>
              <a:rPr lang="fr-FR" dirty="0">
                <a:latin typeface="Courier New" panose="02070309020205020404" pitchFamily="49" charset="0"/>
              </a:rPr>
              <a:t>docker compose down</a:t>
            </a:r>
          </a:p>
          <a:p>
            <a:pPr>
              <a:buNone/>
            </a:pPr>
            <a:br>
              <a:rPr lang="fr-FR" dirty="0"/>
            </a:br>
            <a:endParaRPr lang="fr-FR" dirty="0"/>
          </a:p>
          <a:p>
            <a:pPr>
              <a:buNone/>
            </a:pPr>
            <a:r>
              <a:rPr lang="fr-FR" b="1" dirty="0"/>
              <a:t>Étape 18 – Vérifier le volume</a:t>
            </a:r>
          </a:p>
          <a:p>
            <a:pPr rtl="0">
              <a:buNone/>
            </a:pPr>
            <a:r>
              <a:rPr lang="fr-FR" dirty="0">
                <a:latin typeface="Courier New" panose="02070309020205020404" pitchFamily="49" charset="0"/>
              </a:rPr>
              <a:t>docker volume ls</a:t>
            </a:r>
          </a:p>
          <a:p>
            <a:pPr>
              <a:buNone/>
            </a:pPr>
            <a:r>
              <a:rPr lang="fr-FR" dirty="0"/>
              <a:t>Le volume existe toujours.</a:t>
            </a:r>
          </a:p>
          <a:p>
            <a:pPr>
              <a:buNone/>
            </a:pPr>
            <a:br>
              <a:rPr lang="fr-FR" dirty="0"/>
            </a:br>
            <a:endParaRPr lang="fr-FR" dirty="0"/>
          </a:p>
          <a:p>
            <a:pPr>
              <a:buNone/>
            </a:pPr>
            <a:r>
              <a:rPr lang="fr-FR" b="1" dirty="0"/>
              <a:t>Étape 19 – Suppression complète</a:t>
            </a:r>
          </a:p>
          <a:p>
            <a:pPr rtl="0">
              <a:buNone/>
            </a:pPr>
            <a:r>
              <a:rPr lang="fr-FR" dirty="0">
                <a:latin typeface="Courier New" panose="02070309020205020404" pitchFamily="49" charset="0"/>
              </a:rPr>
              <a:t>docker compose down -v</a:t>
            </a:r>
          </a:p>
        </p:txBody>
      </p:sp>
    </p:spTree>
    <p:extLst>
      <p:ext uri="{BB962C8B-B14F-4D97-AF65-F5344CB8AC3E}">
        <p14:creationId xmlns:p14="http://schemas.microsoft.com/office/powerpoint/2010/main" val="3549764503"/>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06B4BD-69D3-F1B6-1384-D71AFAAA773F}"/>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E26EDB16-EFDC-1041-D01E-8D6769100AAB}"/>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679B954B-4744-DA2C-67B5-B84F068F875D}"/>
              </a:ext>
            </a:extLst>
          </p:cNvPr>
          <p:cNvSpPr>
            <a:spLocks noGrp="1"/>
          </p:cNvSpPr>
          <p:nvPr>
            <p:ph type="sldNum" sz="quarter" idx="12"/>
          </p:nvPr>
        </p:nvSpPr>
        <p:spPr/>
        <p:txBody>
          <a:bodyPr/>
          <a:lstStyle/>
          <a:p>
            <a:fld id="{4BDCF11F-44B6-4DE8-8BC8-D1A3E36F4D29}" type="slidenum">
              <a:rPr lang="fr-FR" smtClean="0"/>
              <a:t>224</a:t>
            </a:fld>
            <a:endParaRPr lang="fr-FR"/>
          </a:p>
        </p:txBody>
      </p:sp>
      <p:sp>
        <p:nvSpPr>
          <p:cNvPr id="6" name="Rectangle 5">
            <a:extLst>
              <a:ext uri="{FF2B5EF4-FFF2-40B4-BE49-F238E27FC236}">
                <a16:creationId xmlns:a16="http://schemas.microsoft.com/office/drawing/2014/main" id="{6B3D8CFA-4116-F7AB-722F-6CDA95B0E66A}"/>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D9585438-2555-CE76-3161-54BA65540DED}"/>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8 — Persistance des données avec Docker</a:t>
            </a:r>
          </a:p>
        </p:txBody>
      </p:sp>
      <p:sp>
        <p:nvSpPr>
          <p:cNvPr id="7" name="ZoneTexte 6">
            <a:extLst>
              <a:ext uri="{FF2B5EF4-FFF2-40B4-BE49-F238E27FC236}">
                <a16:creationId xmlns:a16="http://schemas.microsoft.com/office/drawing/2014/main" id="{79DA7B58-6E9F-11F3-5614-10D818A8E5BB}"/>
              </a:ext>
            </a:extLst>
          </p:cNvPr>
          <p:cNvSpPr txBox="1"/>
          <p:nvPr/>
        </p:nvSpPr>
        <p:spPr>
          <a:xfrm>
            <a:off x="1425389" y="708213"/>
            <a:ext cx="7593106" cy="4801314"/>
          </a:xfrm>
          <a:prstGeom prst="rect">
            <a:avLst/>
          </a:prstGeom>
          <a:noFill/>
        </p:spPr>
        <p:txBody>
          <a:bodyPr wrap="square">
            <a:spAutoFit/>
          </a:bodyPr>
          <a:lstStyle/>
          <a:p>
            <a:pPr>
              <a:buNone/>
            </a:pPr>
            <a:r>
              <a:rPr lang="fr-FR" b="1" dirty="0"/>
              <a:t>Challenge autonome</a:t>
            </a:r>
          </a:p>
          <a:p>
            <a:pPr>
              <a:buNone/>
            </a:pPr>
            <a:endParaRPr lang="fr-FR" b="1" dirty="0"/>
          </a:p>
          <a:p>
            <a:pPr>
              <a:buNone/>
            </a:pPr>
            <a:r>
              <a:rPr lang="fr-FR" b="1" dirty="0"/>
              <a:t>Mission</a:t>
            </a:r>
          </a:p>
          <a:p>
            <a:pPr>
              <a:buNone/>
            </a:pPr>
            <a:r>
              <a:rPr lang="fr-FR" dirty="0"/>
              <a:t>Créer cette architecture :</a:t>
            </a:r>
          </a:p>
          <a:p>
            <a:pPr rtl="0">
              <a:buNone/>
            </a:pPr>
            <a:r>
              <a:rPr lang="fr-FR" dirty="0">
                <a:latin typeface="Courier New" panose="02070309020205020404" pitchFamily="49" charset="0"/>
              </a:rPr>
              <a:t>Frontend (nginx)</a:t>
            </a:r>
            <a:br>
              <a:rPr lang="fr-FR" dirty="0">
                <a:latin typeface="Courier New" panose="02070309020205020404" pitchFamily="49" charset="0"/>
              </a:rPr>
            </a:br>
            <a:br>
              <a:rPr lang="fr-FR" dirty="0">
                <a:latin typeface="Courier New" panose="02070309020205020404" pitchFamily="49" charset="0"/>
              </a:rPr>
            </a:br>
            <a:r>
              <a:rPr lang="fr-FR" dirty="0">
                <a:latin typeface="Courier New" panose="02070309020205020404" pitchFamily="49" charset="0"/>
              </a:rPr>
              <a:t>Backend (</a:t>
            </a:r>
            <a:r>
              <a:rPr lang="fr-FR" dirty="0" err="1">
                <a:latin typeface="Courier New" panose="02070309020205020404" pitchFamily="49" charset="0"/>
              </a:rPr>
              <a:t>httpd</a:t>
            </a:r>
            <a:r>
              <a:rPr lang="fr-FR" dirty="0">
                <a:latin typeface="Courier New" panose="02070309020205020404" pitchFamily="49" charset="0"/>
              </a:rPr>
              <a:t>)</a:t>
            </a:r>
            <a:br>
              <a:rPr lang="fr-FR" dirty="0">
                <a:latin typeface="Courier New" panose="02070309020205020404" pitchFamily="49" charset="0"/>
              </a:rPr>
            </a:br>
            <a:br>
              <a:rPr lang="fr-FR" dirty="0">
                <a:latin typeface="Courier New" panose="02070309020205020404" pitchFamily="49" charset="0"/>
              </a:rPr>
            </a:br>
            <a:r>
              <a:rPr lang="fr-FR" dirty="0" err="1">
                <a:latin typeface="Courier New" panose="02070309020205020404" pitchFamily="49" charset="0"/>
              </a:rPr>
              <a:t>Database</a:t>
            </a:r>
            <a:r>
              <a:rPr lang="fr-FR" dirty="0">
                <a:latin typeface="Courier New" panose="02070309020205020404" pitchFamily="49" charset="0"/>
              </a:rPr>
              <a:t> (</a:t>
            </a:r>
            <a:r>
              <a:rPr lang="fr-FR" dirty="0" err="1">
                <a:latin typeface="Courier New" panose="02070309020205020404" pitchFamily="49" charset="0"/>
              </a:rPr>
              <a:t>postgres</a:t>
            </a:r>
            <a:r>
              <a:rPr lang="fr-FR" dirty="0">
                <a:latin typeface="Courier New" panose="02070309020205020404" pitchFamily="49" charset="0"/>
              </a:rPr>
              <a:t>)</a:t>
            </a:r>
          </a:p>
          <a:p>
            <a:pPr>
              <a:buNone/>
            </a:pPr>
            <a:endParaRPr lang="fr-FR" dirty="0"/>
          </a:p>
          <a:p>
            <a:pPr>
              <a:buNone/>
            </a:pPr>
            <a:r>
              <a:rPr lang="fr-FR" dirty="0"/>
              <a:t>Contraintes :</a:t>
            </a:r>
          </a:p>
          <a:p>
            <a:pPr>
              <a:buNone/>
            </a:pPr>
            <a:endParaRPr lang="fr-FR" dirty="0"/>
          </a:p>
          <a:p>
            <a:pPr>
              <a:buFont typeface="Arial" panose="020B0604020202020204" pitchFamily="34" charset="0"/>
              <a:buChar char="•"/>
            </a:pPr>
            <a:r>
              <a:rPr lang="fr-FR" dirty="0"/>
              <a:t>3 services </a:t>
            </a:r>
          </a:p>
          <a:p>
            <a:pPr>
              <a:buFont typeface="Arial" panose="020B0604020202020204" pitchFamily="34" charset="0"/>
              <a:buChar char="•"/>
            </a:pPr>
            <a:r>
              <a:rPr lang="fr-FR" dirty="0"/>
              <a:t>PostgreSQL avec volume </a:t>
            </a:r>
          </a:p>
          <a:p>
            <a:pPr>
              <a:buFont typeface="Arial" panose="020B0604020202020204" pitchFamily="34" charset="0"/>
              <a:buChar char="•"/>
            </a:pPr>
            <a:r>
              <a:rPr lang="fr-FR" dirty="0"/>
              <a:t>Frontend publié sur le port 8080 </a:t>
            </a:r>
          </a:p>
          <a:p>
            <a:pPr>
              <a:buFont typeface="Arial" panose="020B0604020202020204" pitchFamily="34" charset="0"/>
              <a:buChar char="•"/>
            </a:pPr>
            <a:r>
              <a:rPr lang="fr-FR" dirty="0"/>
              <a:t>Backend publié sur le port 8081 </a:t>
            </a:r>
          </a:p>
          <a:p>
            <a:pPr>
              <a:buFont typeface="Arial" panose="020B0604020202020204" pitchFamily="34" charset="0"/>
              <a:buChar char="•"/>
            </a:pPr>
            <a:r>
              <a:rPr lang="fr-FR" dirty="0"/>
              <a:t>Tous les services dans le même fichier Compose</a:t>
            </a:r>
          </a:p>
        </p:txBody>
      </p:sp>
    </p:spTree>
    <p:extLst>
      <p:ext uri="{BB962C8B-B14F-4D97-AF65-F5344CB8AC3E}">
        <p14:creationId xmlns:p14="http://schemas.microsoft.com/office/powerpoint/2010/main" val="843163782"/>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0E2DB-9ECA-C3C0-313C-6A64218AD845}"/>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C2B9A7DC-9214-2FE9-0FD4-8631A28A66D5}"/>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CFA92F6A-2079-EE74-CE11-9849C502579C}"/>
              </a:ext>
            </a:extLst>
          </p:cNvPr>
          <p:cNvSpPr>
            <a:spLocks noGrp="1"/>
          </p:cNvSpPr>
          <p:nvPr>
            <p:ph type="sldNum" sz="quarter" idx="12"/>
          </p:nvPr>
        </p:nvSpPr>
        <p:spPr/>
        <p:txBody>
          <a:bodyPr/>
          <a:lstStyle/>
          <a:p>
            <a:fld id="{4BDCF11F-44B6-4DE8-8BC8-D1A3E36F4D29}" type="slidenum">
              <a:rPr lang="fr-FR" smtClean="0"/>
              <a:t>225</a:t>
            </a:fld>
            <a:endParaRPr lang="fr-FR"/>
          </a:p>
        </p:txBody>
      </p:sp>
      <p:sp>
        <p:nvSpPr>
          <p:cNvPr id="6" name="Rectangle 5">
            <a:extLst>
              <a:ext uri="{FF2B5EF4-FFF2-40B4-BE49-F238E27FC236}">
                <a16:creationId xmlns:a16="http://schemas.microsoft.com/office/drawing/2014/main" id="{948634A9-82F2-BA1D-171F-8C8DEAA515FB}"/>
              </a:ext>
            </a:extLst>
          </p:cNvPr>
          <p:cNvSpPr/>
          <p:nvPr/>
        </p:nvSpPr>
        <p:spPr>
          <a:xfrm>
            <a:off x="4479" y="-17928"/>
            <a:ext cx="5029201" cy="6858000"/>
          </a:xfrm>
          <a:prstGeom prst="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20AC9CE3-BB82-DA2A-A257-02BAF8F972C1}"/>
              </a:ext>
            </a:extLst>
          </p:cNvPr>
          <p:cNvSpPr txBox="1"/>
          <p:nvPr/>
        </p:nvSpPr>
        <p:spPr>
          <a:xfrm>
            <a:off x="73955" y="1753361"/>
            <a:ext cx="4890248" cy="2831544"/>
          </a:xfrm>
          <a:prstGeom prst="rect">
            <a:avLst/>
          </a:prstGeom>
          <a:noFill/>
        </p:spPr>
        <p:txBody>
          <a:bodyPr wrap="square" rtlCol="0">
            <a:spAutoFit/>
          </a:bodyPr>
          <a:lstStyle/>
          <a:p>
            <a:pPr algn="ctr"/>
            <a:r>
              <a:rPr lang="fr-FR" sz="4400" b="1" dirty="0">
                <a:solidFill>
                  <a:schemeClr val="bg1"/>
                </a:solidFill>
              </a:rPr>
              <a:t>A retenir</a:t>
            </a:r>
          </a:p>
          <a:p>
            <a:endParaRPr lang="fr-FR" sz="1400" b="1" dirty="0">
              <a:solidFill>
                <a:schemeClr val="bg1"/>
              </a:solidFill>
            </a:endParaRPr>
          </a:p>
          <a:p>
            <a:r>
              <a:rPr lang="fr-FR" sz="2000" b="1" dirty="0">
                <a:solidFill>
                  <a:schemeClr val="bg1"/>
                </a:solidFill>
              </a:rPr>
              <a:t>«Docker Compose transforme une collection de conteneurs indépendants en une application cohérente, portable et facilement déployable, constituant ainsi une étape essentielle avant l'orchestration avec Kubernetes. »</a:t>
            </a:r>
          </a:p>
        </p:txBody>
      </p:sp>
      <p:sp>
        <p:nvSpPr>
          <p:cNvPr id="7" name="ZoneTexte 6">
            <a:extLst>
              <a:ext uri="{FF2B5EF4-FFF2-40B4-BE49-F238E27FC236}">
                <a16:creationId xmlns:a16="http://schemas.microsoft.com/office/drawing/2014/main" id="{70A8094A-05B4-77FA-FDEB-EDDC84347AD0}"/>
              </a:ext>
            </a:extLst>
          </p:cNvPr>
          <p:cNvSpPr txBox="1"/>
          <p:nvPr/>
        </p:nvSpPr>
        <p:spPr>
          <a:xfrm>
            <a:off x="5562600" y="2045748"/>
            <a:ext cx="6096000" cy="2554545"/>
          </a:xfrm>
          <a:prstGeom prst="rect">
            <a:avLst/>
          </a:prstGeom>
          <a:noFill/>
        </p:spPr>
        <p:txBody>
          <a:bodyPr wrap="square">
            <a:spAutoFit/>
          </a:bodyPr>
          <a:lstStyle/>
          <a:p>
            <a:r>
              <a:rPr lang="fr-FR" sz="1600" dirty="0"/>
              <a:t>✅ Docker Compose permet de décrire une application complète dans un unique fichier YAML.</a:t>
            </a:r>
          </a:p>
          <a:p>
            <a:r>
              <a:rPr lang="fr-FR" sz="1600" dirty="0"/>
              <a:t>✅ Une application moderne est souvent composée de plusieurs services qui communiquent entre eux.</a:t>
            </a:r>
          </a:p>
          <a:p>
            <a:r>
              <a:rPr lang="fr-FR" sz="1600" dirty="0"/>
              <a:t>✅ Docker Compose simplifie le déploiement, l'arrêt et l'administration d'environnements multi-conteneurs.</a:t>
            </a:r>
          </a:p>
          <a:p>
            <a:r>
              <a:rPr lang="fr-FR" sz="1600" dirty="0"/>
              <a:t>✅ Les services d’une stack Compose peuvent partager des réseaux et des volumes de manière automatique.</a:t>
            </a:r>
          </a:p>
          <a:p>
            <a:r>
              <a:rPr lang="fr-FR" sz="1600" dirty="0"/>
              <a:t>✅ Une seule commande permet de créer et démarrer l'ensemble de l'application de façon reproductible.</a:t>
            </a:r>
          </a:p>
        </p:txBody>
      </p:sp>
    </p:spTree>
    <p:extLst>
      <p:ext uri="{BB962C8B-B14F-4D97-AF65-F5344CB8AC3E}">
        <p14:creationId xmlns:p14="http://schemas.microsoft.com/office/powerpoint/2010/main" val="491359842"/>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FBCE73-8FDC-53A0-B5F2-FA51371BB9B8}"/>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B4461562-EF21-885B-1B97-D5853597FD7B}"/>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B5802C10-2916-7E1F-C3E0-64E1D09C8387}"/>
              </a:ext>
            </a:extLst>
          </p:cNvPr>
          <p:cNvSpPr>
            <a:spLocks noGrp="1"/>
          </p:cNvSpPr>
          <p:nvPr>
            <p:ph type="sldNum" sz="quarter" idx="12"/>
          </p:nvPr>
        </p:nvSpPr>
        <p:spPr/>
        <p:txBody>
          <a:bodyPr/>
          <a:lstStyle/>
          <a:p>
            <a:fld id="{4BDCF11F-44B6-4DE8-8BC8-D1A3E36F4D29}" type="slidenum">
              <a:rPr lang="fr-FR" smtClean="0"/>
              <a:t>226</a:t>
            </a:fld>
            <a:endParaRPr lang="fr-FR"/>
          </a:p>
        </p:txBody>
      </p:sp>
      <p:sp>
        <p:nvSpPr>
          <p:cNvPr id="6" name="Rectangle 5">
            <a:extLst>
              <a:ext uri="{FF2B5EF4-FFF2-40B4-BE49-F238E27FC236}">
                <a16:creationId xmlns:a16="http://schemas.microsoft.com/office/drawing/2014/main" id="{5CE1F407-9886-7B2B-7576-9A54CB778CC9}"/>
              </a:ext>
            </a:extLst>
          </p:cNvPr>
          <p:cNvSpPr/>
          <p:nvPr/>
        </p:nvSpPr>
        <p:spPr>
          <a:xfrm>
            <a:off x="0" y="0"/>
            <a:ext cx="5011271" cy="6858000"/>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u contenu 3">
            <a:extLst>
              <a:ext uri="{FF2B5EF4-FFF2-40B4-BE49-F238E27FC236}">
                <a16:creationId xmlns:a16="http://schemas.microsoft.com/office/drawing/2014/main" id="{595F8B9F-A215-22BF-5FFE-1EB403E7DC72}"/>
              </a:ext>
            </a:extLst>
          </p:cNvPr>
          <p:cNvSpPr txBox="1">
            <a:spLocks/>
          </p:cNvSpPr>
          <p:nvPr/>
        </p:nvSpPr>
        <p:spPr>
          <a:xfrm>
            <a:off x="5334001" y="2141537"/>
            <a:ext cx="6425921" cy="2574925"/>
          </a:xfrm>
          <a:prstGeom prst="rect">
            <a:avLst/>
          </a:prstGeom>
        </p:spPr>
        <p:txBody>
          <a:bodyPr vert="horz" lIns="91440" tIns="45720" rIns="91440" bIns="45720" rtlCol="0" anchor="ctr">
            <a:normAutofit fontScale="25000" lnSpcReduction="20000"/>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7200" dirty="0">
                <a:solidFill>
                  <a:srgbClr val="021632"/>
                </a:solidFill>
              </a:rPr>
              <a:t>✅ Docker permet de créer des environnements applicatifs légers, portables et reproductibles grâce aux conteneurs.</a:t>
            </a:r>
          </a:p>
          <a:p>
            <a:endParaRPr lang="fr-FR" sz="7200" dirty="0">
              <a:solidFill>
                <a:srgbClr val="021632"/>
              </a:solidFill>
            </a:endParaRPr>
          </a:p>
          <a:p>
            <a:r>
              <a:rPr lang="fr-FR" sz="7200" dirty="0">
                <a:solidFill>
                  <a:srgbClr val="021632"/>
                </a:solidFill>
              </a:rPr>
              <a:t>✅ Les images Docker constituent la base du déploiement et peuvent être créées, versionnées et distribuées via des registres publics ou privés.</a:t>
            </a:r>
          </a:p>
          <a:p>
            <a:endParaRPr lang="fr-FR" sz="7200" dirty="0">
              <a:solidFill>
                <a:srgbClr val="021632"/>
              </a:solidFill>
            </a:endParaRPr>
          </a:p>
          <a:p>
            <a:r>
              <a:rPr lang="fr-FR" sz="7200" dirty="0">
                <a:solidFill>
                  <a:srgbClr val="021632"/>
                </a:solidFill>
              </a:rPr>
              <a:t>✅ Les volumes assurent la persistance des données tandis que les réseaux permettent la communication entre les conteneurs.</a:t>
            </a:r>
          </a:p>
          <a:p>
            <a:endParaRPr lang="fr-FR" sz="7200" dirty="0">
              <a:solidFill>
                <a:srgbClr val="021632"/>
              </a:solidFill>
            </a:endParaRPr>
          </a:p>
          <a:p>
            <a:r>
              <a:rPr lang="fr-FR" sz="7200" dirty="0">
                <a:solidFill>
                  <a:srgbClr val="021632"/>
                </a:solidFill>
              </a:rPr>
              <a:t>✅ Docker Compose simplifie la gestion d'applications multi-conteneurs en décrivant l'ensemble de l'infrastructure dans un fichier unique.</a:t>
            </a:r>
          </a:p>
          <a:p>
            <a:endParaRPr lang="fr-FR" sz="7200" dirty="0">
              <a:solidFill>
                <a:srgbClr val="021632"/>
              </a:solidFill>
            </a:endParaRPr>
          </a:p>
          <a:p>
            <a:r>
              <a:rPr lang="fr-FR" sz="7200" dirty="0">
                <a:solidFill>
                  <a:srgbClr val="021632"/>
                </a:solidFill>
              </a:rPr>
              <a:t>✅ Le monitoring, la maintenance et les bonnes pratiques d'exploitation sont indispensables pour garantir la disponibilité et la fiabilité des applications conteneurisées.</a:t>
            </a:r>
          </a:p>
        </p:txBody>
      </p:sp>
      <p:sp>
        <p:nvSpPr>
          <p:cNvPr id="7" name="ZoneTexte 6">
            <a:extLst>
              <a:ext uri="{FF2B5EF4-FFF2-40B4-BE49-F238E27FC236}">
                <a16:creationId xmlns:a16="http://schemas.microsoft.com/office/drawing/2014/main" id="{76F66F21-95B3-556C-D66C-291899894661}"/>
              </a:ext>
            </a:extLst>
          </p:cNvPr>
          <p:cNvSpPr txBox="1"/>
          <p:nvPr/>
        </p:nvSpPr>
        <p:spPr>
          <a:xfrm>
            <a:off x="342901" y="2335530"/>
            <a:ext cx="4312023" cy="3200876"/>
          </a:xfrm>
          <a:prstGeom prst="rect">
            <a:avLst/>
          </a:prstGeom>
          <a:noFill/>
        </p:spPr>
        <p:txBody>
          <a:bodyPr wrap="square" rtlCol="0">
            <a:spAutoFit/>
          </a:bodyPr>
          <a:lstStyle/>
          <a:p>
            <a:r>
              <a:rPr lang="fr-FR" sz="4400" b="1" dirty="0">
                <a:solidFill>
                  <a:schemeClr val="bg1"/>
                </a:solidFill>
              </a:rPr>
              <a:t>Conclusion</a:t>
            </a:r>
          </a:p>
          <a:p>
            <a:endParaRPr lang="fr-FR" sz="4400" b="1" dirty="0">
              <a:solidFill>
                <a:schemeClr val="bg1"/>
              </a:solidFill>
            </a:endParaRPr>
          </a:p>
          <a:p>
            <a:r>
              <a:rPr lang="fr-FR" sz="1400" b="1" dirty="0">
                <a:solidFill>
                  <a:schemeClr val="bg1"/>
                </a:solidFill>
              </a:rPr>
              <a:t>« Docker est aujourd'hui un standard incontournable du monde IT. Il permet d'accélérer les déploiements, de simplifier l'exploitation des applications et constitue la première étape vers les architectures Cloud Native et l'orchestration à grande échelle avec Kubernetes. »</a:t>
            </a:r>
          </a:p>
          <a:p>
            <a:endParaRPr lang="fr-FR" sz="4400" b="1" dirty="0">
              <a:solidFill>
                <a:schemeClr val="bg1"/>
              </a:solidFill>
            </a:endParaRPr>
          </a:p>
        </p:txBody>
      </p:sp>
    </p:spTree>
    <p:extLst>
      <p:ext uri="{BB962C8B-B14F-4D97-AF65-F5344CB8AC3E}">
        <p14:creationId xmlns:p14="http://schemas.microsoft.com/office/powerpoint/2010/main" val="4033290101"/>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5DDDAD-CB8F-6B38-CC07-CB0F49ED28B9}"/>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DF26DE47-69DA-2DD4-E320-4922B73A2C89}"/>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3A045274-A167-AC77-3EE6-0A300D7744CC}"/>
              </a:ext>
            </a:extLst>
          </p:cNvPr>
          <p:cNvSpPr>
            <a:spLocks noGrp="1"/>
          </p:cNvSpPr>
          <p:nvPr>
            <p:ph type="sldNum" sz="quarter" idx="12"/>
          </p:nvPr>
        </p:nvSpPr>
        <p:spPr/>
        <p:txBody>
          <a:bodyPr/>
          <a:lstStyle/>
          <a:p>
            <a:fld id="{4BDCF11F-44B6-4DE8-8BC8-D1A3E36F4D29}" type="slidenum">
              <a:rPr lang="fr-FR" smtClean="0"/>
              <a:t>227</a:t>
            </a:fld>
            <a:endParaRPr lang="fr-FR"/>
          </a:p>
        </p:txBody>
      </p:sp>
      <p:sp>
        <p:nvSpPr>
          <p:cNvPr id="6" name="Rectangle 5">
            <a:extLst>
              <a:ext uri="{FF2B5EF4-FFF2-40B4-BE49-F238E27FC236}">
                <a16:creationId xmlns:a16="http://schemas.microsoft.com/office/drawing/2014/main" id="{F611760D-A1C5-3417-A585-25CC6F6AE6E9}"/>
              </a:ext>
            </a:extLst>
          </p:cNvPr>
          <p:cNvSpPr/>
          <p:nvPr/>
        </p:nvSpPr>
        <p:spPr>
          <a:xfrm>
            <a:off x="-1" y="0"/>
            <a:ext cx="5038166" cy="6858000"/>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2BB7BAF4-CDB1-FF04-F2AD-0B8E51CF72DB}"/>
              </a:ext>
            </a:extLst>
          </p:cNvPr>
          <p:cNvSpPr txBox="1"/>
          <p:nvPr/>
        </p:nvSpPr>
        <p:spPr>
          <a:xfrm>
            <a:off x="739587" y="2382559"/>
            <a:ext cx="3558989" cy="1446550"/>
          </a:xfrm>
          <a:prstGeom prst="rect">
            <a:avLst/>
          </a:prstGeom>
          <a:noFill/>
        </p:spPr>
        <p:txBody>
          <a:bodyPr wrap="square" rtlCol="0">
            <a:spAutoFit/>
          </a:bodyPr>
          <a:lstStyle/>
          <a:p>
            <a:r>
              <a:rPr lang="fr-FR" sz="4400" b="1" dirty="0">
                <a:solidFill>
                  <a:schemeClr val="bg1"/>
                </a:solidFill>
              </a:rPr>
              <a:t>Pour aller plus loin</a:t>
            </a:r>
          </a:p>
        </p:txBody>
      </p:sp>
      <p:sp>
        <p:nvSpPr>
          <p:cNvPr id="8" name="ZoneTexte 7">
            <a:extLst>
              <a:ext uri="{FF2B5EF4-FFF2-40B4-BE49-F238E27FC236}">
                <a16:creationId xmlns:a16="http://schemas.microsoft.com/office/drawing/2014/main" id="{63C2BC5F-85FD-D63B-4C00-1BB471FE1DDC}"/>
              </a:ext>
            </a:extLst>
          </p:cNvPr>
          <p:cNvSpPr txBox="1"/>
          <p:nvPr/>
        </p:nvSpPr>
        <p:spPr>
          <a:xfrm>
            <a:off x="5356413" y="1305341"/>
            <a:ext cx="6096000" cy="4247317"/>
          </a:xfrm>
          <a:prstGeom prst="rect">
            <a:avLst/>
          </a:prstGeom>
          <a:noFill/>
        </p:spPr>
        <p:txBody>
          <a:bodyPr wrap="square">
            <a:spAutoFit/>
          </a:bodyPr>
          <a:lstStyle/>
          <a:p>
            <a:pPr>
              <a:buNone/>
            </a:pPr>
            <a:r>
              <a:rPr lang="fr-FR" b="1" dirty="0"/>
              <a:t>Et maintenant ?</a:t>
            </a:r>
          </a:p>
          <a:p>
            <a:pPr>
              <a:buNone/>
            </a:pPr>
            <a:endParaRPr lang="fr-FR" b="1" dirty="0"/>
          </a:p>
          <a:p>
            <a:pPr>
              <a:buNone/>
            </a:pPr>
            <a:r>
              <a:rPr lang="fr-FR" dirty="0"/>
              <a:t>Après cette formation, vous êtes capables de :</a:t>
            </a:r>
          </a:p>
          <a:p>
            <a:pPr>
              <a:buFont typeface="Arial" panose="020B0604020202020204" pitchFamily="34" charset="0"/>
              <a:buChar char="•"/>
            </a:pPr>
            <a:r>
              <a:rPr lang="fr-FR" dirty="0"/>
              <a:t>Déployer et administrer des conteneurs Docker </a:t>
            </a:r>
          </a:p>
          <a:p>
            <a:pPr>
              <a:buFont typeface="Arial" panose="020B0604020202020204" pitchFamily="34" charset="0"/>
              <a:buChar char="•"/>
            </a:pPr>
            <a:r>
              <a:rPr lang="fr-FR" dirty="0"/>
              <a:t>Créer vos propres images avec Dockerfile </a:t>
            </a:r>
          </a:p>
          <a:p>
            <a:pPr>
              <a:buFont typeface="Arial" panose="020B0604020202020204" pitchFamily="34" charset="0"/>
              <a:buChar char="•"/>
            </a:pPr>
            <a:r>
              <a:rPr lang="fr-FR" dirty="0"/>
              <a:t>Gérer le réseau et le stockage des conteneurs </a:t>
            </a:r>
          </a:p>
          <a:p>
            <a:pPr>
              <a:buFont typeface="Arial" panose="020B0604020202020204" pitchFamily="34" charset="0"/>
              <a:buChar char="•"/>
            </a:pPr>
            <a:r>
              <a:rPr lang="fr-FR" dirty="0"/>
              <a:t>Utiliser Docker Compose pour des applications multi-services </a:t>
            </a:r>
          </a:p>
          <a:p>
            <a:pPr>
              <a:buFont typeface="Arial" panose="020B0604020202020204" pitchFamily="34" charset="0"/>
              <a:buChar char="•"/>
            </a:pPr>
            <a:r>
              <a:rPr lang="fr-FR" dirty="0"/>
              <a:t>Superviser et maintenir un environnement Docker </a:t>
            </a:r>
          </a:p>
          <a:p>
            <a:pPr>
              <a:buFont typeface="Arial" panose="020B0604020202020204" pitchFamily="34" charset="0"/>
              <a:buChar char="•"/>
            </a:pPr>
            <a:r>
              <a:rPr lang="fr-FR" dirty="0"/>
              <a:t>Comprendre les fondations nécessaires à l'apprentissage de Kubernetes </a:t>
            </a:r>
          </a:p>
          <a:p>
            <a:pPr>
              <a:buFont typeface="Arial" panose="020B0604020202020204" pitchFamily="34" charset="0"/>
              <a:buChar char="•"/>
            </a:pPr>
            <a:endParaRPr lang="fr-FR" dirty="0"/>
          </a:p>
          <a:p>
            <a:pPr>
              <a:buNone/>
            </a:pPr>
            <a:r>
              <a:rPr lang="fr-FR" b="1" dirty="0"/>
              <a:t>La prochaine étape naturelle est l'orchestration des conteneurs avec Kubernetes afin d'automatiser le déploiement, la montée en charge et la haute disponibilité des applications.</a:t>
            </a:r>
            <a:endParaRPr lang="fr-FR" dirty="0"/>
          </a:p>
        </p:txBody>
      </p:sp>
    </p:spTree>
    <p:extLst>
      <p:ext uri="{BB962C8B-B14F-4D97-AF65-F5344CB8AC3E}">
        <p14:creationId xmlns:p14="http://schemas.microsoft.com/office/powerpoint/2010/main" val="518928290"/>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06A38-D281-5D52-13D0-594EEA66DF4C}"/>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32254869-DDCC-C215-C767-0EFB82E42B0B}"/>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0323A3D3-6C4D-D888-EE26-2F20F5361E4B}"/>
              </a:ext>
            </a:extLst>
          </p:cNvPr>
          <p:cNvSpPr>
            <a:spLocks noGrp="1"/>
          </p:cNvSpPr>
          <p:nvPr>
            <p:ph type="sldNum" sz="quarter" idx="12"/>
          </p:nvPr>
        </p:nvSpPr>
        <p:spPr/>
        <p:txBody>
          <a:bodyPr/>
          <a:lstStyle/>
          <a:p>
            <a:fld id="{4BDCF11F-44B6-4DE8-8BC8-D1A3E36F4D29}" type="slidenum">
              <a:rPr lang="fr-FR" smtClean="0"/>
              <a:t>228</a:t>
            </a:fld>
            <a:endParaRPr lang="fr-FR"/>
          </a:p>
        </p:txBody>
      </p:sp>
      <p:sp>
        <p:nvSpPr>
          <p:cNvPr id="6" name="Rectangle 5">
            <a:extLst>
              <a:ext uri="{FF2B5EF4-FFF2-40B4-BE49-F238E27FC236}">
                <a16:creationId xmlns:a16="http://schemas.microsoft.com/office/drawing/2014/main" id="{72F9714A-F71F-171F-6A4F-5AFE27126C84}"/>
              </a:ext>
            </a:extLst>
          </p:cNvPr>
          <p:cNvSpPr/>
          <p:nvPr/>
        </p:nvSpPr>
        <p:spPr>
          <a:xfrm>
            <a:off x="-1" y="0"/>
            <a:ext cx="5038166" cy="6858000"/>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B555093D-0E26-FB7F-CF3D-FF1DB6F80B86}"/>
              </a:ext>
            </a:extLst>
          </p:cNvPr>
          <p:cNvSpPr txBox="1"/>
          <p:nvPr/>
        </p:nvSpPr>
        <p:spPr>
          <a:xfrm>
            <a:off x="560293" y="2705725"/>
            <a:ext cx="3558989" cy="1446550"/>
          </a:xfrm>
          <a:prstGeom prst="rect">
            <a:avLst/>
          </a:prstGeom>
          <a:noFill/>
        </p:spPr>
        <p:txBody>
          <a:bodyPr wrap="square" rtlCol="0">
            <a:spAutoFit/>
          </a:bodyPr>
          <a:lstStyle/>
          <a:p>
            <a:r>
              <a:rPr lang="fr-FR" sz="4400" b="1" dirty="0">
                <a:solidFill>
                  <a:schemeClr val="bg1"/>
                </a:solidFill>
              </a:rPr>
              <a:t>Retour sur vos attentes</a:t>
            </a:r>
          </a:p>
        </p:txBody>
      </p:sp>
    </p:spTree>
    <p:extLst>
      <p:ext uri="{BB962C8B-B14F-4D97-AF65-F5344CB8AC3E}">
        <p14:creationId xmlns:p14="http://schemas.microsoft.com/office/powerpoint/2010/main" val="1986318250"/>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3CDF01-EC22-5065-6583-BBDE0A6757EE}"/>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678839C3-0C5C-8204-9558-C61EA9E1B026}"/>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8087DFC1-9425-462B-3977-742A59B67D55}"/>
              </a:ext>
            </a:extLst>
          </p:cNvPr>
          <p:cNvSpPr>
            <a:spLocks noGrp="1"/>
          </p:cNvSpPr>
          <p:nvPr>
            <p:ph type="sldNum" sz="quarter" idx="12"/>
          </p:nvPr>
        </p:nvSpPr>
        <p:spPr/>
        <p:txBody>
          <a:bodyPr/>
          <a:lstStyle/>
          <a:p>
            <a:fld id="{4BDCF11F-44B6-4DE8-8BC8-D1A3E36F4D29}" type="slidenum">
              <a:rPr lang="fr-FR" smtClean="0"/>
              <a:t>229</a:t>
            </a:fld>
            <a:endParaRPr lang="fr-FR"/>
          </a:p>
        </p:txBody>
      </p:sp>
      <p:sp>
        <p:nvSpPr>
          <p:cNvPr id="6" name="Rectangle 5">
            <a:extLst>
              <a:ext uri="{FF2B5EF4-FFF2-40B4-BE49-F238E27FC236}">
                <a16:creationId xmlns:a16="http://schemas.microsoft.com/office/drawing/2014/main" id="{BF2A34CB-0CEC-B345-FAA0-9A2612A0CE97}"/>
              </a:ext>
            </a:extLst>
          </p:cNvPr>
          <p:cNvSpPr/>
          <p:nvPr/>
        </p:nvSpPr>
        <p:spPr>
          <a:xfrm>
            <a:off x="-17930" y="0"/>
            <a:ext cx="12209929" cy="6858000"/>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0A58BABB-A08C-A79A-76E3-18745628A676}"/>
              </a:ext>
            </a:extLst>
          </p:cNvPr>
          <p:cNvSpPr txBox="1"/>
          <p:nvPr/>
        </p:nvSpPr>
        <p:spPr>
          <a:xfrm>
            <a:off x="2868706" y="2793455"/>
            <a:ext cx="7781365" cy="769441"/>
          </a:xfrm>
          <a:prstGeom prst="rect">
            <a:avLst/>
          </a:prstGeom>
          <a:noFill/>
        </p:spPr>
        <p:txBody>
          <a:bodyPr wrap="square" rtlCol="0">
            <a:spAutoFit/>
          </a:bodyPr>
          <a:lstStyle/>
          <a:p>
            <a:r>
              <a:rPr lang="fr-FR" sz="4400" b="1" dirty="0">
                <a:solidFill>
                  <a:schemeClr val="bg1"/>
                </a:solidFill>
              </a:rPr>
              <a:t>Merci pour votre Attention</a:t>
            </a:r>
          </a:p>
        </p:txBody>
      </p:sp>
    </p:spTree>
    <p:extLst>
      <p:ext uri="{BB962C8B-B14F-4D97-AF65-F5344CB8AC3E}">
        <p14:creationId xmlns:p14="http://schemas.microsoft.com/office/powerpoint/2010/main" val="16600978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DC33C-CF3D-5C9C-72A9-08C38FCC65E7}"/>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CF9448AE-EA2D-13EF-519F-37BAC71DE640}"/>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3A592FF5-440F-7395-0A8F-17FF0F713278}"/>
              </a:ext>
            </a:extLst>
          </p:cNvPr>
          <p:cNvSpPr>
            <a:spLocks noGrp="1"/>
          </p:cNvSpPr>
          <p:nvPr>
            <p:ph type="sldNum" sz="quarter" idx="12"/>
          </p:nvPr>
        </p:nvSpPr>
        <p:spPr/>
        <p:txBody>
          <a:bodyPr/>
          <a:lstStyle/>
          <a:p>
            <a:fld id="{4BDCF11F-44B6-4DE8-8BC8-D1A3E36F4D29}" type="slidenum">
              <a:rPr lang="fr-FR" smtClean="0"/>
              <a:t>23</a:t>
            </a:fld>
            <a:endParaRPr lang="fr-FR"/>
          </a:p>
        </p:txBody>
      </p:sp>
      <p:sp>
        <p:nvSpPr>
          <p:cNvPr id="6" name="Rectangle 5">
            <a:extLst>
              <a:ext uri="{FF2B5EF4-FFF2-40B4-BE49-F238E27FC236}">
                <a16:creationId xmlns:a16="http://schemas.microsoft.com/office/drawing/2014/main" id="{A0226BA2-FA10-9E33-C54E-FABF8424874E}"/>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3A6B54AB-E062-976C-2E5C-9771BFAF2610}"/>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1 - Introduction aux conteneurs</a:t>
            </a:r>
          </a:p>
        </p:txBody>
      </p:sp>
      <p:sp>
        <p:nvSpPr>
          <p:cNvPr id="4" name="Rectangle : coins arrondis 3">
            <a:extLst>
              <a:ext uri="{FF2B5EF4-FFF2-40B4-BE49-F238E27FC236}">
                <a16:creationId xmlns:a16="http://schemas.microsoft.com/office/drawing/2014/main" id="{7DF9D715-E0FC-93DC-1EE3-A758F885F049}"/>
              </a:ext>
            </a:extLst>
          </p:cNvPr>
          <p:cNvSpPr/>
          <p:nvPr/>
        </p:nvSpPr>
        <p:spPr>
          <a:xfrm>
            <a:off x="1187208" y="717170"/>
            <a:ext cx="10594678" cy="46166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dirty="0"/>
              <a:t>Conteneurisation vs virtualisation</a:t>
            </a:r>
          </a:p>
        </p:txBody>
      </p:sp>
      <p:sp>
        <p:nvSpPr>
          <p:cNvPr id="7" name="ZoneTexte 6">
            <a:extLst>
              <a:ext uri="{FF2B5EF4-FFF2-40B4-BE49-F238E27FC236}">
                <a16:creationId xmlns:a16="http://schemas.microsoft.com/office/drawing/2014/main" id="{4FEB5F53-51B2-99F5-B18D-CA3CAC33A0C2}"/>
              </a:ext>
            </a:extLst>
          </p:cNvPr>
          <p:cNvSpPr txBox="1"/>
          <p:nvPr/>
        </p:nvSpPr>
        <p:spPr>
          <a:xfrm>
            <a:off x="1306732" y="1488676"/>
            <a:ext cx="4757891" cy="4801314"/>
          </a:xfrm>
          <a:prstGeom prst="rect">
            <a:avLst/>
          </a:prstGeom>
          <a:noFill/>
        </p:spPr>
        <p:txBody>
          <a:bodyPr wrap="square">
            <a:spAutoFit/>
          </a:bodyPr>
          <a:lstStyle/>
          <a:p>
            <a:r>
              <a:rPr lang="fr-FR" dirty="0"/>
              <a:t>Dans le cas de la virtualisation l’isolation des </a:t>
            </a:r>
            <a:r>
              <a:rPr lang="fr-FR" dirty="0" err="1"/>
              <a:t>VMs</a:t>
            </a:r>
            <a:r>
              <a:rPr lang="fr-FR" dirty="0"/>
              <a:t> se fait au niveau matérielles (CPU/RAM/Disque) avec un accès virtuel aux ressources de l'hôte via un hyperviseur. De plus, généralement les ordinateurs virtuels fournissent un environnement avec plus de ressources que la plupart des applications n'en ont besoin.</a:t>
            </a:r>
          </a:p>
          <a:p>
            <a:endParaRPr lang="fr-FR" dirty="0"/>
          </a:p>
          <a:p>
            <a:r>
              <a:rPr lang="fr-FR" dirty="0"/>
              <a:t>Par contre dans le cas de la conteneurisation, </a:t>
            </a:r>
            <a:r>
              <a:rPr lang="fr-FR" b="1" dirty="0"/>
              <a:t>l’isolation se fait au niveau du système d’exploitation</a:t>
            </a:r>
            <a:r>
              <a:rPr lang="fr-FR" dirty="0"/>
              <a:t>. </a:t>
            </a:r>
          </a:p>
          <a:p>
            <a:endParaRPr lang="fr-FR" dirty="0"/>
          </a:p>
          <a:p>
            <a:r>
              <a:rPr lang="fr-FR" dirty="0"/>
              <a:t>Un conteneur va s'exécuter sous Linux de manière native et va partager le noyau de la machine hôte avec d'autres conteneurs. ne prenant pas plus de mémoire que tout autre exécutable, </a:t>
            </a:r>
            <a:r>
              <a:rPr lang="fr-FR" b="1" dirty="0"/>
              <a:t>ce qui le rend léger.</a:t>
            </a:r>
          </a:p>
        </p:txBody>
      </p:sp>
      <p:pic>
        <p:nvPicPr>
          <p:cNvPr id="9" name="Image 8">
            <a:extLst>
              <a:ext uri="{FF2B5EF4-FFF2-40B4-BE49-F238E27FC236}">
                <a16:creationId xmlns:a16="http://schemas.microsoft.com/office/drawing/2014/main" id="{872C650F-DF27-43F9-9FC3-278DEE1D6955}"/>
              </a:ext>
            </a:extLst>
          </p:cNvPr>
          <p:cNvPicPr>
            <a:picLocks noChangeAspect="1"/>
          </p:cNvPicPr>
          <p:nvPr/>
        </p:nvPicPr>
        <p:blipFill>
          <a:blip r:embed="rId2"/>
          <a:stretch>
            <a:fillRect/>
          </a:stretch>
        </p:blipFill>
        <p:spPr>
          <a:xfrm>
            <a:off x="5656728" y="1539894"/>
            <a:ext cx="7210585" cy="4506616"/>
          </a:xfrm>
          <a:prstGeom prst="rect">
            <a:avLst/>
          </a:prstGeom>
        </p:spPr>
      </p:pic>
    </p:spTree>
    <p:extLst>
      <p:ext uri="{BB962C8B-B14F-4D97-AF65-F5344CB8AC3E}">
        <p14:creationId xmlns:p14="http://schemas.microsoft.com/office/powerpoint/2010/main" val="9596033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687A0C-2F61-7D8A-725B-A8F218D0043F}"/>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CC94BD58-D37D-CD63-44B2-273A4659BD5F}"/>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945035A8-26AC-677F-3818-9D305712E9C8}"/>
              </a:ext>
            </a:extLst>
          </p:cNvPr>
          <p:cNvSpPr>
            <a:spLocks noGrp="1"/>
          </p:cNvSpPr>
          <p:nvPr>
            <p:ph type="sldNum" sz="quarter" idx="12"/>
          </p:nvPr>
        </p:nvSpPr>
        <p:spPr/>
        <p:txBody>
          <a:bodyPr/>
          <a:lstStyle/>
          <a:p>
            <a:fld id="{4BDCF11F-44B6-4DE8-8BC8-D1A3E36F4D29}" type="slidenum">
              <a:rPr lang="fr-FR" smtClean="0"/>
              <a:t>24</a:t>
            </a:fld>
            <a:endParaRPr lang="fr-FR"/>
          </a:p>
        </p:txBody>
      </p:sp>
      <p:sp>
        <p:nvSpPr>
          <p:cNvPr id="6" name="Rectangle 5">
            <a:extLst>
              <a:ext uri="{FF2B5EF4-FFF2-40B4-BE49-F238E27FC236}">
                <a16:creationId xmlns:a16="http://schemas.microsoft.com/office/drawing/2014/main" id="{AFC626B2-7B3D-B8E5-0C87-BF54B34B1B0F}"/>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39AD5074-CACA-8B35-B8A9-8E60C9411184}"/>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1 - Introduction aux conteneurs</a:t>
            </a:r>
          </a:p>
        </p:txBody>
      </p:sp>
      <p:sp>
        <p:nvSpPr>
          <p:cNvPr id="10" name="Rectangle : coins arrondis 9">
            <a:extLst>
              <a:ext uri="{FF2B5EF4-FFF2-40B4-BE49-F238E27FC236}">
                <a16:creationId xmlns:a16="http://schemas.microsoft.com/office/drawing/2014/main" id="{66C52214-E4CB-7F72-86A3-2CC490AC9873}"/>
              </a:ext>
            </a:extLst>
          </p:cNvPr>
          <p:cNvSpPr/>
          <p:nvPr/>
        </p:nvSpPr>
        <p:spPr>
          <a:xfrm>
            <a:off x="1187208" y="717170"/>
            <a:ext cx="10594678" cy="46166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dirty="0"/>
              <a:t>Conteneurisation vs virtualisation</a:t>
            </a:r>
          </a:p>
        </p:txBody>
      </p:sp>
      <p:pic>
        <p:nvPicPr>
          <p:cNvPr id="12" name="Image 11">
            <a:extLst>
              <a:ext uri="{FF2B5EF4-FFF2-40B4-BE49-F238E27FC236}">
                <a16:creationId xmlns:a16="http://schemas.microsoft.com/office/drawing/2014/main" id="{E2EA83CF-78D6-EC49-A3EC-C61CBFD25461}"/>
              </a:ext>
            </a:extLst>
          </p:cNvPr>
          <p:cNvPicPr>
            <a:picLocks noChangeAspect="1"/>
          </p:cNvPicPr>
          <p:nvPr/>
        </p:nvPicPr>
        <p:blipFill>
          <a:blip r:embed="rId2"/>
          <a:stretch>
            <a:fillRect/>
          </a:stretch>
        </p:blipFill>
        <p:spPr>
          <a:xfrm>
            <a:off x="1406451" y="1570214"/>
            <a:ext cx="10156192" cy="4879801"/>
          </a:xfrm>
          <a:prstGeom prst="rect">
            <a:avLst/>
          </a:prstGeom>
        </p:spPr>
      </p:pic>
    </p:spTree>
    <p:extLst>
      <p:ext uri="{BB962C8B-B14F-4D97-AF65-F5344CB8AC3E}">
        <p14:creationId xmlns:p14="http://schemas.microsoft.com/office/powerpoint/2010/main" val="31232046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BFE2F-A029-ABF0-FDAC-61C5216DF428}"/>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E4813731-81C6-3BBC-DAC7-EB576291330B}"/>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D57BA1C1-900F-4366-9ED2-33EDF8598B8E}"/>
              </a:ext>
            </a:extLst>
          </p:cNvPr>
          <p:cNvSpPr>
            <a:spLocks noGrp="1"/>
          </p:cNvSpPr>
          <p:nvPr>
            <p:ph type="sldNum" sz="quarter" idx="12"/>
          </p:nvPr>
        </p:nvSpPr>
        <p:spPr/>
        <p:txBody>
          <a:bodyPr/>
          <a:lstStyle/>
          <a:p>
            <a:fld id="{4BDCF11F-44B6-4DE8-8BC8-D1A3E36F4D29}" type="slidenum">
              <a:rPr lang="fr-FR" smtClean="0"/>
              <a:t>25</a:t>
            </a:fld>
            <a:endParaRPr lang="fr-FR"/>
          </a:p>
        </p:txBody>
      </p:sp>
      <p:sp>
        <p:nvSpPr>
          <p:cNvPr id="6" name="Rectangle 5">
            <a:extLst>
              <a:ext uri="{FF2B5EF4-FFF2-40B4-BE49-F238E27FC236}">
                <a16:creationId xmlns:a16="http://schemas.microsoft.com/office/drawing/2014/main" id="{E448CCDF-1D51-2B84-EB63-47C1118A09A5}"/>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E28C6129-6FFC-2345-7E50-B00F6E591D85}"/>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1 - Introduction aux conteneurs</a:t>
            </a:r>
          </a:p>
        </p:txBody>
      </p:sp>
      <p:sp>
        <p:nvSpPr>
          <p:cNvPr id="8" name="ZoneTexte 7">
            <a:extLst>
              <a:ext uri="{FF2B5EF4-FFF2-40B4-BE49-F238E27FC236}">
                <a16:creationId xmlns:a16="http://schemas.microsoft.com/office/drawing/2014/main" id="{80B24A0C-6E20-EBA3-4987-D61DBAF589A2}"/>
              </a:ext>
            </a:extLst>
          </p:cNvPr>
          <p:cNvSpPr txBox="1"/>
          <p:nvPr/>
        </p:nvSpPr>
        <p:spPr>
          <a:xfrm>
            <a:off x="1160314" y="797458"/>
            <a:ext cx="10594678"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2400" dirty="0"/>
              <a:t>Les technologies Linux derrière les conteneurs</a:t>
            </a:r>
          </a:p>
        </p:txBody>
      </p:sp>
      <p:pic>
        <p:nvPicPr>
          <p:cNvPr id="7" name="Image 6">
            <a:extLst>
              <a:ext uri="{FF2B5EF4-FFF2-40B4-BE49-F238E27FC236}">
                <a16:creationId xmlns:a16="http://schemas.microsoft.com/office/drawing/2014/main" id="{D7B0CC61-208D-0D36-C3C4-BAF36BC0C2A6}"/>
              </a:ext>
            </a:extLst>
          </p:cNvPr>
          <p:cNvPicPr>
            <a:picLocks noChangeAspect="1"/>
          </p:cNvPicPr>
          <p:nvPr/>
        </p:nvPicPr>
        <p:blipFill>
          <a:blip r:embed="rId2"/>
          <a:stretch>
            <a:fillRect/>
          </a:stretch>
        </p:blipFill>
        <p:spPr>
          <a:xfrm>
            <a:off x="1145091" y="1619014"/>
            <a:ext cx="11046909" cy="4919898"/>
          </a:xfrm>
          <a:prstGeom prst="rect">
            <a:avLst/>
          </a:prstGeom>
        </p:spPr>
      </p:pic>
    </p:spTree>
    <p:extLst>
      <p:ext uri="{BB962C8B-B14F-4D97-AF65-F5344CB8AC3E}">
        <p14:creationId xmlns:p14="http://schemas.microsoft.com/office/powerpoint/2010/main" val="27621279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55978-FFDD-6E8E-BA35-3CF24093D238}"/>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C95BA4D8-2364-6759-22C5-441B7EDC2DC0}"/>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1631B0CF-867E-3CBA-B3E0-29CE9D545335}"/>
              </a:ext>
            </a:extLst>
          </p:cNvPr>
          <p:cNvSpPr>
            <a:spLocks noGrp="1"/>
          </p:cNvSpPr>
          <p:nvPr>
            <p:ph type="sldNum" sz="quarter" idx="12"/>
          </p:nvPr>
        </p:nvSpPr>
        <p:spPr/>
        <p:txBody>
          <a:bodyPr/>
          <a:lstStyle/>
          <a:p>
            <a:fld id="{4BDCF11F-44B6-4DE8-8BC8-D1A3E36F4D29}" type="slidenum">
              <a:rPr lang="fr-FR" smtClean="0"/>
              <a:t>26</a:t>
            </a:fld>
            <a:endParaRPr lang="fr-FR"/>
          </a:p>
        </p:txBody>
      </p:sp>
      <p:sp>
        <p:nvSpPr>
          <p:cNvPr id="6" name="Rectangle 5">
            <a:extLst>
              <a:ext uri="{FF2B5EF4-FFF2-40B4-BE49-F238E27FC236}">
                <a16:creationId xmlns:a16="http://schemas.microsoft.com/office/drawing/2014/main" id="{F8E888F3-F32B-9656-284A-AD8E19387F87}"/>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8331F24E-5A12-4803-FE52-1B79793C6BB7}"/>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1 - Introduction aux conteneurs</a:t>
            </a:r>
          </a:p>
        </p:txBody>
      </p:sp>
      <p:sp>
        <p:nvSpPr>
          <p:cNvPr id="8" name="ZoneTexte 7">
            <a:extLst>
              <a:ext uri="{FF2B5EF4-FFF2-40B4-BE49-F238E27FC236}">
                <a16:creationId xmlns:a16="http://schemas.microsoft.com/office/drawing/2014/main" id="{177BEDAE-95F9-C9FD-4747-F6D91147B43A}"/>
              </a:ext>
            </a:extLst>
          </p:cNvPr>
          <p:cNvSpPr txBox="1"/>
          <p:nvPr/>
        </p:nvSpPr>
        <p:spPr>
          <a:xfrm>
            <a:off x="1160314" y="797458"/>
            <a:ext cx="10594678"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2400" dirty="0"/>
              <a:t>Les solutions de conteneurisation</a:t>
            </a:r>
          </a:p>
        </p:txBody>
      </p:sp>
      <p:pic>
        <p:nvPicPr>
          <p:cNvPr id="7" name="Image 6">
            <a:extLst>
              <a:ext uri="{FF2B5EF4-FFF2-40B4-BE49-F238E27FC236}">
                <a16:creationId xmlns:a16="http://schemas.microsoft.com/office/drawing/2014/main" id="{0B1AC4E3-EF51-BB4C-5AE7-7F7574E601B0}"/>
              </a:ext>
            </a:extLst>
          </p:cNvPr>
          <p:cNvPicPr>
            <a:picLocks noChangeAspect="1"/>
          </p:cNvPicPr>
          <p:nvPr/>
        </p:nvPicPr>
        <p:blipFill>
          <a:blip r:embed="rId2"/>
          <a:stretch>
            <a:fillRect/>
          </a:stretch>
        </p:blipFill>
        <p:spPr>
          <a:xfrm>
            <a:off x="2442392" y="1347368"/>
            <a:ext cx="7307216" cy="4871477"/>
          </a:xfrm>
          <a:prstGeom prst="rect">
            <a:avLst/>
          </a:prstGeom>
        </p:spPr>
      </p:pic>
    </p:spTree>
    <p:extLst>
      <p:ext uri="{BB962C8B-B14F-4D97-AF65-F5344CB8AC3E}">
        <p14:creationId xmlns:p14="http://schemas.microsoft.com/office/powerpoint/2010/main" val="30290322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B6CAA8-75F6-5806-706F-E6BDE8C5DDCE}"/>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736BA018-AFF1-3712-64AF-8E186FB733BD}"/>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B27ECA36-D585-DBE7-8B4B-D4C84EBF1745}"/>
              </a:ext>
            </a:extLst>
          </p:cNvPr>
          <p:cNvSpPr>
            <a:spLocks noGrp="1"/>
          </p:cNvSpPr>
          <p:nvPr>
            <p:ph type="sldNum" sz="quarter" idx="12"/>
          </p:nvPr>
        </p:nvSpPr>
        <p:spPr/>
        <p:txBody>
          <a:bodyPr/>
          <a:lstStyle/>
          <a:p>
            <a:fld id="{4BDCF11F-44B6-4DE8-8BC8-D1A3E36F4D29}" type="slidenum">
              <a:rPr lang="fr-FR" smtClean="0"/>
              <a:t>27</a:t>
            </a:fld>
            <a:endParaRPr lang="fr-FR"/>
          </a:p>
        </p:txBody>
      </p:sp>
      <p:sp>
        <p:nvSpPr>
          <p:cNvPr id="6" name="Rectangle 5">
            <a:extLst>
              <a:ext uri="{FF2B5EF4-FFF2-40B4-BE49-F238E27FC236}">
                <a16:creationId xmlns:a16="http://schemas.microsoft.com/office/drawing/2014/main" id="{911DC09F-2B5F-D9F6-EC62-A8BBAB1A255F}"/>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47DAAD41-1558-7702-CE52-7647D5B75061}"/>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1 - Introduction aux conteneurs</a:t>
            </a:r>
          </a:p>
        </p:txBody>
      </p:sp>
      <p:sp>
        <p:nvSpPr>
          <p:cNvPr id="8" name="ZoneTexte 7">
            <a:extLst>
              <a:ext uri="{FF2B5EF4-FFF2-40B4-BE49-F238E27FC236}">
                <a16:creationId xmlns:a16="http://schemas.microsoft.com/office/drawing/2014/main" id="{59C5D467-E614-8340-2607-2D91CB0A5F55}"/>
              </a:ext>
            </a:extLst>
          </p:cNvPr>
          <p:cNvSpPr txBox="1"/>
          <p:nvPr/>
        </p:nvSpPr>
        <p:spPr>
          <a:xfrm>
            <a:off x="1160314" y="797458"/>
            <a:ext cx="10594678"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2400" dirty="0"/>
              <a:t>Docker, le déclencheur !</a:t>
            </a:r>
          </a:p>
        </p:txBody>
      </p:sp>
      <p:pic>
        <p:nvPicPr>
          <p:cNvPr id="7" name="Image 6">
            <a:extLst>
              <a:ext uri="{FF2B5EF4-FFF2-40B4-BE49-F238E27FC236}">
                <a16:creationId xmlns:a16="http://schemas.microsoft.com/office/drawing/2014/main" id="{BCA133DB-8375-CA54-D944-37C13283DA85}"/>
              </a:ext>
            </a:extLst>
          </p:cNvPr>
          <p:cNvPicPr>
            <a:picLocks noChangeAspect="1"/>
          </p:cNvPicPr>
          <p:nvPr/>
        </p:nvPicPr>
        <p:blipFill>
          <a:blip r:embed="rId2"/>
          <a:stretch>
            <a:fillRect/>
          </a:stretch>
        </p:blipFill>
        <p:spPr>
          <a:xfrm>
            <a:off x="1461930" y="1807347"/>
            <a:ext cx="10293062" cy="4638650"/>
          </a:xfrm>
          <a:prstGeom prst="rect">
            <a:avLst/>
          </a:prstGeom>
        </p:spPr>
      </p:pic>
    </p:spTree>
    <p:extLst>
      <p:ext uri="{BB962C8B-B14F-4D97-AF65-F5344CB8AC3E}">
        <p14:creationId xmlns:p14="http://schemas.microsoft.com/office/powerpoint/2010/main" val="39036104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82C108-202B-505D-0D35-45EEF5A920B4}"/>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BEE8CB5A-AF2D-6779-8E98-3D66099EC46F}"/>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CD0EED7B-A406-245E-38DA-CC4285387E7C}"/>
              </a:ext>
            </a:extLst>
          </p:cNvPr>
          <p:cNvSpPr>
            <a:spLocks noGrp="1"/>
          </p:cNvSpPr>
          <p:nvPr>
            <p:ph type="sldNum" sz="quarter" idx="12"/>
          </p:nvPr>
        </p:nvSpPr>
        <p:spPr/>
        <p:txBody>
          <a:bodyPr/>
          <a:lstStyle/>
          <a:p>
            <a:fld id="{4BDCF11F-44B6-4DE8-8BC8-D1A3E36F4D29}" type="slidenum">
              <a:rPr lang="fr-FR" smtClean="0"/>
              <a:t>28</a:t>
            </a:fld>
            <a:endParaRPr lang="fr-FR"/>
          </a:p>
        </p:txBody>
      </p:sp>
      <p:sp>
        <p:nvSpPr>
          <p:cNvPr id="6" name="Rectangle 5">
            <a:extLst>
              <a:ext uri="{FF2B5EF4-FFF2-40B4-BE49-F238E27FC236}">
                <a16:creationId xmlns:a16="http://schemas.microsoft.com/office/drawing/2014/main" id="{9470B04D-D685-0180-002E-83BDD3730148}"/>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3C64097E-6D8B-6794-841A-76CDC310989E}"/>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1 - Introduction aux conteneurs</a:t>
            </a:r>
          </a:p>
        </p:txBody>
      </p:sp>
      <p:sp>
        <p:nvSpPr>
          <p:cNvPr id="8" name="ZoneTexte 7">
            <a:extLst>
              <a:ext uri="{FF2B5EF4-FFF2-40B4-BE49-F238E27FC236}">
                <a16:creationId xmlns:a16="http://schemas.microsoft.com/office/drawing/2014/main" id="{B9FD5981-DAF5-3315-FFDF-F88502369F0A}"/>
              </a:ext>
            </a:extLst>
          </p:cNvPr>
          <p:cNvSpPr txBox="1"/>
          <p:nvPr/>
        </p:nvSpPr>
        <p:spPr>
          <a:xfrm>
            <a:off x="1160314" y="797458"/>
            <a:ext cx="10594678"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2400" dirty="0"/>
              <a:t>Docker : les composants principaux</a:t>
            </a:r>
          </a:p>
        </p:txBody>
      </p:sp>
      <p:pic>
        <p:nvPicPr>
          <p:cNvPr id="7" name="Image 6">
            <a:extLst>
              <a:ext uri="{FF2B5EF4-FFF2-40B4-BE49-F238E27FC236}">
                <a16:creationId xmlns:a16="http://schemas.microsoft.com/office/drawing/2014/main" id="{3AB1A04C-61A9-8CC6-2110-6A7739BE0181}"/>
              </a:ext>
            </a:extLst>
          </p:cNvPr>
          <p:cNvPicPr>
            <a:picLocks noChangeAspect="1"/>
          </p:cNvPicPr>
          <p:nvPr/>
        </p:nvPicPr>
        <p:blipFill>
          <a:blip r:embed="rId2"/>
          <a:stretch>
            <a:fillRect/>
          </a:stretch>
        </p:blipFill>
        <p:spPr>
          <a:xfrm>
            <a:off x="2335009" y="1224616"/>
            <a:ext cx="8245288" cy="5496859"/>
          </a:xfrm>
          <a:prstGeom prst="rect">
            <a:avLst/>
          </a:prstGeom>
        </p:spPr>
      </p:pic>
    </p:spTree>
    <p:extLst>
      <p:ext uri="{BB962C8B-B14F-4D97-AF65-F5344CB8AC3E}">
        <p14:creationId xmlns:p14="http://schemas.microsoft.com/office/powerpoint/2010/main" val="802155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C6EF20-4095-A46F-27C7-7AD1D756D6E5}"/>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1BFF4603-A743-599B-DE2C-C23D08EE3E2F}"/>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88A3F959-1220-5AB2-91CD-0A664778432C}"/>
              </a:ext>
            </a:extLst>
          </p:cNvPr>
          <p:cNvSpPr>
            <a:spLocks noGrp="1"/>
          </p:cNvSpPr>
          <p:nvPr>
            <p:ph type="sldNum" sz="quarter" idx="12"/>
          </p:nvPr>
        </p:nvSpPr>
        <p:spPr/>
        <p:txBody>
          <a:bodyPr/>
          <a:lstStyle/>
          <a:p>
            <a:fld id="{4BDCF11F-44B6-4DE8-8BC8-D1A3E36F4D29}" type="slidenum">
              <a:rPr lang="fr-FR" smtClean="0"/>
              <a:t>29</a:t>
            </a:fld>
            <a:endParaRPr lang="fr-FR"/>
          </a:p>
        </p:txBody>
      </p:sp>
      <p:sp>
        <p:nvSpPr>
          <p:cNvPr id="6" name="Rectangle 5">
            <a:extLst>
              <a:ext uri="{FF2B5EF4-FFF2-40B4-BE49-F238E27FC236}">
                <a16:creationId xmlns:a16="http://schemas.microsoft.com/office/drawing/2014/main" id="{A212142D-5032-A198-8399-EB047A8D835F}"/>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6DB8436B-1240-9807-3B40-08119E6E8690}"/>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1 - Introduction aux conteneurs</a:t>
            </a:r>
          </a:p>
        </p:txBody>
      </p:sp>
      <p:sp>
        <p:nvSpPr>
          <p:cNvPr id="8" name="ZoneTexte 7">
            <a:extLst>
              <a:ext uri="{FF2B5EF4-FFF2-40B4-BE49-F238E27FC236}">
                <a16:creationId xmlns:a16="http://schemas.microsoft.com/office/drawing/2014/main" id="{8790C935-F6F0-3C5C-4BDE-1A61BCE84A96}"/>
              </a:ext>
            </a:extLst>
          </p:cNvPr>
          <p:cNvSpPr txBox="1"/>
          <p:nvPr/>
        </p:nvSpPr>
        <p:spPr>
          <a:xfrm>
            <a:off x="1160314" y="797458"/>
            <a:ext cx="10594678"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2400" dirty="0"/>
              <a:t>Docker : les composants principaux</a:t>
            </a:r>
          </a:p>
        </p:txBody>
      </p:sp>
      <p:pic>
        <p:nvPicPr>
          <p:cNvPr id="7" name="Image 6">
            <a:extLst>
              <a:ext uri="{FF2B5EF4-FFF2-40B4-BE49-F238E27FC236}">
                <a16:creationId xmlns:a16="http://schemas.microsoft.com/office/drawing/2014/main" id="{10A0E0F0-76B5-788A-6329-C78F5644114F}"/>
              </a:ext>
            </a:extLst>
          </p:cNvPr>
          <p:cNvPicPr>
            <a:picLocks noChangeAspect="1"/>
          </p:cNvPicPr>
          <p:nvPr/>
        </p:nvPicPr>
        <p:blipFill>
          <a:blip r:embed="rId2"/>
          <a:stretch>
            <a:fillRect/>
          </a:stretch>
        </p:blipFill>
        <p:spPr>
          <a:xfrm>
            <a:off x="2388797" y="1296334"/>
            <a:ext cx="8137712" cy="5425141"/>
          </a:xfrm>
          <a:prstGeom prst="rect">
            <a:avLst/>
          </a:prstGeom>
        </p:spPr>
      </p:pic>
    </p:spTree>
    <p:extLst>
      <p:ext uri="{BB962C8B-B14F-4D97-AF65-F5344CB8AC3E}">
        <p14:creationId xmlns:p14="http://schemas.microsoft.com/office/powerpoint/2010/main" val="27261776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857C7BF6-9396-4758-8302-9B6BBC6E928E}"/>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8C540B2B-3E84-AE2F-12A8-E2C87FC9394E}"/>
              </a:ext>
            </a:extLst>
          </p:cNvPr>
          <p:cNvSpPr>
            <a:spLocks noGrp="1"/>
          </p:cNvSpPr>
          <p:nvPr>
            <p:ph type="sldNum" sz="quarter" idx="12"/>
          </p:nvPr>
        </p:nvSpPr>
        <p:spPr/>
        <p:txBody>
          <a:bodyPr/>
          <a:lstStyle/>
          <a:p>
            <a:fld id="{4BDCF11F-44B6-4DE8-8BC8-D1A3E36F4D29}" type="slidenum">
              <a:rPr lang="fr-FR" smtClean="0"/>
              <a:t>3</a:t>
            </a:fld>
            <a:endParaRPr lang="fr-FR"/>
          </a:p>
        </p:txBody>
      </p:sp>
      <p:pic>
        <p:nvPicPr>
          <p:cNvPr id="5" name="Image 4">
            <a:extLst>
              <a:ext uri="{FF2B5EF4-FFF2-40B4-BE49-F238E27FC236}">
                <a16:creationId xmlns:a16="http://schemas.microsoft.com/office/drawing/2014/main" id="{A0E560AD-6442-D631-EAF3-4F0B536F3847}"/>
              </a:ext>
            </a:extLst>
          </p:cNvPr>
          <p:cNvPicPr>
            <a:picLocks noChangeAspect="1"/>
          </p:cNvPicPr>
          <p:nvPr/>
        </p:nvPicPr>
        <p:blipFill>
          <a:blip r:embed="rId2"/>
          <a:stretch>
            <a:fillRect/>
          </a:stretch>
        </p:blipFill>
        <p:spPr>
          <a:xfrm>
            <a:off x="-1" y="0"/>
            <a:ext cx="12192001" cy="6858000"/>
          </a:xfrm>
          <a:prstGeom prst="rect">
            <a:avLst/>
          </a:prstGeom>
        </p:spPr>
      </p:pic>
    </p:spTree>
    <p:extLst>
      <p:ext uri="{BB962C8B-B14F-4D97-AF65-F5344CB8AC3E}">
        <p14:creationId xmlns:p14="http://schemas.microsoft.com/office/powerpoint/2010/main" val="37253901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430D36-EE63-1E27-0859-EF5BFC9A8F22}"/>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6994FCDE-F4DB-C8C5-0A88-1DA6BF518056}"/>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10112E45-30E8-7990-28A2-FF027093AB9C}"/>
              </a:ext>
            </a:extLst>
          </p:cNvPr>
          <p:cNvSpPr>
            <a:spLocks noGrp="1"/>
          </p:cNvSpPr>
          <p:nvPr>
            <p:ph type="sldNum" sz="quarter" idx="12"/>
          </p:nvPr>
        </p:nvSpPr>
        <p:spPr/>
        <p:txBody>
          <a:bodyPr/>
          <a:lstStyle/>
          <a:p>
            <a:fld id="{4BDCF11F-44B6-4DE8-8BC8-D1A3E36F4D29}" type="slidenum">
              <a:rPr lang="fr-FR" smtClean="0"/>
              <a:t>30</a:t>
            </a:fld>
            <a:endParaRPr lang="fr-FR"/>
          </a:p>
        </p:txBody>
      </p:sp>
      <p:sp>
        <p:nvSpPr>
          <p:cNvPr id="6" name="Rectangle 5">
            <a:extLst>
              <a:ext uri="{FF2B5EF4-FFF2-40B4-BE49-F238E27FC236}">
                <a16:creationId xmlns:a16="http://schemas.microsoft.com/office/drawing/2014/main" id="{E7F96357-2D57-BE5E-6C97-6EB364895954}"/>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722AB96B-4007-AC97-8EA0-149430A6A8A1}"/>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1 - Introduction aux conteneurs</a:t>
            </a:r>
          </a:p>
        </p:txBody>
      </p:sp>
      <p:sp>
        <p:nvSpPr>
          <p:cNvPr id="8" name="ZoneTexte 7">
            <a:extLst>
              <a:ext uri="{FF2B5EF4-FFF2-40B4-BE49-F238E27FC236}">
                <a16:creationId xmlns:a16="http://schemas.microsoft.com/office/drawing/2014/main" id="{B30CD610-2005-C477-25B2-7C37B11A36B8}"/>
              </a:ext>
            </a:extLst>
          </p:cNvPr>
          <p:cNvSpPr txBox="1"/>
          <p:nvPr/>
        </p:nvSpPr>
        <p:spPr>
          <a:xfrm>
            <a:off x="1160314" y="797458"/>
            <a:ext cx="10594678"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2400" dirty="0"/>
              <a:t>Docker : les composants principaux</a:t>
            </a:r>
          </a:p>
        </p:txBody>
      </p:sp>
      <p:pic>
        <p:nvPicPr>
          <p:cNvPr id="7" name="Image 6">
            <a:extLst>
              <a:ext uri="{FF2B5EF4-FFF2-40B4-BE49-F238E27FC236}">
                <a16:creationId xmlns:a16="http://schemas.microsoft.com/office/drawing/2014/main" id="{7BC2C226-4FCC-4141-734D-154EB27EBBBA}"/>
              </a:ext>
            </a:extLst>
          </p:cNvPr>
          <p:cNvPicPr>
            <a:picLocks noChangeAspect="1"/>
          </p:cNvPicPr>
          <p:nvPr/>
        </p:nvPicPr>
        <p:blipFill>
          <a:blip r:embed="rId2"/>
          <a:stretch>
            <a:fillRect/>
          </a:stretch>
        </p:blipFill>
        <p:spPr>
          <a:xfrm>
            <a:off x="2451550" y="1348368"/>
            <a:ext cx="8108874" cy="5405916"/>
          </a:xfrm>
          <a:prstGeom prst="rect">
            <a:avLst/>
          </a:prstGeom>
        </p:spPr>
      </p:pic>
    </p:spTree>
    <p:extLst>
      <p:ext uri="{BB962C8B-B14F-4D97-AF65-F5344CB8AC3E}">
        <p14:creationId xmlns:p14="http://schemas.microsoft.com/office/powerpoint/2010/main" val="36819112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AF4B11-90CF-8719-F41F-7BE6C76B0018}"/>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17332089-ADF0-20BD-FA85-43F8F53B74B5}"/>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639839B1-A07A-DE90-4C8D-D183DD0E3276}"/>
              </a:ext>
            </a:extLst>
          </p:cNvPr>
          <p:cNvSpPr>
            <a:spLocks noGrp="1"/>
          </p:cNvSpPr>
          <p:nvPr>
            <p:ph type="sldNum" sz="quarter" idx="12"/>
          </p:nvPr>
        </p:nvSpPr>
        <p:spPr/>
        <p:txBody>
          <a:bodyPr/>
          <a:lstStyle/>
          <a:p>
            <a:fld id="{4BDCF11F-44B6-4DE8-8BC8-D1A3E36F4D29}" type="slidenum">
              <a:rPr lang="fr-FR" smtClean="0"/>
              <a:t>31</a:t>
            </a:fld>
            <a:endParaRPr lang="fr-FR"/>
          </a:p>
        </p:txBody>
      </p:sp>
      <p:sp>
        <p:nvSpPr>
          <p:cNvPr id="6" name="Rectangle 5">
            <a:extLst>
              <a:ext uri="{FF2B5EF4-FFF2-40B4-BE49-F238E27FC236}">
                <a16:creationId xmlns:a16="http://schemas.microsoft.com/office/drawing/2014/main" id="{8BE00BDD-5B5B-4A21-F717-CE28DED0B0E5}"/>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D1F0F33D-AA29-0F16-83F6-77F55D121B98}"/>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1 - Introduction aux conteneurs</a:t>
            </a:r>
          </a:p>
        </p:txBody>
      </p:sp>
      <p:sp>
        <p:nvSpPr>
          <p:cNvPr id="8" name="ZoneTexte 7">
            <a:extLst>
              <a:ext uri="{FF2B5EF4-FFF2-40B4-BE49-F238E27FC236}">
                <a16:creationId xmlns:a16="http://schemas.microsoft.com/office/drawing/2014/main" id="{0A31313C-1728-1B0B-28C2-69DE6096AC7B}"/>
              </a:ext>
            </a:extLst>
          </p:cNvPr>
          <p:cNvSpPr txBox="1"/>
          <p:nvPr/>
        </p:nvSpPr>
        <p:spPr>
          <a:xfrm>
            <a:off x="1160314" y="797458"/>
            <a:ext cx="10594678"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2400" dirty="0"/>
              <a:t>Docker : les composants principaux</a:t>
            </a:r>
          </a:p>
        </p:txBody>
      </p:sp>
      <p:pic>
        <p:nvPicPr>
          <p:cNvPr id="7" name="Image 6">
            <a:extLst>
              <a:ext uri="{FF2B5EF4-FFF2-40B4-BE49-F238E27FC236}">
                <a16:creationId xmlns:a16="http://schemas.microsoft.com/office/drawing/2014/main" id="{4992C034-60E7-7DA0-4FBC-594D5356BDEE}"/>
              </a:ext>
            </a:extLst>
          </p:cNvPr>
          <p:cNvPicPr>
            <a:picLocks noChangeAspect="1"/>
          </p:cNvPicPr>
          <p:nvPr/>
        </p:nvPicPr>
        <p:blipFill>
          <a:blip r:embed="rId2"/>
          <a:stretch>
            <a:fillRect/>
          </a:stretch>
        </p:blipFill>
        <p:spPr>
          <a:xfrm>
            <a:off x="2218337" y="1342102"/>
            <a:ext cx="8273845" cy="5515897"/>
          </a:xfrm>
          <a:prstGeom prst="rect">
            <a:avLst/>
          </a:prstGeom>
        </p:spPr>
      </p:pic>
    </p:spTree>
    <p:extLst>
      <p:ext uri="{BB962C8B-B14F-4D97-AF65-F5344CB8AC3E}">
        <p14:creationId xmlns:p14="http://schemas.microsoft.com/office/powerpoint/2010/main" val="34141110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FDDC6-2761-98F8-4CFF-F14E3B9322EA}"/>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A0053F22-B30D-DA87-D0DF-FB29B06A9282}"/>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542214E2-6073-A080-8087-5397DC8D74BA}"/>
              </a:ext>
            </a:extLst>
          </p:cNvPr>
          <p:cNvSpPr>
            <a:spLocks noGrp="1"/>
          </p:cNvSpPr>
          <p:nvPr>
            <p:ph type="sldNum" sz="quarter" idx="12"/>
          </p:nvPr>
        </p:nvSpPr>
        <p:spPr/>
        <p:txBody>
          <a:bodyPr/>
          <a:lstStyle/>
          <a:p>
            <a:fld id="{4BDCF11F-44B6-4DE8-8BC8-D1A3E36F4D29}" type="slidenum">
              <a:rPr lang="fr-FR" smtClean="0"/>
              <a:t>32</a:t>
            </a:fld>
            <a:endParaRPr lang="fr-FR"/>
          </a:p>
        </p:txBody>
      </p:sp>
      <p:sp>
        <p:nvSpPr>
          <p:cNvPr id="6" name="Rectangle 5">
            <a:extLst>
              <a:ext uri="{FF2B5EF4-FFF2-40B4-BE49-F238E27FC236}">
                <a16:creationId xmlns:a16="http://schemas.microsoft.com/office/drawing/2014/main" id="{8C1645B4-DD3E-7884-9B51-418F6DF4DE69}"/>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3462D7E5-E00C-D10F-6265-8130117C3B76}"/>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1 - Introduction aux conteneurs</a:t>
            </a:r>
          </a:p>
        </p:txBody>
      </p:sp>
      <p:sp>
        <p:nvSpPr>
          <p:cNvPr id="8" name="ZoneTexte 7">
            <a:extLst>
              <a:ext uri="{FF2B5EF4-FFF2-40B4-BE49-F238E27FC236}">
                <a16:creationId xmlns:a16="http://schemas.microsoft.com/office/drawing/2014/main" id="{EDFD674C-5281-F854-5388-E722DD3C5F7B}"/>
              </a:ext>
            </a:extLst>
          </p:cNvPr>
          <p:cNvSpPr txBox="1"/>
          <p:nvPr/>
        </p:nvSpPr>
        <p:spPr>
          <a:xfrm>
            <a:off x="1160314" y="797458"/>
            <a:ext cx="10594678"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2400" dirty="0"/>
              <a:t>Docker : les composants principaux</a:t>
            </a:r>
          </a:p>
        </p:txBody>
      </p:sp>
      <p:pic>
        <p:nvPicPr>
          <p:cNvPr id="9" name="Image 8">
            <a:extLst>
              <a:ext uri="{FF2B5EF4-FFF2-40B4-BE49-F238E27FC236}">
                <a16:creationId xmlns:a16="http://schemas.microsoft.com/office/drawing/2014/main" id="{36D380D5-49E5-C4D8-A375-53EE5900B920}"/>
              </a:ext>
            </a:extLst>
          </p:cNvPr>
          <p:cNvPicPr>
            <a:picLocks noChangeAspect="1"/>
          </p:cNvPicPr>
          <p:nvPr/>
        </p:nvPicPr>
        <p:blipFill>
          <a:blip r:embed="rId2"/>
          <a:stretch>
            <a:fillRect/>
          </a:stretch>
        </p:blipFill>
        <p:spPr>
          <a:xfrm>
            <a:off x="2383194" y="1348368"/>
            <a:ext cx="8148918" cy="5432612"/>
          </a:xfrm>
          <a:prstGeom prst="rect">
            <a:avLst/>
          </a:prstGeom>
        </p:spPr>
      </p:pic>
    </p:spTree>
    <p:extLst>
      <p:ext uri="{BB962C8B-B14F-4D97-AF65-F5344CB8AC3E}">
        <p14:creationId xmlns:p14="http://schemas.microsoft.com/office/powerpoint/2010/main" val="18739224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64E34D-7E41-4A09-6296-2F955C951EC5}"/>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7A01D5EC-0BEF-A9EE-7822-AF83E00AA810}"/>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4E3CE320-7E2C-D69F-2D57-51A9FB50A2F0}"/>
              </a:ext>
            </a:extLst>
          </p:cNvPr>
          <p:cNvSpPr>
            <a:spLocks noGrp="1"/>
          </p:cNvSpPr>
          <p:nvPr>
            <p:ph type="sldNum" sz="quarter" idx="12"/>
          </p:nvPr>
        </p:nvSpPr>
        <p:spPr/>
        <p:txBody>
          <a:bodyPr/>
          <a:lstStyle/>
          <a:p>
            <a:fld id="{4BDCF11F-44B6-4DE8-8BC8-D1A3E36F4D29}" type="slidenum">
              <a:rPr lang="fr-FR" smtClean="0"/>
              <a:t>33</a:t>
            </a:fld>
            <a:endParaRPr lang="fr-FR"/>
          </a:p>
        </p:txBody>
      </p:sp>
      <p:sp>
        <p:nvSpPr>
          <p:cNvPr id="6" name="Rectangle 5">
            <a:extLst>
              <a:ext uri="{FF2B5EF4-FFF2-40B4-BE49-F238E27FC236}">
                <a16:creationId xmlns:a16="http://schemas.microsoft.com/office/drawing/2014/main" id="{4C226949-4B59-F95E-7591-D5B79C412D89}"/>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C8B1E940-2B50-D1C1-1EA7-56974BA8BFC8}"/>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1 - Introduction aux conteneurs</a:t>
            </a:r>
          </a:p>
        </p:txBody>
      </p:sp>
      <p:sp>
        <p:nvSpPr>
          <p:cNvPr id="8" name="ZoneTexte 7">
            <a:extLst>
              <a:ext uri="{FF2B5EF4-FFF2-40B4-BE49-F238E27FC236}">
                <a16:creationId xmlns:a16="http://schemas.microsoft.com/office/drawing/2014/main" id="{324AD8C6-046F-267B-1ED9-8E77399C220E}"/>
              </a:ext>
            </a:extLst>
          </p:cNvPr>
          <p:cNvSpPr txBox="1"/>
          <p:nvPr/>
        </p:nvSpPr>
        <p:spPr>
          <a:xfrm>
            <a:off x="1160314" y="797458"/>
            <a:ext cx="10594678"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2400" dirty="0"/>
              <a:t>Docker : les composants principaux</a:t>
            </a:r>
          </a:p>
        </p:txBody>
      </p:sp>
      <p:pic>
        <p:nvPicPr>
          <p:cNvPr id="7" name="Image 6">
            <a:extLst>
              <a:ext uri="{FF2B5EF4-FFF2-40B4-BE49-F238E27FC236}">
                <a16:creationId xmlns:a16="http://schemas.microsoft.com/office/drawing/2014/main" id="{E7DD7139-CA16-86E1-D1D1-A9AB390E2BB9}"/>
              </a:ext>
            </a:extLst>
          </p:cNvPr>
          <p:cNvPicPr>
            <a:picLocks noChangeAspect="1"/>
          </p:cNvPicPr>
          <p:nvPr/>
        </p:nvPicPr>
        <p:blipFill>
          <a:blip r:embed="rId2"/>
          <a:stretch>
            <a:fillRect/>
          </a:stretch>
        </p:blipFill>
        <p:spPr>
          <a:xfrm>
            <a:off x="2234451" y="1434353"/>
            <a:ext cx="8135471" cy="5423647"/>
          </a:xfrm>
          <a:prstGeom prst="rect">
            <a:avLst/>
          </a:prstGeom>
        </p:spPr>
      </p:pic>
    </p:spTree>
    <p:extLst>
      <p:ext uri="{BB962C8B-B14F-4D97-AF65-F5344CB8AC3E}">
        <p14:creationId xmlns:p14="http://schemas.microsoft.com/office/powerpoint/2010/main" val="29713081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AF0B0-B73E-50D7-6C8B-6FAAB46F594D}"/>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B6F143E3-70C6-7770-7C70-F88341FAAFD3}"/>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2CA3973B-3B53-C97F-4909-D203DBC50445}"/>
              </a:ext>
            </a:extLst>
          </p:cNvPr>
          <p:cNvSpPr>
            <a:spLocks noGrp="1"/>
          </p:cNvSpPr>
          <p:nvPr>
            <p:ph type="sldNum" sz="quarter" idx="12"/>
          </p:nvPr>
        </p:nvSpPr>
        <p:spPr/>
        <p:txBody>
          <a:bodyPr/>
          <a:lstStyle/>
          <a:p>
            <a:fld id="{4BDCF11F-44B6-4DE8-8BC8-D1A3E36F4D29}" type="slidenum">
              <a:rPr lang="fr-FR" smtClean="0"/>
              <a:t>34</a:t>
            </a:fld>
            <a:endParaRPr lang="fr-FR"/>
          </a:p>
        </p:txBody>
      </p:sp>
      <p:sp>
        <p:nvSpPr>
          <p:cNvPr id="6" name="Rectangle 5">
            <a:extLst>
              <a:ext uri="{FF2B5EF4-FFF2-40B4-BE49-F238E27FC236}">
                <a16:creationId xmlns:a16="http://schemas.microsoft.com/office/drawing/2014/main" id="{6FD523EA-EAB3-6B5C-B72D-AAC51852500C}"/>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57009BFC-C02A-DB2B-BC26-5121D46E98A8}"/>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1 - Introduction aux conteneurs</a:t>
            </a:r>
          </a:p>
        </p:txBody>
      </p:sp>
      <p:sp>
        <p:nvSpPr>
          <p:cNvPr id="8" name="ZoneTexte 7">
            <a:extLst>
              <a:ext uri="{FF2B5EF4-FFF2-40B4-BE49-F238E27FC236}">
                <a16:creationId xmlns:a16="http://schemas.microsoft.com/office/drawing/2014/main" id="{4FD61D13-6863-896D-0399-242239B7508F}"/>
              </a:ext>
            </a:extLst>
          </p:cNvPr>
          <p:cNvSpPr txBox="1"/>
          <p:nvPr/>
        </p:nvSpPr>
        <p:spPr>
          <a:xfrm>
            <a:off x="1160314" y="797458"/>
            <a:ext cx="10594678"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2400" dirty="0"/>
              <a:t>Cycle de vie d’un conteneur</a:t>
            </a:r>
          </a:p>
        </p:txBody>
      </p:sp>
      <p:pic>
        <p:nvPicPr>
          <p:cNvPr id="7" name="Image 6">
            <a:extLst>
              <a:ext uri="{FF2B5EF4-FFF2-40B4-BE49-F238E27FC236}">
                <a16:creationId xmlns:a16="http://schemas.microsoft.com/office/drawing/2014/main" id="{C00EBE99-636D-7D1D-40AB-6C0203904BB3}"/>
              </a:ext>
            </a:extLst>
          </p:cNvPr>
          <p:cNvPicPr>
            <a:picLocks noChangeAspect="1"/>
          </p:cNvPicPr>
          <p:nvPr/>
        </p:nvPicPr>
        <p:blipFill>
          <a:blip r:embed="rId2"/>
          <a:stretch>
            <a:fillRect/>
          </a:stretch>
        </p:blipFill>
        <p:spPr>
          <a:xfrm>
            <a:off x="2266840" y="1348367"/>
            <a:ext cx="8264448" cy="5509632"/>
          </a:xfrm>
          <a:prstGeom prst="rect">
            <a:avLst/>
          </a:prstGeom>
        </p:spPr>
      </p:pic>
    </p:spTree>
    <p:extLst>
      <p:ext uri="{BB962C8B-B14F-4D97-AF65-F5344CB8AC3E}">
        <p14:creationId xmlns:p14="http://schemas.microsoft.com/office/powerpoint/2010/main" val="12199856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9FBBDF-3D5B-2E28-2B68-74E08C953E37}"/>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1F565006-AE38-AF3A-0193-17280F410C5C}"/>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A267C969-0595-AC1A-6A5E-7B03E9668875}"/>
              </a:ext>
            </a:extLst>
          </p:cNvPr>
          <p:cNvSpPr>
            <a:spLocks noGrp="1"/>
          </p:cNvSpPr>
          <p:nvPr>
            <p:ph type="sldNum" sz="quarter" idx="12"/>
          </p:nvPr>
        </p:nvSpPr>
        <p:spPr/>
        <p:txBody>
          <a:bodyPr/>
          <a:lstStyle/>
          <a:p>
            <a:fld id="{4BDCF11F-44B6-4DE8-8BC8-D1A3E36F4D29}" type="slidenum">
              <a:rPr lang="fr-FR" smtClean="0"/>
              <a:t>35</a:t>
            </a:fld>
            <a:endParaRPr lang="fr-FR"/>
          </a:p>
        </p:txBody>
      </p:sp>
      <p:sp>
        <p:nvSpPr>
          <p:cNvPr id="6" name="Rectangle 5">
            <a:extLst>
              <a:ext uri="{FF2B5EF4-FFF2-40B4-BE49-F238E27FC236}">
                <a16:creationId xmlns:a16="http://schemas.microsoft.com/office/drawing/2014/main" id="{6CBA65D7-5937-69DD-6119-EB0A4BB07055}"/>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6E48205A-CF98-30F6-FC1B-14090F887604}"/>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1 - Introduction aux conteneurs</a:t>
            </a:r>
          </a:p>
        </p:txBody>
      </p:sp>
      <p:sp>
        <p:nvSpPr>
          <p:cNvPr id="8" name="ZoneTexte 7">
            <a:extLst>
              <a:ext uri="{FF2B5EF4-FFF2-40B4-BE49-F238E27FC236}">
                <a16:creationId xmlns:a16="http://schemas.microsoft.com/office/drawing/2014/main" id="{051BAF39-2B51-3285-2471-50C825782797}"/>
              </a:ext>
            </a:extLst>
          </p:cNvPr>
          <p:cNvSpPr txBox="1"/>
          <p:nvPr/>
        </p:nvSpPr>
        <p:spPr>
          <a:xfrm>
            <a:off x="1160314" y="797458"/>
            <a:ext cx="10594678"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2400" dirty="0"/>
              <a:t>Cycle de vie d’un conteneur</a:t>
            </a:r>
          </a:p>
        </p:txBody>
      </p:sp>
      <p:pic>
        <p:nvPicPr>
          <p:cNvPr id="10" name="Image 9">
            <a:extLst>
              <a:ext uri="{FF2B5EF4-FFF2-40B4-BE49-F238E27FC236}">
                <a16:creationId xmlns:a16="http://schemas.microsoft.com/office/drawing/2014/main" id="{138C4623-AD90-D7F8-421E-DACA00CABDC3}"/>
              </a:ext>
            </a:extLst>
          </p:cNvPr>
          <p:cNvPicPr>
            <a:picLocks noChangeAspect="1"/>
          </p:cNvPicPr>
          <p:nvPr/>
        </p:nvPicPr>
        <p:blipFill>
          <a:blip r:embed="rId2"/>
          <a:stretch>
            <a:fillRect/>
          </a:stretch>
        </p:blipFill>
        <p:spPr>
          <a:xfrm>
            <a:off x="2375647" y="1348368"/>
            <a:ext cx="8155640" cy="5437093"/>
          </a:xfrm>
          <a:prstGeom prst="rect">
            <a:avLst/>
          </a:prstGeom>
        </p:spPr>
      </p:pic>
    </p:spTree>
    <p:extLst>
      <p:ext uri="{BB962C8B-B14F-4D97-AF65-F5344CB8AC3E}">
        <p14:creationId xmlns:p14="http://schemas.microsoft.com/office/powerpoint/2010/main" val="19225436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35AC62-46EE-4AC7-6EFC-C8CD673CC05D}"/>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A370AA18-047E-18E8-E5B1-0EF7465C55B9}"/>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3F3E14C3-241A-6870-FA36-50054261F344}"/>
              </a:ext>
            </a:extLst>
          </p:cNvPr>
          <p:cNvSpPr>
            <a:spLocks noGrp="1"/>
          </p:cNvSpPr>
          <p:nvPr>
            <p:ph type="sldNum" sz="quarter" idx="12"/>
          </p:nvPr>
        </p:nvSpPr>
        <p:spPr/>
        <p:txBody>
          <a:bodyPr/>
          <a:lstStyle/>
          <a:p>
            <a:fld id="{4BDCF11F-44B6-4DE8-8BC8-D1A3E36F4D29}" type="slidenum">
              <a:rPr lang="fr-FR" smtClean="0"/>
              <a:t>36</a:t>
            </a:fld>
            <a:endParaRPr lang="fr-FR"/>
          </a:p>
        </p:txBody>
      </p:sp>
      <p:sp>
        <p:nvSpPr>
          <p:cNvPr id="6" name="Rectangle 5">
            <a:extLst>
              <a:ext uri="{FF2B5EF4-FFF2-40B4-BE49-F238E27FC236}">
                <a16:creationId xmlns:a16="http://schemas.microsoft.com/office/drawing/2014/main" id="{01326DE7-E772-FE27-5D9A-E7C79681CFE7}"/>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AF11DFB7-58D9-9337-5DEA-4CA8A9DB0848}"/>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1 - Introduction aux conteneurs</a:t>
            </a:r>
          </a:p>
        </p:txBody>
      </p:sp>
      <p:sp>
        <p:nvSpPr>
          <p:cNvPr id="8" name="ZoneTexte 7">
            <a:extLst>
              <a:ext uri="{FF2B5EF4-FFF2-40B4-BE49-F238E27FC236}">
                <a16:creationId xmlns:a16="http://schemas.microsoft.com/office/drawing/2014/main" id="{3FEB924F-73EE-A604-9E36-6C0574208154}"/>
              </a:ext>
            </a:extLst>
          </p:cNvPr>
          <p:cNvSpPr txBox="1"/>
          <p:nvPr/>
        </p:nvSpPr>
        <p:spPr>
          <a:xfrm>
            <a:off x="1160314" y="797458"/>
            <a:ext cx="10594678"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2400" dirty="0"/>
              <a:t>Cycle de vie d’un conteneur</a:t>
            </a:r>
          </a:p>
        </p:txBody>
      </p:sp>
      <p:pic>
        <p:nvPicPr>
          <p:cNvPr id="7" name="Image 6">
            <a:extLst>
              <a:ext uri="{FF2B5EF4-FFF2-40B4-BE49-F238E27FC236}">
                <a16:creationId xmlns:a16="http://schemas.microsoft.com/office/drawing/2014/main" id="{4B35A6A8-7883-92CF-7BF8-602ED89D1F5C}"/>
              </a:ext>
            </a:extLst>
          </p:cNvPr>
          <p:cNvPicPr>
            <a:picLocks noChangeAspect="1"/>
          </p:cNvPicPr>
          <p:nvPr/>
        </p:nvPicPr>
        <p:blipFill>
          <a:blip r:embed="rId2"/>
          <a:stretch>
            <a:fillRect/>
          </a:stretch>
        </p:blipFill>
        <p:spPr>
          <a:xfrm>
            <a:off x="2440641" y="1297829"/>
            <a:ext cx="8135469" cy="5423646"/>
          </a:xfrm>
          <a:prstGeom prst="rect">
            <a:avLst/>
          </a:prstGeom>
        </p:spPr>
      </p:pic>
    </p:spTree>
    <p:extLst>
      <p:ext uri="{BB962C8B-B14F-4D97-AF65-F5344CB8AC3E}">
        <p14:creationId xmlns:p14="http://schemas.microsoft.com/office/powerpoint/2010/main" val="41811510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C62E34-AB63-B793-3062-BAFA8835A3D4}"/>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6C4181A8-1FFC-1B8F-6652-2825BC82F697}"/>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B2A5B23F-48C3-CC29-5AF6-E53B03E3B5B7}"/>
              </a:ext>
            </a:extLst>
          </p:cNvPr>
          <p:cNvSpPr>
            <a:spLocks noGrp="1"/>
          </p:cNvSpPr>
          <p:nvPr>
            <p:ph type="sldNum" sz="quarter" idx="12"/>
          </p:nvPr>
        </p:nvSpPr>
        <p:spPr/>
        <p:txBody>
          <a:bodyPr/>
          <a:lstStyle/>
          <a:p>
            <a:fld id="{4BDCF11F-44B6-4DE8-8BC8-D1A3E36F4D29}" type="slidenum">
              <a:rPr lang="fr-FR" smtClean="0"/>
              <a:t>37</a:t>
            </a:fld>
            <a:endParaRPr lang="fr-FR"/>
          </a:p>
        </p:txBody>
      </p:sp>
      <p:sp>
        <p:nvSpPr>
          <p:cNvPr id="6" name="Rectangle 5">
            <a:extLst>
              <a:ext uri="{FF2B5EF4-FFF2-40B4-BE49-F238E27FC236}">
                <a16:creationId xmlns:a16="http://schemas.microsoft.com/office/drawing/2014/main" id="{E2E7A6E1-031C-EC0D-DA46-DD4BA8A8989B}"/>
              </a:ext>
            </a:extLst>
          </p:cNvPr>
          <p:cNvSpPr/>
          <p:nvPr/>
        </p:nvSpPr>
        <p:spPr>
          <a:xfrm>
            <a:off x="4479" y="-17928"/>
            <a:ext cx="5029201" cy="6858000"/>
          </a:xfrm>
          <a:prstGeom prst="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4B99F4C6-1A6B-1159-5D69-87990304BE05}"/>
              </a:ext>
            </a:extLst>
          </p:cNvPr>
          <p:cNvSpPr txBox="1"/>
          <p:nvPr/>
        </p:nvSpPr>
        <p:spPr>
          <a:xfrm>
            <a:off x="76199" y="3044279"/>
            <a:ext cx="5029201" cy="2585323"/>
          </a:xfrm>
          <a:prstGeom prst="rect">
            <a:avLst/>
          </a:prstGeom>
          <a:noFill/>
        </p:spPr>
        <p:txBody>
          <a:bodyPr wrap="square" rtlCol="0">
            <a:spAutoFit/>
          </a:bodyPr>
          <a:lstStyle/>
          <a:p>
            <a:pPr algn="ctr"/>
            <a:r>
              <a:rPr lang="fr-FR" sz="4400" b="1" dirty="0">
                <a:solidFill>
                  <a:schemeClr val="bg1"/>
                </a:solidFill>
              </a:rPr>
              <a:t>A retenir</a:t>
            </a:r>
          </a:p>
          <a:p>
            <a:endParaRPr lang="fr-FR" sz="1400" b="1" dirty="0">
              <a:solidFill>
                <a:schemeClr val="bg1"/>
              </a:solidFill>
            </a:endParaRPr>
          </a:p>
          <a:p>
            <a:r>
              <a:rPr lang="fr-FR" sz="2000" b="1" dirty="0">
                <a:solidFill>
                  <a:schemeClr val="bg1"/>
                </a:solidFill>
              </a:rPr>
              <a:t>« Une image Docker est un modèle.</a:t>
            </a:r>
          </a:p>
          <a:p>
            <a:r>
              <a:rPr lang="fr-FR" sz="2000" b="1" dirty="0">
                <a:solidFill>
                  <a:schemeClr val="bg1"/>
                </a:solidFill>
              </a:rPr>
              <a:t>Un conteneur est une instance en exécution de ce modèle. »</a:t>
            </a:r>
          </a:p>
          <a:p>
            <a:endParaRPr lang="fr-FR" sz="4400" b="1" dirty="0">
              <a:solidFill>
                <a:schemeClr val="bg1"/>
              </a:solidFill>
            </a:endParaRPr>
          </a:p>
        </p:txBody>
      </p:sp>
      <p:sp>
        <p:nvSpPr>
          <p:cNvPr id="9" name="ZoneTexte 8">
            <a:extLst>
              <a:ext uri="{FF2B5EF4-FFF2-40B4-BE49-F238E27FC236}">
                <a16:creationId xmlns:a16="http://schemas.microsoft.com/office/drawing/2014/main" id="{E6CAE2B1-BC5F-D190-D727-4D79D61D7220}"/>
              </a:ext>
            </a:extLst>
          </p:cNvPr>
          <p:cNvSpPr txBox="1"/>
          <p:nvPr/>
        </p:nvSpPr>
        <p:spPr>
          <a:xfrm>
            <a:off x="5334000" y="115610"/>
            <a:ext cx="6096000" cy="6555641"/>
          </a:xfrm>
          <a:prstGeom prst="rect">
            <a:avLst/>
          </a:prstGeom>
          <a:noFill/>
        </p:spPr>
        <p:txBody>
          <a:bodyPr wrap="square">
            <a:spAutoFit/>
          </a:bodyPr>
          <a:lstStyle/>
          <a:p>
            <a:pPr>
              <a:buNone/>
            </a:pPr>
            <a:r>
              <a:rPr lang="fr-FR" sz="1400" b="1" dirty="0"/>
              <a:t>Ce que nous avons découvert</a:t>
            </a:r>
          </a:p>
          <a:p>
            <a:pPr>
              <a:buNone/>
            </a:pPr>
            <a:r>
              <a:rPr lang="fr-FR" sz="1400" b="1" dirty="0"/>
              <a:t>🐳 La conteneurisation</a:t>
            </a:r>
          </a:p>
          <a:p>
            <a:pPr>
              <a:buFont typeface="Arial" panose="020B0604020202020204" pitchFamily="34" charset="0"/>
              <a:buChar char="•"/>
            </a:pPr>
            <a:r>
              <a:rPr lang="fr-FR" sz="1400" dirty="0"/>
              <a:t>Isoler une application et ses dépendances </a:t>
            </a:r>
          </a:p>
          <a:p>
            <a:pPr>
              <a:buFont typeface="Arial" panose="020B0604020202020204" pitchFamily="34" charset="0"/>
              <a:buChar char="•"/>
            </a:pPr>
            <a:r>
              <a:rPr lang="fr-FR" sz="1400" dirty="0"/>
              <a:t>Garantir la portabilité entre environnements </a:t>
            </a:r>
          </a:p>
          <a:p>
            <a:pPr>
              <a:buFont typeface="Arial" panose="020B0604020202020204" pitchFamily="34" charset="0"/>
              <a:buChar char="•"/>
            </a:pPr>
            <a:r>
              <a:rPr lang="fr-FR" sz="1400" dirty="0"/>
              <a:t>Accélérer les déploiements </a:t>
            </a:r>
          </a:p>
          <a:p>
            <a:pPr>
              <a:buNone/>
            </a:pPr>
            <a:endParaRPr lang="fr-FR" sz="1400" dirty="0"/>
          </a:p>
          <a:p>
            <a:pPr>
              <a:buNone/>
            </a:pPr>
            <a:r>
              <a:rPr lang="fr-FR" sz="1400" b="1" dirty="0"/>
              <a:t>⚙️ Les fondations Linux</a:t>
            </a:r>
          </a:p>
          <a:p>
            <a:pPr>
              <a:buFont typeface="Arial" panose="020B0604020202020204" pitchFamily="34" charset="0"/>
              <a:buChar char="•"/>
            </a:pPr>
            <a:r>
              <a:rPr lang="fr-FR" sz="1400" dirty="0" err="1"/>
              <a:t>Namespaces</a:t>
            </a:r>
            <a:r>
              <a:rPr lang="fr-FR" sz="1400" dirty="0"/>
              <a:t> </a:t>
            </a:r>
          </a:p>
          <a:p>
            <a:pPr>
              <a:buFont typeface="Arial" panose="020B0604020202020204" pitchFamily="34" charset="0"/>
              <a:buChar char="•"/>
            </a:pPr>
            <a:r>
              <a:rPr lang="fr-FR" sz="1400" dirty="0" err="1"/>
              <a:t>Cgroups</a:t>
            </a:r>
            <a:r>
              <a:rPr lang="fr-FR" sz="1400" dirty="0"/>
              <a:t> </a:t>
            </a:r>
          </a:p>
          <a:p>
            <a:pPr>
              <a:buFont typeface="Arial" panose="020B0604020202020204" pitchFamily="34" charset="0"/>
              <a:buChar char="•"/>
            </a:pPr>
            <a:r>
              <a:rPr lang="fr-FR" sz="1400" dirty="0" err="1"/>
              <a:t>Seccomp</a:t>
            </a:r>
            <a:r>
              <a:rPr lang="fr-FR" sz="1400" dirty="0"/>
              <a:t> </a:t>
            </a:r>
          </a:p>
          <a:p>
            <a:pPr>
              <a:buFont typeface="Arial" panose="020B0604020202020204" pitchFamily="34" charset="0"/>
              <a:buChar char="•"/>
            </a:pPr>
            <a:r>
              <a:rPr lang="fr-FR" sz="1400" dirty="0" err="1"/>
              <a:t>AppArmor</a:t>
            </a:r>
            <a:r>
              <a:rPr lang="fr-FR" sz="1400" dirty="0"/>
              <a:t> / </a:t>
            </a:r>
            <a:r>
              <a:rPr lang="fr-FR" sz="1400" dirty="0" err="1"/>
              <a:t>SELinux</a:t>
            </a:r>
            <a:r>
              <a:rPr lang="fr-FR" sz="1400" dirty="0"/>
              <a:t> </a:t>
            </a:r>
          </a:p>
          <a:p>
            <a:pPr>
              <a:buNone/>
            </a:pPr>
            <a:r>
              <a:rPr lang="fr-FR" sz="1400" dirty="0"/>
              <a:t>➡️ Les technologies qui rendent les conteneurs possibles</a:t>
            </a:r>
          </a:p>
          <a:p>
            <a:pPr>
              <a:buNone/>
            </a:pPr>
            <a:br>
              <a:rPr lang="fr-FR" sz="1400" dirty="0"/>
            </a:br>
            <a:endParaRPr lang="fr-FR" sz="1400" dirty="0"/>
          </a:p>
          <a:p>
            <a:pPr>
              <a:buNone/>
            </a:pPr>
            <a:r>
              <a:rPr lang="fr-FR" sz="1400" b="1" dirty="0"/>
              <a:t>🚀 Docker</a:t>
            </a:r>
          </a:p>
          <a:p>
            <a:pPr>
              <a:buFont typeface="Arial" panose="020B0604020202020204" pitchFamily="34" charset="0"/>
              <a:buChar char="•"/>
            </a:pPr>
            <a:r>
              <a:rPr lang="fr-FR" sz="1400" dirty="0"/>
              <a:t>Standard de facto de la conteneurisation </a:t>
            </a:r>
          </a:p>
          <a:p>
            <a:pPr>
              <a:buFont typeface="Arial" panose="020B0604020202020204" pitchFamily="34" charset="0"/>
              <a:buChar char="•"/>
            </a:pPr>
            <a:r>
              <a:rPr lang="fr-FR" sz="1400" dirty="0"/>
              <a:t>Écosystème riche et mature </a:t>
            </a:r>
          </a:p>
          <a:p>
            <a:pPr>
              <a:buFont typeface="Arial" panose="020B0604020202020204" pitchFamily="34" charset="0"/>
              <a:buChar char="•"/>
            </a:pPr>
            <a:r>
              <a:rPr lang="fr-FR" sz="1400" dirty="0"/>
              <a:t>Utilisé du poste développeur jusqu'au Cloud</a:t>
            </a:r>
          </a:p>
          <a:p>
            <a:pPr>
              <a:buFont typeface="Arial" panose="020B0604020202020204" pitchFamily="34" charset="0"/>
              <a:buChar char="•"/>
            </a:pPr>
            <a:endParaRPr lang="fr-FR" sz="1400" dirty="0"/>
          </a:p>
          <a:p>
            <a:r>
              <a:rPr lang="fr-FR" sz="1400" dirty="0"/>
              <a:t>📦 Les objets Docker</a:t>
            </a:r>
          </a:p>
          <a:p>
            <a:pPr>
              <a:buFont typeface="Arial" panose="020B0604020202020204" pitchFamily="34" charset="0"/>
              <a:buChar char="•"/>
            </a:pPr>
            <a:r>
              <a:rPr lang="fr-FR" sz="1400" dirty="0"/>
              <a:t>Dockerfile</a:t>
            </a:r>
          </a:p>
          <a:p>
            <a:pPr>
              <a:buFont typeface="Arial" panose="020B0604020202020204" pitchFamily="34" charset="0"/>
              <a:buChar char="•"/>
            </a:pPr>
            <a:r>
              <a:rPr lang="fr-FR" sz="1400" dirty="0"/>
              <a:t>Image</a:t>
            </a:r>
          </a:p>
          <a:p>
            <a:pPr>
              <a:buFont typeface="Arial" panose="020B0604020202020204" pitchFamily="34" charset="0"/>
              <a:buChar char="•"/>
            </a:pPr>
            <a:r>
              <a:rPr lang="fr-FR" sz="1400" dirty="0"/>
              <a:t>Container</a:t>
            </a:r>
          </a:p>
          <a:p>
            <a:endParaRPr lang="fr-FR" sz="1400" dirty="0"/>
          </a:p>
          <a:p>
            <a:r>
              <a:rPr lang="fr-FR" sz="1400" dirty="0"/>
              <a:t>🔄 Cycle de vie d'un conteneur</a:t>
            </a:r>
          </a:p>
          <a:p>
            <a:pPr>
              <a:buFont typeface="Arial" panose="020B0604020202020204" pitchFamily="34" charset="0"/>
              <a:buChar char="•"/>
            </a:pPr>
            <a:r>
              <a:rPr lang="fr-FR" sz="1400" dirty="0" err="1"/>
              <a:t>Create</a:t>
            </a:r>
            <a:endParaRPr lang="fr-FR" sz="1400" dirty="0"/>
          </a:p>
          <a:p>
            <a:pPr>
              <a:buFont typeface="Arial" panose="020B0604020202020204" pitchFamily="34" charset="0"/>
              <a:buChar char="•"/>
            </a:pPr>
            <a:r>
              <a:rPr lang="fr-FR" sz="1400" dirty="0"/>
              <a:t>Running</a:t>
            </a:r>
          </a:p>
          <a:p>
            <a:pPr>
              <a:buFont typeface="Arial" panose="020B0604020202020204" pitchFamily="34" charset="0"/>
              <a:buChar char="•"/>
            </a:pPr>
            <a:r>
              <a:rPr lang="fr-FR" sz="1400" dirty="0"/>
              <a:t>Pause</a:t>
            </a:r>
          </a:p>
          <a:p>
            <a:pPr>
              <a:buFont typeface="Arial" panose="020B0604020202020204" pitchFamily="34" charset="0"/>
              <a:buChar char="•"/>
            </a:pPr>
            <a:r>
              <a:rPr lang="fr-FR" sz="1400" dirty="0"/>
              <a:t>Stop</a:t>
            </a:r>
          </a:p>
          <a:p>
            <a:pPr>
              <a:buFont typeface="Arial" panose="020B0604020202020204" pitchFamily="34" charset="0"/>
              <a:buChar char="•"/>
            </a:pPr>
            <a:r>
              <a:rPr lang="fr-FR" sz="1400" dirty="0" err="1"/>
              <a:t>Remove</a:t>
            </a:r>
            <a:endParaRPr lang="fr-FR" sz="1400" dirty="0"/>
          </a:p>
        </p:txBody>
      </p:sp>
    </p:spTree>
    <p:extLst>
      <p:ext uri="{BB962C8B-B14F-4D97-AF65-F5344CB8AC3E}">
        <p14:creationId xmlns:p14="http://schemas.microsoft.com/office/powerpoint/2010/main" val="21006453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E9C61A-2753-415F-0C29-4EF58BFB2BFA}"/>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D3C793CF-B56A-748D-3D72-B43EDA1DF2F2}"/>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6FCE92A8-F728-82D0-68FB-68F00CA54619}"/>
              </a:ext>
            </a:extLst>
          </p:cNvPr>
          <p:cNvSpPr>
            <a:spLocks noGrp="1"/>
          </p:cNvSpPr>
          <p:nvPr>
            <p:ph type="sldNum" sz="quarter" idx="12"/>
          </p:nvPr>
        </p:nvSpPr>
        <p:spPr/>
        <p:txBody>
          <a:bodyPr/>
          <a:lstStyle/>
          <a:p>
            <a:fld id="{4BDCF11F-44B6-4DE8-8BC8-D1A3E36F4D29}" type="slidenum">
              <a:rPr lang="fr-FR" smtClean="0"/>
              <a:t>38</a:t>
            </a:fld>
            <a:endParaRPr lang="fr-FR"/>
          </a:p>
        </p:txBody>
      </p:sp>
      <p:sp>
        <p:nvSpPr>
          <p:cNvPr id="6" name="Rectangle 5">
            <a:extLst>
              <a:ext uri="{FF2B5EF4-FFF2-40B4-BE49-F238E27FC236}">
                <a16:creationId xmlns:a16="http://schemas.microsoft.com/office/drawing/2014/main" id="{CB9D0C2B-CD2D-60FD-6E0D-11EE4CAB35E1}"/>
              </a:ext>
            </a:extLst>
          </p:cNvPr>
          <p:cNvSpPr/>
          <p:nvPr/>
        </p:nvSpPr>
        <p:spPr>
          <a:xfrm>
            <a:off x="-1" y="0"/>
            <a:ext cx="5011271"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u contenu 3">
            <a:extLst>
              <a:ext uri="{FF2B5EF4-FFF2-40B4-BE49-F238E27FC236}">
                <a16:creationId xmlns:a16="http://schemas.microsoft.com/office/drawing/2014/main" id="{78987547-1430-D5F9-CD0D-2AA9DDB5416C}"/>
              </a:ext>
            </a:extLst>
          </p:cNvPr>
          <p:cNvSpPr txBox="1">
            <a:spLocks/>
          </p:cNvSpPr>
          <p:nvPr/>
        </p:nvSpPr>
        <p:spPr>
          <a:xfrm>
            <a:off x="5334001" y="2141537"/>
            <a:ext cx="6425921" cy="2574925"/>
          </a:xfrm>
          <a:prstGeom prst="rect">
            <a:avLst/>
          </a:prstGeom>
        </p:spPr>
        <p:txBody>
          <a:bodyPr vert="horz" lIns="91440" tIns="45720" rIns="91440" bIns="45720" rtlCol="0" anchor="ctr">
            <a:normAutofit fontScale="92500"/>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7200" dirty="0">
                <a:solidFill>
                  <a:srgbClr val="021632"/>
                </a:solidFill>
              </a:rPr>
              <a:t>Déployer et gérer les conteneurs </a:t>
            </a:r>
          </a:p>
        </p:txBody>
      </p:sp>
      <p:sp>
        <p:nvSpPr>
          <p:cNvPr id="7" name="ZoneTexte 6">
            <a:extLst>
              <a:ext uri="{FF2B5EF4-FFF2-40B4-BE49-F238E27FC236}">
                <a16:creationId xmlns:a16="http://schemas.microsoft.com/office/drawing/2014/main" id="{4EE6E29E-92FF-4D6E-C0E8-D6651E19CED2}"/>
              </a:ext>
            </a:extLst>
          </p:cNvPr>
          <p:cNvSpPr txBox="1"/>
          <p:nvPr/>
        </p:nvSpPr>
        <p:spPr>
          <a:xfrm>
            <a:off x="941293" y="3044278"/>
            <a:ext cx="2599765" cy="769441"/>
          </a:xfrm>
          <a:prstGeom prst="rect">
            <a:avLst/>
          </a:prstGeom>
          <a:noFill/>
        </p:spPr>
        <p:txBody>
          <a:bodyPr wrap="square" rtlCol="0">
            <a:spAutoFit/>
          </a:bodyPr>
          <a:lstStyle/>
          <a:p>
            <a:r>
              <a:rPr lang="fr-FR" sz="4400" b="1" dirty="0">
                <a:solidFill>
                  <a:schemeClr val="bg1"/>
                </a:solidFill>
              </a:rPr>
              <a:t>Chapitre 2</a:t>
            </a:r>
          </a:p>
        </p:txBody>
      </p:sp>
    </p:spTree>
    <p:extLst>
      <p:ext uri="{BB962C8B-B14F-4D97-AF65-F5344CB8AC3E}">
        <p14:creationId xmlns:p14="http://schemas.microsoft.com/office/powerpoint/2010/main" val="28302118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3B8654-D2E7-97D3-BB37-F24ABDC15A06}"/>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B38A3CA6-02A5-B701-BA2E-02200079288B}"/>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99A7A714-735D-FE7F-FED9-0B744E79EC6A}"/>
              </a:ext>
            </a:extLst>
          </p:cNvPr>
          <p:cNvSpPr>
            <a:spLocks noGrp="1"/>
          </p:cNvSpPr>
          <p:nvPr>
            <p:ph type="sldNum" sz="quarter" idx="12"/>
          </p:nvPr>
        </p:nvSpPr>
        <p:spPr/>
        <p:txBody>
          <a:bodyPr/>
          <a:lstStyle/>
          <a:p>
            <a:fld id="{4BDCF11F-44B6-4DE8-8BC8-D1A3E36F4D29}" type="slidenum">
              <a:rPr lang="fr-FR" smtClean="0"/>
              <a:t>39</a:t>
            </a:fld>
            <a:endParaRPr lang="fr-FR"/>
          </a:p>
        </p:txBody>
      </p:sp>
      <p:sp>
        <p:nvSpPr>
          <p:cNvPr id="6" name="Rectangle 5">
            <a:extLst>
              <a:ext uri="{FF2B5EF4-FFF2-40B4-BE49-F238E27FC236}">
                <a16:creationId xmlns:a16="http://schemas.microsoft.com/office/drawing/2014/main" id="{1A3C5C65-9685-92F2-020D-6D22F3708A6C}"/>
              </a:ext>
            </a:extLst>
          </p:cNvPr>
          <p:cNvSpPr/>
          <p:nvPr/>
        </p:nvSpPr>
        <p:spPr>
          <a:xfrm>
            <a:off x="-1" y="0"/>
            <a:ext cx="5038166" cy="6858000"/>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97F2D302-0814-F238-0427-30A302632537}"/>
              </a:ext>
            </a:extLst>
          </p:cNvPr>
          <p:cNvSpPr txBox="1">
            <a:spLocks/>
          </p:cNvSpPr>
          <p:nvPr/>
        </p:nvSpPr>
        <p:spPr>
          <a:xfrm>
            <a:off x="5244353" y="612845"/>
            <a:ext cx="6355976" cy="708212"/>
          </a:xfrm>
          <a:prstGeom prst="rect">
            <a:avLst/>
          </a:prstGeom>
        </p:spPr>
        <p:txBody>
          <a:bodyPr vert="horz" lIns="91440" tIns="45720" rIns="91440" bIns="45720" rtlCol="0" anchor="ctr">
            <a:normAutofit fontScale="77500" lnSpcReduction="20000"/>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2 - Déployer et gérer les conteneurs</a:t>
            </a:r>
          </a:p>
        </p:txBody>
      </p:sp>
      <p:sp>
        <p:nvSpPr>
          <p:cNvPr id="9" name="ZoneTexte 8">
            <a:extLst>
              <a:ext uri="{FF2B5EF4-FFF2-40B4-BE49-F238E27FC236}">
                <a16:creationId xmlns:a16="http://schemas.microsoft.com/office/drawing/2014/main" id="{112AD685-3406-BF3D-CC03-B7FC22EA0D06}"/>
              </a:ext>
            </a:extLst>
          </p:cNvPr>
          <p:cNvSpPr txBox="1"/>
          <p:nvPr/>
        </p:nvSpPr>
        <p:spPr>
          <a:xfrm>
            <a:off x="5356412" y="1859339"/>
            <a:ext cx="6508375" cy="3139321"/>
          </a:xfrm>
          <a:prstGeom prst="rect">
            <a:avLst/>
          </a:prstGeom>
          <a:noFill/>
        </p:spPr>
        <p:txBody>
          <a:bodyPr wrap="square">
            <a:spAutoFit/>
          </a:bodyPr>
          <a:lstStyle/>
          <a:p>
            <a:pPr>
              <a:buNone/>
            </a:pPr>
            <a:endParaRPr lang="fr-FR" b="1" dirty="0"/>
          </a:p>
          <a:p>
            <a:pPr>
              <a:buNone/>
            </a:pPr>
            <a:r>
              <a:rPr lang="fr-FR" dirty="0"/>
              <a:t>À l'issue de ce chapitre, vous serez capable de :</a:t>
            </a:r>
          </a:p>
          <a:p>
            <a:pPr>
              <a:buNone/>
            </a:pPr>
            <a:endParaRPr lang="fr-FR" dirty="0"/>
          </a:p>
          <a:p>
            <a:pPr>
              <a:buNone/>
            </a:pPr>
            <a:r>
              <a:rPr lang="fr-FR" dirty="0"/>
              <a:t>✅ Installer Docker sur un poste de travail ou un serveur</a:t>
            </a:r>
          </a:p>
          <a:p>
            <a:pPr>
              <a:buNone/>
            </a:pPr>
            <a:r>
              <a:rPr lang="fr-FR" dirty="0"/>
              <a:t>✅ Comprendre l'environnement Docker Desktop et Docker Engine</a:t>
            </a:r>
          </a:p>
          <a:p>
            <a:pPr>
              <a:buNone/>
            </a:pPr>
            <a:r>
              <a:rPr lang="fr-FR" dirty="0"/>
              <a:t>✅ Rechercher et télécharger des images depuis Docker Hub</a:t>
            </a:r>
          </a:p>
          <a:p>
            <a:pPr>
              <a:buNone/>
            </a:pPr>
            <a:r>
              <a:rPr lang="fr-FR" dirty="0"/>
              <a:t>✅ Créer, démarrer, arrêter et supprimer des conteneurs</a:t>
            </a:r>
          </a:p>
          <a:p>
            <a:pPr>
              <a:buNone/>
            </a:pPr>
            <a:r>
              <a:rPr lang="fr-FR" dirty="0"/>
              <a:t>✅ Configurer les paramètres essentiels d'un conteneur</a:t>
            </a:r>
          </a:p>
          <a:p>
            <a:pPr>
              <a:buNone/>
            </a:pPr>
            <a:r>
              <a:rPr lang="fr-FR" dirty="0"/>
              <a:t>✅ Utiliser les réseaux et les volumes Docker</a:t>
            </a:r>
          </a:p>
          <a:p>
            <a:pPr>
              <a:buNone/>
            </a:pPr>
            <a:r>
              <a:rPr lang="fr-FR" dirty="0"/>
              <a:t>✅ Administrer et surveiller les conteneurs en exécution</a:t>
            </a:r>
          </a:p>
          <a:p>
            <a:pPr>
              <a:buNone/>
            </a:pPr>
            <a:r>
              <a:rPr lang="fr-FR" dirty="0"/>
              <a:t>✅ Appliquer les bonnes pratiques d'exploitation</a:t>
            </a:r>
          </a:p>
        </p:txBody>
      </p:sp>
      <p:sp>
        <p:nvSpPr>
          <p:cNvPr id="4" name="ZoneTexte 3">
            <a:extLst>
              <a:ext uri="{FF2B5EF4-FFF2-40B4-BE49-F238E27FC236}">
                <a16:creationId xmlns:a16="http://schemas.microsoft.com/office/drawing/2014/main" id="{BFF87AEE-A5B2-75B2-E029-03D42155C480}"/>
              </a:ext>
            </a:extLst>
          </p:cNvPr>
          <p:cNvSpPr txBox="1"/>
          <p:nvPr/>
        </p:nvSpPr>
        <p:spPr>
          <a:xfrm>
            <a:off x="739587" y="2705725"/>
            <a:ext cx="3558989" cy="1446550"/>
          </a:xfrm>
          <a:prstGeom prst="rect">
            <a:avLst/>
          </a:prstGeom>
          <a:noFill/>
        </p:spPr>
        <p:txBody>
          <a:bodyPr wrap="square" rtlCol="0">
            <a:spAutoFit/>
          </a:bodyPr>
          <a:lstStyle/>
          <a:p>
            <a:r>
              <a:rPr lang="fr-FR" sz="4400" b="1" dirty="0">
                <a:solidFill>
                  <a:schemeClr val="bg1"/>
                </a:solidFill>
              </a:rPr>
              <a:t>Objectifs pédagogiques</a:t>
            </a:r>
          </a:p>
        </p:txBody>
      </p:sp>
    </p:spTree>
    <p:extLst>
      <p:ext uri="{BB962C8B-B14F-4D97-AF65-F5344CB8AC3E}">
        <p14:creationId xmlns:p14="http://schemas.microsoft.com/office/powerpoint/2010/main" val="34712790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FCC14C-EB74-5347-CFA7-D4857DEF6CD7}"/>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AD791DA3-84C9-0DDA-50F5-3DDA9FC0AD90}"/>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238890B0-BE66-41D3-3505-58554A7B8EEE}"/>
              </a:ext>
            </a:extLst>
          </p:cNvPr>
          <p:cNvSpPr>
            <a:spLocks noGrp="1"/>
          </p:cNvSpPr>
          <p:nvPr>
            <p:ph type="sldNum" sz="quarter" idx="12"/>
          </p:nvPr>
        </p:nvSpPr>
        <p:spPr/>
        <p:txBody>
          <a:bodyPr/>
          <a:lstStyle/>
          <a:p>
            <a:fld id="{4BDCF11F-44B6-4DE8-8BC8-D1A3E36F4D29}" type="slidenum">
              <a:rPr lang="fr-FR" smtClean="0"/>
              <a:t>4</a:t>
            </a:fld>
            <a:endParaRPr lang="fr-FR"/>
          </a:p>
        </p:txBody>
      </p:sp>
      <p:pic>
        <p:nvPicPr>
          <p:cNvPr id="7" name="Image 6">
            <a:extLst>
              <a:ext uri="{FF2B5EF4-FFF2-40B4-BE49-F238E27FC236}">
                <a16:creationId xmlns:a16="http://schemas.microsoft.com/office/drawing/2014/main" id="{EE636EF4-049B-A5A0-4D62-FE44869378EA}"/>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2137005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45D22-09B8-18FF-D9E0-BC49EE5E7363}"/>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2667567E-0F1E-AA8B-33D0-1B995CFDDF77}"/>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CA0D173E-F7EC-5DF0-A46E-6A0A8F6A7CA8}"/>
              </a:ext>
            </a:extLst>
          </p:cNvPr>
          <p:cNvSpPr>
            <a:spLocks noGrp="1"/>
          </p:cNvSpPr>
          <p:nvPr>
            <p:ph type="sldNum" sz="quarter" idx="12"/>
          </p:nvPr>
        </p:nvSpPr>
        <p:spPr/>
        <p:txBody>
          <a:bodyPr/>
          <a:lstStyle/>
          <a:p>
            <a:fld id="{4BDCF11F-44B6-4DE8-8BC8-D1A3E36F4D29}" type="slidenum">
              <a:rPr lang="fr-FR" smtClean="0"/>
              <a:t>40</a:t>
            </a:fld>
            <a:endParaRPr lang="fr-FR"/>
          </a:p>
        </p:txBody>
      </p:sp>
      <p:sp>
        <p:nvSpPr>
          <p:cNvPr id="6" name="Rectangle 5">
            <a:extLst>
              <a:ext uri="{FF2B5EF4-FFF2-40B4-BE49-F238E27FC236}">
                <a16:creationId xmlns:a16="http://schemas.microsoft.com/office/drawing/2014/main" id="{1AB02589-5831-3811-C89A-F885DF4E607F}"/>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3E98C249-D2E0-046A-E0A4-92873DDCF786}"/>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2 - Déployer et gérer les conteneurs </a:t>
            </a:r>
          </a:p>
        </p:txBody>
      </p:sp>
      <p:sp>
        <p:nvSpPr>
          <p:cNvPr id="8" name="ZoneTexte 7">
            <a:extLst>
              <a:ext uri="{FF2B5EF4-FFF2-40B4-BE49-F238E27FC236}">
                <a16:creationId xmlns:a16="http://schemas.microsoft.com/office/drawing/2014/main" id="{9376A86C-FA76-4571-B9D3-94D6ED47DFF4}"/>
              </a:ext>
            </a:extLst>
          </p:cNvPr>
          <p:cNvSpPr txBox="1"/>
          <p:nvPr/>
        </p:nvSpPr>
        <p:spPr>
          <a:xfrm>
            <a:off x="1160314" y="797458"/>
            <a:ext cx="10594678"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2400" dirty="0"/>
              <a:t>Les différentes solutions d’installation de Docker</a:t>
            </a:r>
          </a:p>
        </p:txBody>
      </p:sp>
      <p:pic>
        <p:nvPicPr>
          <p:cNvPr id="12" name="Image 11">
            <a:extLst>
              <a:ext uri="{FF2B5EF4-FFF2-40B4-BE49-F238E27FC236}">
                <a16:creationId xmlns:a16="http://schemas.microsoft.com/office/drawing/2014/main" id="{A4C47B82-A874-88DE-F112-2D5E9B0D4A60}"/>
              </a:ext>
            </a:extLst>
          </p:cNvPr>
          <p:cNvPicPr>
            <a:picLocks noChangeAspect="1"/>
          </p:cNvPicPr>
          <p:nvPr/>
        </p:nvPicPr>
        <p:blipFill>
          <a:blip r:embed="rId2"/>
          <a:stretch>
            <a:fillRect/>
          </a:stretch>
        </p:blipFill>
        <p:spPr>
          <a:xfrm>
            <a:off x="1958172" y="1348368"/>
            <a:ext cx="8862227" cy="5292285"/>
          </a:xfrm>
          <a:prstGeom prst="rect">
            <a:avLst/>
          </a:prstGeom>
        </p:spPr>
      </p:pic>
    </p:spTree>
    <p:extLst>
      <p:ext uri="{BB962C8B-B14F-4D97-AF65-F5344CB8AC3E}">
        <p14:creationId xmlns:p14="http://schemas.microsoft.com/office/powerpoint/2010/main" val="36789876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C2C012-DA97-7868-21D1-4502D0DA1272}"/>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E61005C0-AF6F-12A3-2781-7E194DB9EAC4}"/>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78DE1C6B-FC17-8FF5-0208-09B6CC581B86}"/>
              </a:ext>
            </a:extLst>
          </p:cNvPr>
          <p:cNvSpPr>
            <a:spLocks noGrp="1"/>
          </p:cNvSpPr>
          <p:nvPr>
            <p:ph type="sldNum" sz="quarter" idx="12"/>
          </p:nvPr>
        </p:nvSpPr>
        <p:spPr/>
        <p:txBody>
          <a:bodyPr/>
          <a:lstStyle/>
          <a:p>
            <a:fld id="{4BDCF11F-44B6-4DE8-8BC8-D1A3E36F4D29}" type="slidenum">
              <a:rPr lang="fr-FR" smtClean="0"/>
              <a:t>41</a:t>
            </a:fld>
            <a:endParaRPr lang="fr-FR"/>
          </a:p>
        </p:txBody>
      </p:sp>
      <p:sp>
        <p:nvSpPr>
          <p:cNvPr id="6" name="Rectangle 5">
            <a:extLst>
              <a:ext uri="{FF2B5EF4-FFF2-40B4-BE49-F238E27FC236}">
                <a16:creationId xmlns:a16="http://schemas.microsoft.com/office/drawing/2014/main" id="{39E29128-A168-1B91-9C2B-21215F8FE1E7}"/>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10B68437-945E-4180-819D-AA4F9BD1E6D5}"/>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2 - Déployer et gérer les conteneurs </a:t>
            </a:r>
          </a:p>
        </p:txBody>
      </p:sp>
      <p:sp>
        <p:nvSpPr>
          <p:cNvPr id="8" name="ZoneTexte 7">
            <a:extLst>
              <a:ext uri="{FF2B5EF4-FFF2-40B4-BE49-F238E27FC236}">
                <a16:creationId xmlns:a16="http://schemas.microsoft.com/office/drawing/2014/main" id="{0FAF1510-4B01-334C-7351-75F159662E71}"/>
              </a:ext>
            </a:extLst>
          </p:cNvPr>
          <p:cNvSpPr txBox="1"/>
          <p:nvPr/>
        </p:nvSpPr>
        <p:spPr>
          <a:xfrm>
            <a:off x="1160314" y="797458"/>
            <a:ext cx="10594678"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2400" dirty="0"/>
              <a:t>Docker Desktop</a:t>
            </a:r>
          </a:p>
        </p:txBody>
      </p:sp>
      <p:pic>
        <p:nvPicPr>
          <p:cNvPr id="7" name="Image 6">
            <a:extLst>
              <a:ext uri="{FF2B5EF4-FFF2-40B4-BE49-F238E27FC236}">
                <a16:creationId xmlns:a16="http://schemas.microsoft.com/office/drawing/2014/main" id="{DDCDC78E-BA5F-1433-5761-4D43E997CD5D}"/>
              </a:ext>
            </a:extLst>
          </p:cNvPr>
          <p:cNvPicPr>
            <a:picLocks noChangeAspect="1"/>
          </p:cNvPicPr>
          <p:nvPr/>
        </p:nvPicPr>
        <p:blipFill>
          <a:blip r:embed="rId2"/>
          <a:stretch>
            <a:fillRect/>
          </a:stretch>
        </p:blipFill>
        <p:spPr>
          <a:xfrm>
            <a:off x="2315958" y="1335739"/>
            <a:ext cx="8283389" cy="5522260"/>
          </a:xfrm>
          <a:prstGeom prst="rect">
            <a:avLst/>
          </a:prstGeom>
        </p:spPr>
      </p:pic>
    </p:spTree>
    <p:extLst>
      <p:ext uri="{BB962C8B-B14F-4D97-AF65-F5344CB8AC3E}">
        <p14:creationId xmlns:p14="http://schemas.microsoft.com/office/powerpoint/2010/main" val="2788228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8AEA15-85FA-65E1-F0DB-E79C1C00FC53}"/>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C6C738AC-656F-88D4-1B7F-5377FD3D9511}"/>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D1B386BE-5BC8-104C-B06A-87077FB48895}"/>
              </a:ext>
            </a:extLst>
          </p:cNvPr>
          <p:cNvSpPr>
            <a:spLocks noGrp="1"/>
          </p:cNvSpPr>
          <p:nvPr>
            <p:ph type="sldNum" sz="quarter" idx="12"/>
          </p:nvPr>
        </p:nvSpPr>
        <p:spPr/>
        <p:txBody>
          <a:bodyPr/>
          <a:lstStyle/>
          <a:p>
            <a:fld id="{4BDCF11F-44B6-4DE8-8BC8-D1A3E36F4D29}" type="slidenum">
              <a:rPr lang="fr-FR" smtClean="0"/>
              <a:t>42</a:t>
            </a:fld>
            <a:endParaRPr lang="fr-FR"/>
          </a:p>
        </p:txBody>
      </p:sp>
      <p:sp>
        <p:nvSpPr>
          <p:cNvPr id="6" name="Rectangle 5">
            <a:extLst>
              <a:ext uri="{FF2B5EF4-FFF2-40B4-BE49-F238E27FC236}">
                <a16:creationId xmlns:a16="http://schemas.microsoft.com/office/drawing/2014/main" id="{0F067ABD-1A3E-348F-B523-1C087F6B9310}"/>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4B2DA036-D3E9-5D9F-F930-1DA92656A55A}"/>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2 - Déployer et gérer les conteneurs </a:t>
            </a:r>
          </a:p>
        </p:txBody>
      </p:sp>
      <p:sp>
        <p:nvSpPr>
          <p:cNvPr id="8" name="ZoneTexte 7">
            <a:extLst>
              <a:ext uri="{FF2B5EF4-FFF2-40B4-BE49-F238E27FC236}">
                <a16:creationId xmlns:a16="http://schemas.microsoft.com/office/drawing/2014/main" id="{433BAFAE-B363-2AC2-AC48-95357D3FDD19}"/>
              </a:ext>
            </a:extLst>
          </p:cNvPr>
          <p:cNvSpPr txBox="1"/>
          <p:nvPr/>
        </p:nvSpPr>
        <p:spPr>
          <a:xfrm>
            <a:off x="1160314" y="797458"/>
            <a:ext cx="10594678"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2400" dirty="0"/>
              <a:t>Docker Desktop</a:t>
            </a:r>
          </a:p>
        </p:txBody>
      </p:sp>
      <p:sp>
        <p:nvSpPr>
          <p:cNvPr id="9" name="ZoneTexte 8">
            <a:extLst>
              <a:ext uri="{FF2B5EF4-FFF2-40B4-BE49-F238E27FC236}">
                <a16:creationId xmlns:a16="http://schemas.microsoft.com/office/drawing/2014/main" id="{54EE506B-6F4A-E92E-340D-FDF8955E9614}"/>
              </a:ext>
            </a:extLst>
          </p:cNvPr>
          <p:cNvSpPr txBox="1"/>
          <p:nvPr/>
        </p:nvSpPr>
        <p:spPr>
          <a:xfrm>
            <a:off x="4038600" y="2495346"/>
            <a:ext cx="6938682" cy="369332"/>
          </a:xfrm>
          <a:prstGeom prst="rect">
            <a:avLst/>
          </a:prstGeom>
          <a:noFill/>
        </p:spPr>
        <p:txBody>
          <a:bodyPr wrap="square">
            <a:spAutoFit/>
          </a:bodyPr>
          <a:lstStyle/>
          <a:p>
            <a:r>
              <a:rPr lang="fr-FR" dirty="0"/>
              <a:t>https://docs.docker.com/desktop/setup/install/windows-install/</a:t>
            </a:r>
          </a:p>
        </p:txBody>
      </p:sp>
      <p:sp>
        <p:nvSpPr>
          <p:cNvPr id="12" name="ZoneTexte 11">
            <a:extLst>
              <a:ext uri="{FF2B5EF4-FFF2-40B4-BE49-F238E27FC236}">
                <a16:creationId xmlns:a16="http://schemas.microsoft.com/office/drawing/2014/main" id="{864BC470-CD58-0687-D22E-EAC233F7C5FE}"/>
              </a:ext>
            </a:extLst>
          </p:cNvPr>
          <p:cNvSpPr txBox="1"/>
          <p:nvPr/>
        </p:nvSpPr>
        <p:spPr>
          <a:xfrm>
            <a:off x="4038600" y="4111389"/>
            <a:ext cx="6096000" cy="369332"/>
          </a:xfrm>
          <a:prstGeom prst="rect">
            <a:avLst/>
          </a:prstGeom>
          <a:noFill/>
        </p:spPr>
        <p:txBody>
          <a:bodyPr wrap="square">
            <a:spAutoFit/>
          </a:bodyPr>
          <a:lstStyle/>
          <a:p>
            <a:r>
              <a:rPr lang="fr-FR" dirty="0"/>
              <a:t>https://youtu.be/k78N4gtDEss?si=EfDWzwPr5zhTSey6</a:t>
            </a:r>
          </a:p>
        </p:txBody>
      </p:sp>
      <p:pic>
        <p:nvPicPr>
          <p:cNvPr id="37890" name="Picture 2" descr="Bouton Tutoriel Sur Fond Blanc. Éducation En Ligne. Jouer En Ligne. Logo,  Étiquette Clip Art Libres De Droits, Svg, Vecteurs Et Illustration. Image  181414523">
            <a:extLst>
              <a:ext uri="{FF2B5EF4-FFF2-40B4-BE49-F238E27FC236}">
                <a16:creationId xmlns:a16="http://schemas.microsoft.com/office/drawing/2014/main" id="{D3B4E523-6568-4DF3-27AA-2E662329B2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9225" y="3424518"/>
            <a:ext cx="2619375" cy="1743075"/>
          </a:xfrm>
          <a:prstGeom prst="rect">
            <a:avLst/>
          </a:prstGeom>
          <a:noFill/>
          <a:extLst>
            <a:ext uri="{909E8E84-426E-40DD-AFC4-6F175D3DCCD1}">
              <a14:hiddenFill xmlns:a14="http://schemas.microsoft.com/office/drawing/2010/main">
                <a:solidFill>
                  <a:srgbClr val="FFFFFF"/>
                </a:solidFill>
              </a14:hiddenFill>
            </a:ext>
          </a:extLst>
        </p:spPr>
      </p:pic>
      <p:pic>
        <p:nvPicPr>
          <p:cNvPr id="37892" name="Picture 4" descr="5 questions sur l'obtention d'une traduction certifiée d'un cabinet - Tradgo">
            <a:extLst>
              <a:ext uri="{FF2B5EF4-FFF2-40B4-BE49-F238E27FC236}">
                <a16:creationId xmlns:a16="http://schemas.microsoft.com/office/drawing/2014/main" id="{5223AF78-0D13-B65F-6385-87D3E655C3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5030" y="1908487"/>
            <a:ext cx="2962275" cy="1543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74935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44974-EC20-DE45-74F4-440ABA763F91}"/>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E041D817-58BA-66FE-854C-1700EC9C036C}"/>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431CCEB0-8B96-404A-97B0-F618335800ED}"/>
              </a:ext>
            </a:extLst>
          </p:cNvPr>
          <p:cNvSpPr>
            <a:spLocks noGrp="1"/>
          </p:cNvSpPr>
          <p:nvPr>
            <p:ph type="sldNum" sz="quarter" idx="12"/>
          </p:nvPr>
        </p:nvSpPr>
        <p:spPr/>
        <p:txBody>
          <a:bodyPr/>
          <a:lstStyle/>
          <a:p>
            <a:fld id="{4BDCF11F-44B6-4DE8-8BC8-D1A3E36F4D29}" type="slidenum">
              <a:rPr lang="fr-FR" smtClean="0"/>
              <a:t>43</a:t>
            </a:fld>
            <a:endParaRPr lang="fr-FR"/>
          </a:p>
        </p:txBody>
      </p:sp>
      <p:sp>
        <p:nvSpPr>
          <p:cNvPr id="6" name="Rectangle 5">
            <a:extLst>
              <a:ext uri="{FF2B5EF4-FFF2-40B4-BE49-F238E27FC236}">
                <a16:creationId xmlns:a16="http://schemas.microsoft.com/office/drawing/2014/main" id="{BAA63CD2-8C23-D2CC-DBFB-010424ED2DD2}"/>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E48CD5B9-714F-D139-85B8-0F70B98915FE}"/>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2 - Déployer et gérer les conteneurs </a:t>
            </a:r>
          </a:p>
        </p:txBody>
      </p:sp>
      <p:sp>
        <p:nvSpPr>
          <p:cNvPr id="8" name="ZoneTexte 7">
            <a:extLst>
              <a:ext uri="{FF2B5EF4-FFF2-40B4-BE49-F238E27FC236}">
                <a16:creationId xmlns:a16="http://schemas.microsoft.com/office/drawing/2014/main" id="{25443BC2-0CBA-FB71-D186-C050945C4F31}"/>
              </a:ext>
            </a:extLst>
          </p:cNvPr>
          <p:cNvSpPr txBox="1"/>
          <p:nvPr/>
        </p:nvSpPr>
        <p:spPr>
          <a:xfrm>
            <a:off x="1160314" y="797458"/>
            <a:ext cx="10594678"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2400" dirty="0"/>
              <a:t>Docker engine Linux</a:t>
            </a:r>
          </a:p>
        </p:txBody>
      </p:sp>
      <p:pic>
        <p:nvPicPr>
          <p:cNvPr id="7" name="Image 6">
            <a:extLst>
              <a:ext uri="{FF2B5EF4-FFF2-40B4-BE49-F238E27FC236}">
                <a16:creationId xmlns:a16="http://schemas.microsoft.com/office/drawing/2014/main" id="{3CB5C16A-22DE-4C44-7856-FA507CDF4604}"/>
              </a:ext>
            </a:extLst>
          </p:cNvPr>
          <p:cNvPicPr>
            <a:picLocks noChangeAspect="1"/>
          </p:cNvPicPr>
          <p:nvPr/>
        </p:nvPicPr>
        <p:blipFill>
          <a:blip r:embed="rId2"/>
          <a:stretch>
            <a:fillRect/>
          </a:stretch>
        </p:blipFill>
        <p:spPr>
          <a:xfrm>
            <a:off x="1259541" y="1284508"/>
            <a:ext cx="3541059" cy="5311590"/>
          </a:xfrm>
          <a:prstGeom prst="rect">
            <a:avLst/>
          </a:prstGeom>
        </p:spPr>
      </p:pic>
      <p:sp>
        <p:nvSpPr>
          <p:cNvPr id="11" name="ZoneTexte 10">
            <a:extLst>
              <a:ext uri="{FF2B5EF4-FFF2-40B4-BE49-F238E27FC236}">
                <a16:creationId xmlns:a16="http://schemas.microsoft.com/office/drawing/2014/main" id="{738BBE85-1D16-B2C9-2CD2-0683BA3064FC}"/>
              </a:ext>
            </a:extLst>
          </p:cNvPr>
          <p:cNvSpPr txBox="1"/>
          <p:nvPr/>
        </p:nvSpPr>
        <p:spPr>
          <a:xfrm>
            <a:off x="5109882" y="1524257"/>
            <a:ext cx="6548718" cy="5047536"/>
          </a:xfrm>
          <a:prstGeom prst="rect">
            <a:avLst/>
          </a:prstGeom>
          <a:noFill/>
        </p:spPr>
        <p:txBody>
          <a:bodyPr wrap="square">
            <a:spAutoFit/>
          </a:bodyPr>
          <a:lstStyle/>
          <a:p>
            <a:pPr>
              <a:buNone/>
            </a:pPr>
            <a:r>
              <a:rPr lang="fr-FR" sz="1400" b="1" dirty="0"/>
              <a:t>Architecture Docker Engine sur Linux</a:t>
            </a:r>
          </a:p>
          <a:p>
            <a:pPr>
              <a:buNone/>
            </a:pPr>
            <a:r>
              <a:rPr lang="fr-FR" sz="1400" dirty="0"/>
              <a:t>Contrairement à Docker Desktop sur Windows, Docker Engine s’exécute directement sur le système Linux. Il n'a pas besoin d'une couche de virtualisation intermédiaire comme WSL2 ou d'une machine virtuelle dédiée.</a:t>
            </a:r>
          </a:p>
          <a:p>
            <a:pPr>
              <a:buNone/>
            </a:pPr>
            <a:endParaRPr lang="fr-FR" sz="1400" dirty="0"/>
          </a:p>
          <a:p>
            <a:pPr>
              <a:buNone/>
            </a:pPr>
            <a:r>
              <a:rPr lang="fr-FR" sz="1400" dirty="0"/>
              <a:t>L'utilisateur interagit avec Docker à travers la </a:t>
            </a:r>
            <a:r>
              <a:rPr lang="fr-FR" sz="1400" b="1" dirty="0"/>
              <a:t>CLI Docker</a:t>
            </a:r>
            <a:r>
              <a:rPr lang="fr-FR" sz="1400" dirty="0"/>
              <a:t> ou via l'</a:t>
            </a:r>
            <a:r>
              <a:rPr lang="fr-FR" sz="1400" b="1" dirty="0"/>
              <a:t>API REST</a:t>
            </a:r>
            <a:r>
              <a:rPr lang="fr-FR" sz="1400" dirty="0"/>
              <a:t>. Les commandes sont transmises au service </a:t>
            </a:r>
            <a:r>
              <a:rPr lang="fr-FR" sz="1400" b="1" dirty="0"/>
              <a:t>Docker Engine (</a:t>
            </a:r>
            <a:r>
              <a:rPr lang="fr-FR" sz="1400" b="1" dirty="0" err="1"/>
              <a:t>dockerd</a:t>
            </a:r>
            <a:r>
              <a:rPr lang="fr-FR" sz="1400" b="1" dirty="0"/>
              <a:t>)</a:t>
            </a:r>
            <a:r>
              <a:rPr lang="fr-FR" sz="1400" dirty="0"/>
              <a:t>, qui constitue le cœur de la plateforme et orchestre l'ensemble des ressources Docker.</a:t>
            </a:r>
          </a:p>
          <a:p>
            <a:pPr>
              <a:buNone/>
            </a:pPr>
            <a:endParaRPr lang="fr-FR" sz="1400" dirty="0"/>
          </a:p>
          <a:p>
            <a:pPr>
              <a:buNone/>
            </a:pPr>
            <a:r>
              <a:rPr lang="fr-FR" sz="1400" dirty="0"/>
              <a:t>Docker Engine s'appuie sur </a:t>
            </a:r>
            <a:r>
              <a:rPr lang="fr-FR" sz="1400" b="1" dirty="0" err="1"/>
              <a:t>containerd</a:t>
            </a:r>
            <a:r>
              <a:rPr lang="fr-FR" sz="1400" dirty="0"/>
              <a:t>, le runtime chargé de gérer le cycle de vie des conteneurs : création, démarrage, arrêt et suppression.</a:t>
            </a:r>
          </a:p>
          <a:p>
            <a:pPr>
              <a:buNone/>
            </a:pPr>
            <a:endParaRPr lang="fr-FR" sz="1400" dirty="0"/>
          </a:p>
          <a:p>
            <a:pPr>
              <a:buNone/>
            </a:pPr>
            <a:r>
              <a:rPr lang="fr-FR" sz="1400" dirty="0"/>
              <a:t>Les applications s'exécutent ensuite dans des </a:t>
            </a:r>
            <a:r>
              <a:rPr lang="fr-FR" sz="1400" b="1" dirty="0"/>
              <a:t>conteneurs Linux</a:t>
            </a:r>
            <a:r>
              <a:rPr lang="fr-FR" sz="1400" dirty="0"/>
              <a:t>, isolés les uns des autres mais partageant le même noyau Linux. Cette approche permet d'obtenir des temps de démarrage très rapides et une consommation de ressources réduite par rapport à une machine virtuelle traditionnelle.</a:t>
            </a:r>
          </a:p>
          <a:p>
            <a:pPr>
              <a:buNone/>
            </a:pPr>
            <a:endParaRPr lang="fr-FR" sz="1400" dirty="0"/>
          </a:p>
          <a:p>
            <a:pPr>
              <a:buNone/>
            </a:pPr>
            <a:r>
              <a:rPr lang="fr-FR" sz="1400" dirty="0"/>
              <a:t>Enfin, l'isolation et la gestion des ressources reposent sur plusieurs mécanismes natifs du noyau Linux :</a:t>
            </a:r>
          </a:p>
          <a:p>
            <a:pPr>
              <a:buFont typeface="Arial" panose="020B0604020202020204" pitchFamily="34" charset="0"/>
              <a:buChar char="•"/>
            </a:pPr>
            <a:r>
              <a:rPr lang="fr-FR" sz="1400" b="1" dirty="0" err="1"/>
              <a:t>Namespaces</a:t>
            </a:r>
            <a:r>
              <a:rPr lang="fr-FR" sz="1400" dirty="0"/>
              <a:t> : isolation des processus, du réseau et du système de fichiers. </a:t>
            </a:r>
          </a:p>
          <a:p>
            <a:pPr>
              <a:buFont typeface="Arial" panose="020B0604020202020204" pitchFamily="34" charset="0"/>
              <a:buChar char="•"/>
            </a:pPr>
            <a:r>
              <a:rPr lang="fr-FR" sz="1400" b="1" dirty="0" err="1"/>
              <a:t>Cgroups</a:t>
            </a:r>
            <a:r>
              <a:rPr lang="fr-FR" sz="1400" dirty="0"/>
              <a:t> : limitation et contrôle des ressources CPU, mémoire et disque. </a:t>
            </a:r>
          </a:p>
          <a:p>
            <a:pPr>
              <a:buFont typeface="Arial" panose="020B0604020202020204" pitchFamily="34" charset="0"/>
              <a:buChar char="•"/>
            </a:pPr>
            <a:r>
              <a:rPr lang="fr-FR" sz="1400" b="1" dirty="0" err="1"/>
              <a:t>Seccomp</a:t>
            </a:r>
            <a:r>
              <a:rPr lang="fr-FR" sz="1400" dirty="0"/>
              <a:t> : filtrage des appels système. </a:t>
            </a:r>
          </a:p>
          <a:p>
            <a:pPr>
              <a:buFont typeface="Arial" panose="020B0604020202020204" pitchFamily="34" charset="0"/>
              <a:buChar char="•"/>
            </a:pPr>
            <a:r>
              <a:rPr lang="fr-FR" sz="1400" b="1" dirty="0" err="1"/>
              <a:t>AppArmor</a:t>
            </a:r>
            <a:r>
              <a:rPr lang="fr-FR" sz="1400" dirty="0"/>
              <a:t> : renforcement de la sécurité et contrôle des accès.</a:t>
            </a:r>
          </a:p>
        </p:txBody>
      </p:sp>
    </p:spTree>
    <p:extLst>
      <p:ext uri="{BB962C8B-B14F-4D97-AF65-F5344CB8AC3E}">
        <p14:creationId xmlns:p14="http://schemas.microsoft.com/office/powerpoint/2010/main" val="2870647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18128-92A2-CD16-CB29-10B38C5A1DDF}"/>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F684DC7F-C2C0-297D-E12A-E1EC77831068}"/>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A76A1B0C-3049-239A-9487-5EB4A6AF2A2D}"/>
              </a:ext>
            </a:extLst>
          </p:cNvPr>
          <p:cNvSpPr>
            <a:spLocks noGrp="1"/>
          </p:cNvSpPr>
          <p:nvPr>
            <p:ph type="sldNum" sz="quarter" idx="12"/>
          </p:nvPr>
        </p:nvSpPr>
        <p:spPr/>
        <p:txBody>
          <a:bodyPr/>
          <a:lstStyle/>
          <a:p>
            <a:fld id="{4BDCF11F-44B6-4DE8-8BC8-D1A3E36F4D29}" type="slidenum">
              <a:rPr lang="fr-FR" smtClean="0"/>
              <a:t>44</a:t>
            </a:fld>
            <a:endParaRPr lang="fr-FR"/>
          </a:p>
        </p:txBody>
      </p:sp>
      <p:sp>
        <p:nvSpPr>
          <p:cNvPr id="6" name="Rectangle 5">
            <a:extLst>
              <a:ext uri="{FF2B5EF4-FFF2-40B4-BE49-F238E27FC236}">
                <a16:creationId xmlns:a16="http://schemas.microsoft.com/office/drawing/2014/main" id="{F6D239F8-43A1-0B21-1B5A-D23C90415D61}"/>
              </a:ext>
            </a:extLst>
          </p:cNvPr>
          <p:cNvSpPr/>
          <p:nvPr/>
        </p:nvSpPr>
        <p:spPr>
          <a:xfrm>
            <a:off x="-1" y="0"/>
            <a:ext cx="5038166"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E6874215-C7F9-4714-0A9B-020C470C7FD0}"/>
              </a:ext>
            </a:extLst>
          </p:cNvPr>
          <p:cNvSpPr txBox="1"/>
          <p:nvPr/>
        </p:nvSpPr>
        <p:spPr>
          <a:xfrm>
            <a:off x="542364" y="1397674"/>
            <a:ext cx="3558989" cy="3600986"/>
          </a:xfrm>
          <a:prstGeom prst="rect">
            <a:avLst/>
          </a:prstGeom>
          <a:noFill/>
        </p:spPr>
        <p:txBody>
          <a:bodyPr wrap="square" rtlCol="0">
            <a:spAutoFit/>
          </a:bodyPr>
          <a:lstStyle/>
          <a:p>
            <a:r>
              <a:rPr lang="fr-FR" sz="4400" b="1" dirty="0">
                <a:solidFill>
                  <a:schemeClr val="bg1"/>
                </a:solidFill>
              </a:rPr>
              <a:t>Atelier 1</a:t>
            </a:r>
          </a:p>
          <a:p>
            <a:endParaRPr lang="fr-FR" sz="4400" b="1" dirty="0">
              <a:solidFill>
                <a:schemeClr val="bg1"/>
              </a:solidFill>
            </a:endParaRPr>
          </a:p>
          <a:p>
            <a:r>
              <a:rPr lang="fr-FR" sz="3200" b="1" dirty="0">
                <a:solidFill>
                  <a:schemeClr val="bg1"/>
                </a:solidFill>
              </a:rPr>
              <a:t>Installation de Docker Engine et premiers pas</a:t>
            </a:r>
          </a:p>
          <a:p>
            <a:endParaRPr lang="fr-FR" sz="4400" b="1" dirty="0">
              <a:solidFill>
                <a:schemeClr val="bg1"/>
              </a:solidFill>
            </a:endParaRPr>
          </a:p>
        </p:txBody>
      </p:sp>
      <p:sp>
        <p:nvSpPr>
          <p:cNvPr id="8" name="ZoneTexte 7">
            <a:extLst>
              <a:ext uri="{FF2B5EF4-FFF2-40B4-BE49-F238E27FC236}">
                <a16:creationId xmlns:a16="http://schemas.microsoft.com/office/drawing/2014/main" id="{7518741A-EF79-4AA3-675E-9B264BBECEDA}"/>
              </a:ext>
            </a:extLst>
          </p:cNvPr>
          <p:cNvSpPr txBox="1"/>
          <p:nvPr/>
        </p:nvSpPr>
        <p:spPr>
          <a:xfrm>
            <a:off x="5979459" y="2556773"/>
            <a:ext cx="6096000" cy="2031325"/>
          </a:xfrm>
          <a:prstGeom prst="rect">
            <a:avLst/>
          </a:prstGeom>
          <a:noFill/>
        </p:spPr>
        <p:txBody>
          <a:bodyPr wrap="square">
            <a:spAutoFit/>
          </a:bodyPr>
          <a:lstStyle/>
          <a:p>
            <a:pPr>
              <a:buNone/>
            </a:pPr>
            <a:r>
              <a:rPr lang="fr-FR" b="1" dirty="0"/>
              <a:t>Objectifs</a:t>
            </a:r>
          </a:p>
          <a:p>
            <a:pPr>
              <a:buNone/>
            </a:pPr>
            <a:r>
              <a:rPr lang="fr-FR" dirty="0"/>
              <a:t>À l'issue de cet atelier vous serez capable de :</a:t>
            </a:r>
          </a:p>
          <a:p>
            <a:pPr>
              <a:buFont typeface="Arial" panose="020B0604020202020204" pitchFamily="34" charset="0"/>
              <a:buChar char="•"/>
            </a:pPr>
            <a:r>
              <a:rPr lang="fr-FR" dirty="0"/>
              <a:t>Installer Docker Engine </a:t>
            </a:r>
          </a:p>
          <a:p>
            <a:pPr>
              <a:buFont typeface="Arial" panose="020B0604020202020204" pitchFamily="34" charset="0"/>
              <a:buChar char="•"/>
            </a:pPr>
            <a:r>
              <a:rPr lang="fr-FR" dirty="0"/>
              <a:t>Vérifier le fonctionnement du service Docker </a:t>
            </a:r>
          </a:p>
          <a:p>
            <a:pPr>
              <a:buFont typeface="Arial" panose="020B0604020202020204" pitchFamily="34" charset="0"/>
              <a:buChar char="•"/>
            </a:pPr>
            <a:r>
              <a:rPr lang="fr-FR" dirty="0"/>
              <a:t>Télécharger une image depuis Docker Hub </a:t>
            </a:r>
          </a:p>
          <a:p>
            <a:pPr>
              <a:buFont typeface="Arial" panose="020B0604020202020204" pitchFamily="34" charset="0"/>
              <a:buChar char="•"/>
            </a:pPr>
            <a:r>
              <a:rPr lang="fr-FR" dirty="0"/>
              <a:t>Créer et exécuter un conteneur </a:t>
            </a:r>
          </a:p>
          <a:p>
            <a:pPr>
              <a:buFont typeface="Arial" panose="020B0604020202020204" pitchFamily="34" charset="0"/>
              <a:buChar char="•"/>
            </a:pPr>
            <a:r>
              <a:rPr lang="fr-FR" dirty="0"/>
              <a:t>Administrer le cycle de vie d'un conteneur </a:t>
            </a:r>
          </a:p>
        </p:txBody>
      </p:sp>
    </p:spTree>
    <p:extLst>
      <p:ext uri="{BB962C8B-B14F-4D97-AF65-F5344CB8AC3E}">
        <p14:creationId xmlns:p14="http://schemas.microsoft.com/office/powerpoint/2010/main" val="21057060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58DECF-E3E3-1352-C070-ABF770999E25}"/>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DB0E12C6-05DE-FDF6-DA3D-44B5D3BF6A16}"/>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948268A4-CAE4-71EE-E39C-CD57A39FC1DB}"/>
              </a:ext>
            </a:extLst>
          </p:cNvPr>
          <p:cNvSpPr>
            <a:spLocks noGrp="1"/>
          </p:cNvSpPr>
          <p:nvPr>
            <p:ph type="sldNum" sz="quarter" idx="12"/>
          </p:nvPr>
        </p:nvSpPr>
        <p:spPr/>
        <p:txBody>
          <a:bodyPr/>
          <a:lstStyle/>
          <a:p>
            <a:fld id="{4BDCF11F-44B6-4DE8-8BC8-D1A3E36F4D29}" type="slidenum">
              <a:rPr lang="fr-FR" smtClean="0"/>
              <a:t>45</a:t>
            </a:fld>
            <a:endParaRPr lang="fr-FR"/>
          </a:p>
        </p:txBody>
      </p:sp>
      <p:sp>
        <p:nvSpPr>
          <p:cNvPr id="6" name="Rectangle 5">
            <a:extLst>
              <a:ext uri="{FF2B5EF4-FFF2-40B4-BE49-F238E27FC236}">
                <a16:creationId xmlns:a16="http://schemas.microsoft.com/office/drawing/2014/main" id="{050EB0F3-CEF2-831D-04A3-E679CED21AD9}"/>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28ADEF84-AA43-E738-0459-E6E48A8044A5}"/>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1 : Installation de Docker Engine et premiers pas</a:t>
            </a:r>
          </a:p>
        </p:txBody>
      </p:sp>
      <p:sp>
        <p:nvSpPr>
          <p:cNvPr id="9" name="ZoneTexte 8">
            <a:extLst>
              <a:ext uri="{FF2B5EF4-FFF2-40B4-BE49-F238E27FC236}">
                <a16:creationId xmlns:a16="http://schemas.microsoft.com/office/drawing/2014/main" id="{59A59E36-9B2C-CE1F-D6CF-AB536428BD40}"/>
              </a:ext>
            </a:extLst>
          </p:cNvPr>
          <p:cNvSpPr txBox="1"/>
          <p:nvPr/>
        </p:nvSpPr>
        <p:spPr>
          <a:xfrm>
            <a:off x="1604683" y="918953"/>
            <a:ext cx="7575176" cy="3416320"/>
          </a:xfrm>
          <a:prstGeom prst="rect">
            <a:avLst/>
          </a:prstGeom>
          <a:noFill/>
        </p:spPr>
        <p:txBody>
          <a:bodyPr wrap="square">
            <a:spAutoFit/>
          </a:bodyPr>
          <a:lstStyle/>
          <a:p>
            <a:pPr>
              <a:buNone/>
            </a:pPr>
            <a:r>
              <a:rPr lang="fr-FR" b="1" dirty="0"/>
              <a:t>Étape 1 – Vérification du système</a:t>
            </a:r>
          </a:p>
          <a:p>
            <a:pPr rtl="0">
              <a:buNone/>
            </a:pPr>
            <a:r>
              <a:rPr lang="fr-FR" dirty="0">
                <a:latin typeface="Courier New" panose="02070309020205020404" pitchFamily="49" charset="0"/>
              </a:rPr>
              <a:t>cat /</a:t>
            </a:r>
            <a:r>
              <a:rPr lang="fr-FR" dirty="0" err="1">
                <a:latin typeface="Courier New" panose="02070309020205020404" pitchFamily="49" charset="0"/>
              </a:rPr>
              <a:t>etc</a:t>
            </a:r>
            <a:r>
              <a:rPr lang="fr-FR" dirty="0">
                <a:latin typeface="Courier New" panose="02070309020205020404" pitchFamily="49" charset="0"/>
              </a:rPr>
              <a:t>/os-release</a:t>
            </a:r>
            <a:br>
              <a:rPr lang="fr-FR" dirty="0">
                <a:latin typeface="Courier New" panose="02070309020205020404" pitchFamily="49" charset="0"/>
              </a:rPr>
            </a:br>
            <a:br>
              <a:rPr lang="fr-FR" dirty="0">
                <a:latin typeface="Courier New" panose="02070309020205020404" pitchFamily="49" charset="0"/>
              </a:rPr>
            </a:br>
            <a:r>
              <a:rPr lang="fr-FR" dirty="0" err="1">
                <a:latin typeface="Courier New" panose="02070309020205020404" pitchFamily="49" charset="0"/>
              </a:rPr>
              <a:t>uname</a:t>
            </a:r>
            <a:r>
              <a:rPr lang="fr-FR" dirty="0">
                <a:latin typeface="Courier New" panose="02070309020205020404" pitchFamily="49" charset="0"/>
              </a:rPr>
              <a:t> -r</a:t>
            </a:r>
          </a:p>
          <a:p>
            <a:pPr>
              <a:buNone/>
            </a:pPr>
            <a:r>
              <a:rPr lang="fr-FR" dirty="0"/>
              <a:t>Vérifier :</a:t>
            </a:r>
          </a:p>
          <a:p>
            <a:pPr>
              <a:buFont typeface="Arial" panose="020B0604020202020204" pitchFamily="34" charset="0"/>
              <a:buChar char="•"/>
            </a:pPr>
            <a:r>
              <a:rPr lang="fr-FR" dirty="0"/>
              <a:t>Debian GNU/Linux 13 (Trixie) </a:t>
            </a:r>
          </a:p>
          <a:p>
            <a:pPr>
              <a:buFont typeface="Arial" panose="020B0604020202020204" pitchFamily="34" charset="0"/>
              <a:buChar char="•"/>
            </a:pPr>
            <a:r>
              <a:rPr lang="fr-FR" dirty="0"/>
              <a:t>Architecture x86_64 </a:t>
            </a:r>
          </a:p>
          <a:p>
            <a:pPr>
              <a:buNone/>
            </a:pPr>
            <a:br>
              <a:rPr lang="fr-FR" dirty="0"/>
            </a:br>
            <a:endParaRPr lang="fr-FR" dirty="0"/>
          </a:p>
          <a:p>
            <a:pPr>
              <a:buNone/>
            </a:pPr>
            <a:r>
              <a:rPr lang="fr-FR" b="1" dirty="0"/>
              <a:t>Étape 2 – Mise à jour du système</a:t>
            </a:r>
          </a:p>
          <a:p>
            <a:pPr rtl="0">
              <a:buNone/>
            </a:pPr>
            <a:r>
              <a:rPr lang="fr-FR" dirty="0" err="1">
                <a:latin typeface="Courier New" panose="02070309020205020404" pitchFamily="49" charset="0"/>
              </a:rPr>
              <a:t>sudo</a:t>
            </a:r>
            <a:r>
              <a:rPr lang="fr-FR" dirty="0">
                <a:latin typeface="Courier New" panose="02070309020205020404" pitchFamily="49" charset="0"/>
              </a:rPr>
              <a:t> </a:t>
            </a:r>
            <a:r>
              <a:rPr lang="fr-FR" dirty="0" err="1">
                <a:latin typeface="Courier New" panose="02070309020205020404" pitchFamily="49" charset="0"/>
              </a:rPr>
              <a:t>apt</a:t>
            </a:r>
            <a:r>
              <a:rPr lang="fr-FR" dirty="0">
                <a:latin typeface="Courier New" panose="02070309020205020404" pitchFamily="49" charset="0"/>
              </a:rPr>
              <a:t> update</a:t>
            </a:r>
            <a:br>
              <a:rPr lang="fr-FR" dirty="0">
                <a:latin typeface="Courier New" panose="02070309020205020404" pitchFamily="49" charset="0"/>
              </a:rPr>
            </a:br>
            <a:r>
              <a:rPr lang="fr-FR" dirty="0" err="1">
                <a:latin typeface="Courier New" panose="02070309020205020404" pitchFamily="49" charset="0"/>
              </a:rPr>
              <a:t>sudo</a:t>
            </a:r>
            <a:r>
              <a:rPr lang="fr-FR" dirty="0">
                <a:latin typeface="Courier New" panose="02070309020205020404" pitchFamily="49" charset="0"/>
              </a:rPr>
              <a:t> </a:t>
            </a:r>
            <a:r>
              <a:rPr lang="fr-FR" dirty="0" err="1">
                <a:latin typeface="Courier New" panose="02070309020205020404" pitchFamily="49" charset="0"/>
              </a:rPr>
              <a:t>apt</a:t>
            </a:r>
            <a:r>
              <a:rPr lang="fr-FR" dirty="0">
                <a:latin typeface="Courier New" panose="02070309020205020404" pitchFamily="49" charset="0"/>
              </a:rPr>
              <a:t> upgrade -y</a:t>
            </a:r>
          </a:p>
        </p:txBody>
      </p:sp>
    </p:spTree>
    <p:extLst>
      <p:ext uri="{BB962C8B-B14F-4D97-AF65-F5344CB8AC3E}">
        <p14:creationId xmlns:p14="http://schemas.microsoft.com/office/powerpoint/2010/main" val="39434704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770100-693F-2A52-49E5-9C560BBC0FBB}"/>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EAD7DB33-9D54-B2DE-E79C-B31ACBB7AF8E}"/>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CECC7891-844B-F8B2-F4CA-8DFC2EB7BD02}"/>
              </a:ext>
            </a:extLst>
          </p:cNvPr>
          <p:cNvSpPr>
            <a:spLocks noGrp="1"/>
          </p:cNvSpPr>
          <p:nvPr>
            <p:ph type="sldNum" sz="quarter" idx="12"/>
          </p:nvPr>
        </p:nvSpPr>
        <p:spPr/>
        <p:txBody>
          <a:bodyPr/>
          <a:lstStyle/>
          <a:p>
            <a:fld id="{4BDCF11F-44B6-4DE8-8BC8-D1A3E36F4D29}" type="slidenum">
              <a:rPr lang="fr-FR" smtClean="0"/>
              <a:t>46</a:t>
            </a:fld>
            <a:endParaRPr lang="fr-FR"/>
          </a:p>
        </p:txBody>
      </p:sp>
      <p:sp>
        <p:nvSpPr>
          <p:cNvPr id="6" name="Rectangle 5">
            <a:extLst>
              <a:ext uri="{FF2B5EF4-FFF2-40B4-BE49-F238E27FC236}">
                <a16:creationId xmlns:a16="http://schemas.microsoft.com/office/drawing/2014/main" id="{2ABBA71B-2EF4-014D-BA8E-2F53F4D146B0}"/>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2B9AAE07-306D-AA17-8236-40D088D684AB}"/>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1 : Installation de Docker Engine et premiers pas</a:t>
            </a:r>
          </a:p>
        </p:txBody>
      </p:sp>
      <p:sp>
        <p:nvSpPr>
          <p:cNvPr id="7" name="ZoneTexte 6">
            <a:extLst>
              <a:ext uri="{FF2B5EF4-FFF2-40B4-BE49-F238E27FC236}">
                <a16:creationId xmlns:a16="http://schemas.microsoft.com/office/drawing/2014/main" id="{C510C438-DA5C-C58E-B8F3-3C283BA8134E}"/>
              </a:ext>
            </a:extLst>
          </p:cNvPr>
          <p:cNvSpPr txBox="1"/>
          <p:nvPr/>
        </p:nvSpPr>
        <p:spPr>
          <a:xfrm>
            <a:off x="1532965" y="840485"/>
            <a:ext cx="7754470" cy="2031325"/>
          </a:xfrm>
          <a:prstGeom prst="rect">
            <a:avLst/>
          </a:prstGeom>
          <a:noFill/>
        </p:spPr>
        <p:txBody>
          <a:bodyPr wrap="square">
            <a:spAutoFit/>
          </a:bodyPr>
          <a:lstStyle/>
          <a:p>
            <a:pPr>
              <a:buNone/>
            </a:pPr>
            <a:r>
              <a:rPr lang="fr-FR" b="1" dirty="0"/>
              <a:t>Étape 3 – Installation de Docker</a:t>
            </a:r>
          </a:p>
          <a:p>
            <a:pPr>
              <a:buNone/>
            </a:pPr>
            <a:r>
              <a:rPr lang="fr-FR" dirty="0"/>
              <a:t>Sur Debian 13, pour la formation, le paquet officiel Debian suffit.</a:t>
            </a:r>
          </a:p>
          <a:p>
            <a:pPr rtl="0">
              <a:buNone/>
            </a:pPr>
            <a:r>
              <a:rPr lang="fr-FR" dirty="0" err="1">
                <a:latin typeface="Courier New" panose="02070309020205020404" pitchFamily="49" charset="0"/>
              </a:rPr>
              <a:t>sudo</a:t>
            </a:r>
            <a:r>
              <a:rPr lang="fr-FR" dirty="0">
                <a:latin typeface="Courier New" panose="02070309020205020404" pitchFamily="49" charset="0"/>
              </a:rPr>
              <a:t> </a:t>
            </a:r>
            <a:r>
              <a:rPr lang="fr-FR" dirty="0" err="1">
                <a:latin typeface="Courier New" panose="02070309020205020404" pitchFamily="49" charset="0"/>
              </a:rPr>
              <a:t>apt</a:t>
            </a:r>
            <a:r>
              <a:rPr lang="fr-FR" dirty="0">
                <a:latin typeface="Courier New" panose="02070309020205020404" pitchFamily="49" charset="0"/>
              </a:rPr>
              <a:t> </a:t>
            </a:r>
            <a:r>
              <a:rPr lang="fr-FR" dirty="0" err="1">
                <a:latin typeface="Courier New" panose="02070309020205020404" pitchFamily="49" charset="0"/>
              </a:rPr>
              <a:t>install</a:t>
            </a:r>
            <a:r>
              <a:rPr lang="fr-FR" dirty="0">
                <a:latin typeface="Courier New" panose="02070309020205020404" pitchFamily="49" charset="0"/>
              </a:rPr>
              <a:t> -y docker.io</a:t>
            </a:r>
          </a:p>
          <a:p>
            <a:pPr>
              <a:buNone/>
            </a:pPr>
            <a:r>
              <a:rPr lang="fr-FR" dirty="0"/>
              <a:t>Vérifier l'installation :</a:t>
            </a:r>
          </a:p>
          <a:p>
            <a:pPr rtl="0">
              <a:buNone/>
            </a:pPr>
            <a:r>
              <a:rPr lang="fr-FR" dirty="0">
                <a:latin typeface="Courier New" panose="02070309020205020404" pitchFamily="49" charset="0"/>
              </a:rPr>
              <a:t>docker --version</a:t>
            </a:r>
          </a:p>
          <a:p>
            <a:pPr>
              <a:buNone/>
            </a:pPr>
            <a:r>
              <a:rPr lang="fr-FR" dirty="0"/>
              <a:t>Résultat attendu :</a:t>
            </a:r>
          </a:p>
          <a:p>
            <a:pPr rtl="0">
              <a:buNone/>
            </a:pPr>
            <a:r>
              <a:rPr lang="fr-FR" dirty="0">
                <a:latin typeface="Courier New" panose="02070309020205020404" pitchFamily="49" charset="0"/>
              </a:rPr>
              <a:t>Docker version </a:t>
            </a:r>
            <a:r>
              <a:rPr lang="fr-FR" dirty="0" err="1">
                <a:latin typeface="Courier New" panose="02070309020205020404" pitchFamily="49" charset="0"/>
              </a:rPr>
              <a:t>xx.x.x</a:t>
            </a:r>
            <a:endParaRPr lang="fr-FR" dirty="0">
              <a:latin typeface="Courier New" panose="02070309020205020404" pitchFamily="49" charset="0"/>
            </a:endParaRPr>
          </a:p>
        </p:txBody>
      </p:sp>
      <p:sp>
        <p:nvSpPr>
          <p:cNvPr id="9" name="ZoneTexte 8">
            <a:extLst>
              <a:ext uri="{FF2B5EF4-FFF2-40B4-BE49-F238E27FC236}">
                <a16:creationId xmlns:a16="http://schemas.microsoft.com/office/drawing/2014/main" id="{BEF84245-0D2F-82D3-4FD5-796FE2B51A17}"/>
              </a:ext>
            </a:extLst>
          </p:cNvPr>
          <p:cNvSpPr txBox="1"/>
          <p:nvPr/>
        </p:nvSpPr>
        <p:spPr>
          <a:xfrm>
            <a:off x="1532964" y="3004082"/>
            <a:ext cx="7377953" cy="2031325"/>
          </a:xfrm>
          <a:prstGeom prst="rect">
            <a:avLst/>
          </a:prstGeom>
          <a:noFill/>
        </p:spPr>
        <p:txBody>
          <a:bodyPr wrap="square">
            <a:spAutoFit/>
          </a:bodyPr>
          <a:lstStyle/>
          <a:p>
            <a:pPr>
              <a:buNone/>
            </a:pPr>
            <a:r>
              <a:rPr lang="fr-FR" b="1" dirty="0"/>
              <a:t>Étape 4 – Vérification du service</a:t>
            </a:r>
          </a:p>
          <a:p>
            <a:pPr>
              <a:buNone/>
            </a:pPr>
            <a:r>
              <a:rPr lang="fr-FR" dirty="0"/>
              <a:t>Contrôler le daemon Docker :</a:t>
            </a:r>
          </a:p>
          <a:p>
            <a:pPr rtl="0">
              <a:buNone/>
            </a:pPr>
            <a:r>
              <a:rPr lang="fr-FR" dirty="0" err="1">
                <a:latin typeface="Courier New" panose="02070309020205020404" pitchFamily="49" charset="0"/>
              </a:rPr>
              <a:t>sudo</a:t>
            </a:r>
            <a:r>
              <a:rPr lang="fr-FR" dirty="0">
                <a:latin typeface="Courier New" panose="02070309020205020404" pitchFamily="49" charset="0"/>
              </a:rPr>
              <a:t> </a:t>
            </a:r>
            <a:r>
              <a:rPr lang="fr-FR" dirty="0" err="1">
                <a:latin typeface="Courier New" panose="02070309020205020404" pitchFamily="49" charset="0"/>
              </a:rPr>
              <a:t>systemctl</a:t>
            </a:r>
            <a:r>
              <a:rPr lang="fr-FR" dirty="0">
                <a:latin typeface="Courier New" panose="02070309020205020404" pitchFamily="49" charset="0"/>
              </a:rPr>
              <a:t> </a:t>
            </a:r>
            <a:r>
              <a:rPr lang="fr-FR" dirty="0" err="1">
                <a:latin typeface="Courier New" panose="02070309020205020404" pitchFamily="49" charset="0"/>
              </a:rPr>
              <a:t>status</a:t>
            </a:r>
            <a:r>
              <a:rPr lang="fr-FR" dirty="0">
                <a:latin typeface="Courier New" panose="02070309020205020404" pitchFamily="49" charset="0"/>
              </a:rPr>
              <a:t> docker</a:t>
            </a:r>
          </a:p>
          <a:p>
            <a:pPr>
              <a:buNone/>
            </a:pPr>
            <a:r>
              <a:rPr lang="fr-FR" dirty="0"/>
              <a:t>Résultat attendu :</a:t>
            </a:r>
          </a:p>
          <a:p>
            <a:pPr rtl="0">
              <a:buNone/>
            </a:pPr>
            <a:r>
              <a:rPr lang="fr-FR" dirty="0">
                <a:latin typeface="Courier New" panose="02070309020205020404" pitchFamily="49" charset="0"/>
              </a:rPr>
              <a:t>active (running)</a:t>
            </a:r>
          </a:p>
          <a:p>
            <a:pPr>
              <a:buNone/>
            </a:pPr>
            <a:r>
              <a:rPr lang="fr-FR" dirty="0"/>
              <a:t>Vérifier le démarrage automatique :</a:t>
            </a:r>
          </a:p>
          <a:p>
            <a:pPr rtl="0">
              <a:buNone/>
            </a:pPr>
            <a:r>
              <a:rPr lang="fr-FR" dirty="0" err="1">
                <a:latin typeface="Courier New" panose="02070309020205020404" pitchFamily="49" charset="0"/>
              </a:rPr>
              <a:t>sudo</a:t>
            </a:r>
            <a:r>
              <a:rPr lang="fr-FR" dirty="0">
                <a:latin typeface="Courier New" panose="02070309020205020404" pitchFamily="49" charset="0"/>
              </a:rPr>
              <a:t> </a:t>
            </a:r>
            <a:r>
              <a:rPr lang="fr-FR" dirty="0" err="1">
                <a:latin typeface="Courier New" panose="02070309020205020404" pitchFamily="49" charset="0"/>
              </a:rPr>
              <a:t>systemctl</a:t>
            </a:r>
            <a:r>
              <a:rPr lang="fr-FR" dirty="0">
                <a:latin typeface="Courier New" panose="02070309020205020404" pitchFamily="49" charset="0"/>
              </a:rPr>
              <a:t> </a:t>
            </a:r>
            <a:r>
              <a:rPr lang="fr-FR" dirty="0" err="1">
                <a:latin typeface="Courier New" panose="02070309020205020404" pitchFamily="49" charset="0"/>
              </a:rPr>
              <a:t>is-enabled</a:t>
            </a:r>
            <a:r>
              <a:rPr lang="fr-FR" dirty="0">
                <a:latin typeface="Courier New" panose="02070309020205020404" pitchFamily="49" charset="0"/>
              </a:rPr>
              <a:t> docker</a:t>
            </a:r>
          </a:p>
        </p:txBody>
      </p:sp>
    </p:spTree>
    <p:extLst>
      <p:ext uri="{BB962C8B-B14F-4D97-AF65-F5344CB8AC3E}">
        <p14:creationId xmlns:p14="http://schemas.microsoft.com/office/powerpoint/2010/main" val="21730129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5F3262-B69E-C782-68A5-6B4A6FC5ACE9}"/>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1A8D61A0-DBBD-438C-5665-FBDF7B3BA409}"/>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6E8204B0-7010-44A6-BF41-72730E7F1F09}"/>
              </a:ext>
            </a:extLst>
          </p:cNvPr>
          <p:cNvSpPr>
            <a:spLocks noGrp="1"/>
          </p:cNvSpPr>
          <p:nvPr>
            <p:ph type="sldNum" sz="quarter" idx="12"/>
          </p:nvPr>
        </p:nvSpPr>
        <p:spPr/>
        <p:txBody>
          <a:bodyPr/>
          <a:lstStyle/>
          <a:p>
            <a:fld id="{4BDCF11F-44B6-4DE8-8BC8-D1A3E36F4D29}" type="slidenum">
              <a:rPr lang="fr-FR" smtClean="0"/>
              <a:t>47</a:t>
            </a:fld>
            <a:endParaRPr lang="fr-FR"/>
          </a:p>
        </p:txBody>
      </p:sp>
      <p:sp>
        <p:nvSpPr>
          <p:cNvPr id="6" name="Rectangle 5">
            <a:extLst>
              <a:ext uri="{FF2B5EF4-FFF2-40B4-BE49-F238E27FC236}">
                <a16:creationId xmlns:a16="http://schemas.microsoft.com/office/drawing/2014/main" id="{96C2A75F-CDC0-DD60-86F7-419572A9FB19}"/>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783A903B-A642-45C6-1D68-76A81FC757B7}"/>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1 : Installation de Docker Engine et premiers pas</a:t>
            </a:r>
          </a:p>
        </p:txBody>
      </p:sp>
      <p:sp>
        <p:nvSpPr>
          <p:cNvPr id="9" name="ZoneTexte 8">
            <a:extLst>
              <a:ext uri="{FF2B5EF4-FFF2-40B4-BE49-F238E27FC236}">
                <a16:creationId xmlns:a16="http://schemas.microsoft.com/office/drawing/2014/main" id="{47D6E89F-E579-F67F-D333-02068EC3807F}"/>
              </a:ext>
            </a:extLst>
          </p:cNvPr>
          <p:cNvSpPr txBox="1"/>
          <p:nvPr/>
        </p:nvSpPr>
        <p:spPr>
          <a:xfrm>
            <a:off x="1246094" y="978986"/>
            <a:ext cx="6096000" cy="2031325"/>
          </a:xfrm>
          <a:prstGeom prst="rect">
            <a:avLst/>
          </a:prstGeom>
          <a:noFill/>
        </p:spPr>
        <p:txBody>
          <a:bodyPr wrap="square">
            <a:spAutoFit/>
          </a:bodyPr>
          <a:lstStyle/>
          <a:p>
            <a:pPr>
              <a:buNone/>
            </a:pPr>
            <a:r>
              <a:rPr lang="fr-FR" b="1" dirty="0"/>
              <a:t>Étape 5 – Ajouter son utilisateur au groupe Docker</a:t>
            </a:r>
          </a:p>
          <a:p>
            <a:pPr>
              <a:buNone/>
            </a:pPr>
            <a:r>
              <a:rPr lang="fr-FR" dirty="0"/>
              <a:t>Éviter l'utilisation systématique de </a:t>
            </a:r>
            <a:r>
              <a:rPr lang="fr-FR" dirty="0" err="1"/>
              <a:t>sudo</a:t>
            </a:r>
            <a:r>
              <a:rPr lang="fr-FR" dirty="0"/>
              <a:t> :</a:t>
            </a:r>
          </a:p>
          <a:p>
            <a:pPr rtl="0">
              <a:buNone/>
            </a:pPr>
            <a:r>
              <a:rPr lang="fr-FR" dirty="0" err="1">
                <a:latin typeface="Courier New" panose="02070309020205020404" pitchFamily="49" charset="0"/>
              </a:rPr>
              <a:t>sudo</a:t>
            </a:r>
            <a:r>
              <a:rPr lang="fr-FR" dirty="0">
                <a:latin typeface="Courier New" panose="02070309020205020404" pitchFamily="49" charset="0"/>
              </a:rPr>
              <a:t> </a:t>
            </a:r>
            <a:r>
              <a:rPr lang="fr-FR" dirty="0" err="1">
                <a:latin typeface="Courier New" panose="02070309020205020404" pitchFamily="49" charset="0"/>
              </a:rPr>
              <a:t>usermod</a:t>
            </a:r>
            <a:r>
              <a:rPr lang="fr-FR" dirty="0">
                <a:latin typeface="Courier New" panose="02070309020205020404" pitchFamily="49" charset="0"/>
              </a:rPr>
              <a:t> -</a:t>
            </a:r>
            <a:r>
              <a:rPr lang="fr-FR" dirty="0" err="1">
                <a:latin typeface="Courier New" panose="02070309020205020404" pitchFamily="49" charset="0"/>
              </a:rPr>
              <a:t>aG</a:t>
            </a:r>
            <a:r>
              <a:rPr lang="fr-FR" dirty="0">
                <a:latin typeface="Courier New" panose="02070309020205020404" pitchFamily="49" charset="0"/>
              </a:rPr>
              <a:t> docker $USER</a:t>
            </a:r>
          </a:p>
          <a:p>
            <a:pPr>
              <a:buNone/>
            </a:pPr>
            <a:r>
              <a:rPr lang="fr-FR" dirty="0"/>
              <a:t>Appliquer :</a:t>
            </a:r>
          </a:p>
          <a:p>
            <a:pPr rtl="0">
              <a:buNone/>
            </a:pPr>
            <a:r>
              <a:rPr lang="fr-FR" dirty="0" err="1">
                <a:latin typeface="Courier New" panose="02070309020205020404" pitchFamily="49" charset="0"/>
              </a:rPr>
              <a:t>newgrp</a:t>
            </a:r>
            <a:r>
              <a:rPr lang="fr-FR" dirty="0">
                <a:latin typeface="Courier New" panose="02070309020205020404" pitchFamily="49" charset="0"/>
              </a:rPr>
              <a:t> docker</a:t>
            </a:r>
          </a:p>
          <a:p>
            <a:pPr>
              <a:buNone/>
            </a:pPr>
            <a:r>
              <a:rPr lang="fr-FR" dirty="0"/>
              <a:t>Tester :</a:t>
            </a:r>
          </a:p>
          <a:p>
            <a:pPr rtl="0">
              <a:buNone/>
            </a:pPr>
            <a:r>
              <a:rPr lang="fr-FR" dirty="0">
                <a:latin typeface="Courier New" panose="02070309020205020404" pitchFamily="49" charset="0"/>
              </a:rPr>
              <a:t>docker version</a:t>
            </a:r>
          </a:p>
        </p:txBody>
      </p:sp>
      <p:sp>
        <p:nvSpPr>
          <p:cNvPr id="11" name="ZoneTexte 10">
            <a:extLst>
              <a:ext uri="{FF2B5EF4-FFF2-40B4-BE49-F238E27FC236}">
                <a16:creationId xmlns:a16="http://schemas.microsoft.com/office/drawing/2014/main" id="{4EF234C5-D8E5-0C52-66B2-F2D18E7C5530}"/>
              </a:ext>
            </a:extLst>
          </p:cNvPr>
          <p:cNvSpPr txBox="1"/>
          <p:nvPr/>
        </p:nvSpPr>
        <p:spPr>
          <a:xfrm>
            <a:off x="1246094" y="3350603"/>
            <a:ext cx="6096000" cy="2308324"/>
          </a:xfrm>
          <a:prstGeom prst="rect">
            <a:avLst/>
          </a:prstGeom>
          <a:noFill/>
        </p:spPr>
        <p:txBody>
          <a:bodyPr wrap="square">
            <a:spAutoFit/>
          </a:bodyPr>
          <a:lstStyle/>
          <a:p>
            <a:pPr>
              <a:buNone/>
            </a:pPr>
            <a:r>
              <a:rPr lang="fr-FR" b="1" dirty="0"/>
              <a:t>Étape 6 – Informations sur l'environnement Docker</a:t>
            </a:r>
          </a:p>
          <a:p>
            <a:pPr rtl="0">
              <a:buNone/>
            </a:pPr>
            <a:r>
              <a:rPr lang="fr-FR" dirty="0">
                <a:latin typeface="Courier New" panose="02070309020205020404" pitchFamily="49" charset="0"/>
              </a:rPr>
              <a:t>docker info</a:t>
            </a:r>
          </a:p>
          <a:p>
            <a:pPr>
              <a:buNone/>
            </a:pPr>
            <a:r>
              <a:rPr lang="fr-FR" dirty="0"/>
              <a:t>Questions :</a:t>
            </a:r>
          </a:p>
          <a:p>
            <a:pPr>
              <a:buFont typeface="Arial" panose="020B0604020202020204" pitchFamily="34" charset="0"/>
              <a:buChar char="•"/>
            </a:pPr>
            <a:r>
              <a:rPr lang="fr-FR" dirty="0"/>
              <a:t>Quelle est la version de Docker ? </a:t>
            </a:r>
          </a:p>
          <a:p>
            <a:pPr>
              <a:buFont typeface="Arial" panose="020B0604020202020204" pitchFamily="34" charset="0"/>
              <a:buChar char="•"/>
            </a:pPr>
            <a:r>
              <a:rPr lang="fr-FR" dirty="0"/>
              <a:t>Combien d'images sont installées ? </a:t>
            </a:r>
          </a:p>
          <a:p>
            <a:pPr>
              <a:buFont typeface="Arial" panose="020B0604020202020204" pitchFamily="34" charset="0"/>
              <a:buChar char="•"/>
            </a:pPr>
            <a:r>
              <a:rPr lang="fr-FR" dirty="0"/>
              <a:t>Quel runtime est utilisé ? </a:t>
            </a:r>
          </a:p>
          <a:p>
            <a:pPr>
              <a:buNone/>
            </a:pPr>
            <a:r>
              <a:rPr lang="fr-FR" dirty="0"/>
              <a:t>Chercher :</a:t>
            </a:r>
          </a:p>
          <a:p>
            <a:pPr rtl="0">
              <a:buNone/>
            </a:pPr>
            <a:r>
              <a:rPr lang="fr-FR" dirty="0" err="1">
                <a:latin typeface="Courier New" panose="02070309020205020404" pitchFamily="49" charset="0"/>
              </a:rPr>
              <a:t>containerd</a:t>
            </a:r>
            <a:endParaRPr lang="fr-FR" dirty="0">
              <a:latin typeface="Courier New" panose="02070309020205020404" pitchFamily="49" charset="0"/>
            </a:endParaRPr>
          </a:p>
        </p:txBody>
      </p:sp>
    </p:spTree>
    <p:extLst>
      <p:ext uri="{BB962C8B-B14F-4D97-AF65-F5344CB8AC3E}">
        <p14:creationId xmlns:p14="http://schemas.microsoft.com/office/powerpoint/2010/main" val="30800310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159565-8EEC-23FD-E435-B18E854ADD75}"/>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4584A35E-9606-5C7F-0F59-AD466028A6CF}"/>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17F4EEAB-256D-9E52-5A5C-8B4A3BD0C36F}"/>
              </a:ext>
            </a:extLst>
          </p:cNvPr>
          <p:cNvSpPr>
            <a:spLocks noGrp="1"/>
          </p:cNvSpPr>
          <p:nvPr>
            <p:ph type="sldNum" sz="quarter" idx="12"/>
          </p:nvPr>
        </p:nvSpPr>
        <p:spPr/>
        <p:txBody>
          <a:bodyPr/>
          <a:lstStyle/>
          <a:p>
            <a:fld id="{4BDCF11F-44B6-4DE8-8BC8-D1A3E36F4D29}" type="slidenum">
              <a:rPr lang="fr-FR" smtClean="0"/>
              <a:t>48</a:t>
            </a:fld>
            <a:endParaRPr lang="fr-FR"/>
          </a:p>
        </p:txBody>
      </p:sp>
      <p:sp>
        <p:nvSpPr>
          <p:cNvPr id="6" name="Rectangle 5">
            <a:extLst>
              <a:ext uri="{FF2B5EF4-FFF2-40B4-BE49-F238E27FC236}">
                <a16:creationId xmlns:a16="http://schemas.microsoft.com/office/drawing/2014/main" id="{80E5C755-92A2-B5E7-B1CA-29CA1D83308B}"/>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848BDE14-712E-39CE-1A0A-AAF99817E21A}"/>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1 : Installation de Docker Engine et premiers pas</a:t>
            </a:r>
          </a:p>
        </p:txBody>
      </p:sp>
      <p:sp>
        <p:nvSpPr>
          <p:cNvPr id="7" name="ZoneTexte 6">
            <a:extLst>
              <a:ext uri="{FF2B5EF4-FFF2-40B4-BE49-F238E27FC236}">
                <a16:creationId xmlns:a16="http://schemas.microsoft.com/office/drawing/2014/main" id="{A204638F-D064-F1D6-A1A6-6883D433E536}"/>
              </a:ext>
            </a:extLst>
          </p:cNvPr>
          <p:cNvSpPr txBox="1"/>
          <p:nvPr/>
        </p:nvSpPr>
        <p:spPr>
          <a:xfrm>
            <a:off x="1281953" y="909081"/>
            <a:ext cx="6096000" cy="3139321"/>
          </a:xfrm>
          <a:prstGeom prst="rect">
            <a:avLst/>
          </a:prstGeom>
          <a:noFill/>
        </p:spPr>
        <p:txBody>
          <a:bodyPr wrap="square">
            <a:spAutoFit/>
          </a:bodyPr>
          <a:lstStyle/>
          <a:p>
            <a:pPr>
              <a:buNone/>
            </a:pPr>
            <a:r>
              <a:rPr lang="fr-FR" b="1" dirty="0"/>
              <a:t>Étape 7 – Premier conteneur</a:t>
            </a:r>
          </a:p>
          <a:p>
            <a:pPr>
              <a:buNone/>
            </a:pPr>
            <a:r>
              <a:rPr lang="fr-FR" dirty="0"/>
              <a:t>Lancer le conteneur de démonstration :</a:t>
            </a:r>
          </a:p>
          <a:p>
            <a:pPr rtl="0">
              <a:buNone/>
            </a:pPr>
            <a:r>
              <a:rPr lang="fr-FR" dirty="0">
                <a:latin typeface="Courier New" panose="02070309020205020404" pitchFamily="49" charset="0"/>
              </a:rPr>
              <a:t>docker run hello-world</a:t>
            </a:r>
          </a:p>
          <a:p>
            <a:pPr>
              <a:buNone/>
            </a:pPr>
            <a:r>
              <a:rPr lang="fr-FR" dirty="0"/>
              <a:t>Observer :</a:t>
            </a:r>
          </a:p>
          <a:p>
            <a:pPr rtl="0">
              <a:buNone/>
            </a:pPr>
            <a:r>
              <a:rPr lang="fr-FR" dirty="0" err="1">
                <a:latin typeface="Courier New" panose="02070309020205020404" pitchFamily="49" charset="0"/>
              </a:rPr>
              <a:t>Unable</a:t>
            </a:r>
            <a:r>
              <a:rPr lang="fr-FR" dirty="0">
                <a:latin typeface="Courier New" panose="02070309020205020404" pitchFamily="49" charset="0"/>
              </a:rPr>
              <a:t> to </a:t>
            </a:r>
            <a:r>
              <a:rPr lang="fr-FR" dirty="0" err="1">
                <a:latin typeface="Courier New" panose="02070309020205020404" pitchFamily="49" charset="0"/>
              </a:rPr>
              <a:t>find</a:t>
            </a:r>
            <a:r>
              <a:rPr lang="fr-FR" dirty="0">
                <a:latin typeface="Courier New" panose="02070309020205020404" pitchFamily="49" charset="0"/>
              </a:rPr>
              <a:t> image </a:t>
            </a:r>
            <a:r>
              <a:rPr lang="fr-FR" dirty="0" err="1">
                <a:latin typeface="Courier New" panose="02070309020205020404" pitchFamily="49" charset="0"/>
              </a:rPr>
              <a:t>locally</a:t>
            </a:r>
            <a:br>
              <a:rPr lang="fr-FR" dirty="0">
                <a:latin typeface="Courier New" panose="02070309020205020404" pitchFamily="49" charset="0"/>
              </a:rPr>
            </a:br>
            <a:r>
              <a:rPr lang="fr-FR" dirty="0">
                <a:latin typeface="Courier New" panose="02070309020205020404" pitchFamily="49" charset="0"/>
              </a:rPr>
              <a:t>Pulling </a:t>
            </a:r>
            <a:r>
              <a:rPr lang="fr-FR" dirty="0" err="1">
                <a:latin typeface="Courier New" panose="02070309020205020404" pitchFamily="49" charset="0"/>
              </a:rPr>
              <a:t>from</a:t>
            </a:r>
            <a:r>
              <a:rPr lang="fr-FR" dirty="0">
                <a:latin typeface="Courier New" panose="02070309020205020404" pitchFamily="49" charset="0"/>
              </a:rPr>
              <a:t> </a:t>
            </a:r>
            <a:r>
              <a:rPr lang="fr-FR" dirty="0" err="1">
                <a:latin typeface="Courier New" panose="02070309020205020404" pitchFamily="49" charset="0"/>
              </a:rPr>
              <a:t>library</a:t>
            </a:r>
            <a:r>
              <a:rPr lang="fr-FR" dirty="0">
                <a:latin typeface="Courier New" panose="02070309020205020404" pitchFamily="49" charset="0"/>
              </a:rPr>
              <a:t>/hello-world</a:t>
            </a:r>
            <a:br>
              <a:rPr lang="fr-FR" dirty="0">
                <a:latin typeface="Courier New" panose="02070309020205020404" pitchFamily="49" charset="0"/>
              </a:rPr>
            </a:br>
            <a:r>
              <a:rPr lang="fr-FR" dirty="0">
                <a:latin typeface="Courier New" panose="02070309020205020404" pitchFamily="49" charset="0"/>
              </a:rPr>
              <a:t>...</a:t>
            </a:r>
            <a:br>
              <a:rPr lang="fr-FR" dirty="0">
                <a:latin typeface="Courier New" panose="02070309020205020404" pitchFamily="49" charset="0"/>
              </a:rPr>
            </a:br>
            <a:r>
              <a:rPr lang="fr-FR" dirty="0">
                <a:latin typeface="Courier New" panose="02070309020205020404" pitchFamily="49" charset="0"/>
              </a:rPr>
              <a:t>Hello </a:t>
            </a:r>
            <a:r>
              <a:rPr lang="fr-FR" dirty="0" err="1">
                <a:latin typeface="Courier New" panose="02070309020205020404" pitchFamily="49" charset="0"/>
              </a:rPr>
              <a:t>from</a:t>
            </a:r>
            <a:r>
              <a:rPr lang="fr-FR" dirty="0">
                <a:latin typeface="Courier New" panose="02070309020205020404" pitchFamily="49" charset="0"/>
              </a:rPr>
              <a:t> Docker!</a:t>
            </a:r>
          </a:p>
          <a:p>
            <a:pPr>
              <a:buNone/>
            </a:pPr>
            <a:r>
              <a:rPr lang="fr-FR" dirty="0"/>
              <a:t>Questions :</a:t>
            </a:r>
          </a:p>
          <a:p>
            <a:pPr>
              <a:buFont typeface="Arial" panose="020B0604020202020204" pitchFamily="34" charset="0"/>
              <a:buChar char="•"/>
            </a:pPr>
            <a:r>
              <a:rPr lang="fr-FR" dirty="0"/>
              <a:t>Docker a-t-il téléchargé une image ? </a:t>
            </a:r>
          </a:p>
          <a:p>
            <a:pPr>
              <a:buFont typeface="Arial" panose="020B0604020202020204" pitchFamily="34" charset="0"/>
              <a:buChar char="•"/>
            </a:pPr>
            <a:r>
              <a:rPr lang="fr-FR" dirty="0"/>
              <a:t>Le conteneur est-il toujours actif ?</a:t>
            </a:r>
          </a:p>
        </p:txBody>
      </p:sp>
    </p:spTree>
    <p:extLst>
      <p:ext uri="{BB962C8B-B14F-4D97-AF65-F5344CB8AC3E}">
        <p14:creationId xmlns:p14="http://schemas.microsoft.com/office/powerpoint/2010/main" val="46199533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ECE389-B6EA-4A69-2EC3-AB275A67D5C2}"/>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69EC5960-02EE-174A-08E2-69682CBCE81C}"/>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20219181-A0F2-1425-8D38-3358AB999E62}"/>
              </a:ext>
            </a:extLst>
          </p:cNvPr>
          <p:cNvSpPr>
            <a:spLocks noGrp="1"/>
          </p:cNvSpPr>
          <p:nvPr>
            <p:ph type="sldNum" sz="quarter" idx="12"/>
          </p:nvPr>
        </p:nvSpPr>
        <p:spPr/>
        <p:txBody>
          <a:bodyPr/>
          <a:lstStyle/>
          <a:p>
            <a:fld id="{4BDCF11F-44B6-4DE8-8BC8-D1A3E36F4D29}" type="slidenum">
              <a:rPr lang="fr-FR" smtClean="0"/>
              <a:t>49</a:t>
            </a:fld>
            <a:endParaRPr lang="fr-FR"/>
          </a:p>
        </p:txBody>
      </p:sp>
      <p:sp>
        <p:nvSpPr>
          <p:cNvPr id="6" name="Rectangle 5">
            <a:extLst>
              <a:ext uri="{FF2B5EF4-FFF2-40B4-BE49-F238E27FC236}">
                <a16:creationId xmlns:a16="http://schemas.microsoft.com/office/drawing/2014/main" id="{9BAE7D29-E4CA-9C5D-B13E-7D467F11B8DD}"/>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4E27C750-4414-7608-8C46-5FC3807CB33E}"/>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1 : Installation de Docker Engine et premiers pas</a:t>
            </a:r>
          </a:p>
        </p:txBody>
      </p:sp>
      <p:sp>
        <p:nvSpPr>
          <p:cNvPr id="7" name="ZoneTexte 6">
            <a:extLst>
              <a:ext uri="{FF2B5EF4-FFF2-40B4-BE49-F238E27FC236}">
                <a16:creationId xmlns:a16="http://schemas.microsoft.com/office/drawing/2014/main" id="{0726940C-242F-1DE5-6624-7F1708AB2D8E}"/>
              </a:ext>
            </a:extLst>
          </p:cNvPr>
          <p:cNvSpPr txBox="1"/>
          <p:nvPr/>
        </p:nvSpPr>
        <p:spPr>
          <a:xfrm>
            <a:off x="1631576" y="1120676"/>
            <a:ext cx="6096000" cy="2308324"/>
          </a:xfrm>
          <a:prstGeom prst="rect">
            <a:avLst/>
          </a:prstGeom>
          <a:noFill/>
        </p:spPr>
        <p:txBody>
          <a:bodyPr wrap="square">
            <a:spAutoFit/>
          </a:bodyPr>
          <a:lstStyle/>
          <a:p>
            <a:pPr>
              <a:buNone/>
            </a:pPr>
            <a:r>
              <a:rPr lang="fr-FR" b="1" dirty="0"/>
              <a:t>Étape 8 – Afficher les conteneurs</a:t>
            </a:r>
          </a:p>
          <a:p>
            <a:pPr>
              <a:buNone/>
            </a:pPr>
            <a:r>
              <a:rPr lang="fr-FR" dirty="0"/>
              <a:t>Conteneurs actifs :</a:t>
            </a:r>
          </a:p>
          <a:p>
            <a:pPr rtl="0">
              <a:buNone/>
            </a:pPr>
            <a:r>
              <a:rPr lang="fr-FR" dirty="0">
                <a:latin typeface="Courier New" panose="02070309020205020404" pitchFamily="49" charset="0"/>
              </a:rPr>
              <a:t>docker </a:t>
            </a:r>
            <a:r>
              <a:rPr lang="fr-FR" dirty="0" err="1">
                <a:latin typeface="Courier New" panose="02070309020205020404" pitchFamily="49" charset="0"/>
              </a:rPr>
              <a:t>ps</a:t>
            </a:r>
            <a:endParaRPr lang="fr-FR" dirty="0">
              <a:latin typeface="Courier New" panose="02070309020205020404" pitchFamily="49" charset="0"/>
            </a:endParaRPr>
          </a:p>
          <a:p>
            <a:pPr>
              <a:buNone/>
            </a:pPr>
            <a:r>
              <a:rPr lang="fr-FR" dirty="0"/>
              <a:t>Tous les conteneurs :</a:t>
            </a:r>
          </a:p>
          <a:p>
            <a:pPr rtl="0">
              <a:buNone/>
            </a:pPr>
            <a:r>
              <a:rPr lang="fr-FR" dirty="0">
                <a:latin typeface="Courier New" panose="02070309020205020404" pitchFamily="49" charset="0"/>
              </a:rPr>
              <a:t>docker </a:t>
            </a:r>
            <a:r>
              <a:rPr lang="fr-FR" dirty="0" err="1">
                <a:latin typeface="Courier New" panose="02070309020205020404" pitchFamily="49" charset="0"/>
              </a:rPr>
              <a:t>ps</a:t>
            </a:r>
            <a:r>
              <a:rPr lang="fr-FR" dirty="0">
                <a:latin typeface="Courier New" panose="02070309020205020404" pitchFamily="49" charset="0"/>
              </a:rPr>
              <a:t> -a</a:t>
            </a:r>
          </a:p>
          <a:p>
            <a:pPr>
              <a:buNone/>
            </a:pPr>
            <a:r>
              <a:rPr lang="fr-FR" dirty="0"/>
              <a:t>Observer :</a:t>
            </a:r>
          </a:p>
          <a:p>
            <a:pPr rtl="0">
              <a:buNone/>
            </a:pPr>
            <a:r>
              <a:rPr lang="fr-FR" dirty="0">
                <a:latin typeface="Courier New" panose="02070309020205020404" pitchFamily="49" charset="0"/>
              </a:rPr>
              <a:t>hello-world</a:t>
            </a:r>
            <a:br>
              <a:rPr lang="fr-FR" dirty="0">
                <a:latin typeface="Courier New" panose="02070309020205020404" pitchFamily="49" charset="0"/>
              </a:rPr>
            </a:br>
            <a:r>
              <a:rPr lang="fr-FR" dirty="0" err="1">
                <a:latin typeface="Courier New" panose="02070309020205020404" pitchFamily="49" charset="0"/>
              </a:rPr>
              <a:t>Exited</a:t>
            </a:r>
            <a:endParaRPr lang="fr-FR" dirty="0">
              <a:latin typeface="Courier New" panose="02070309020205020404" pitchFamily="49" charset="0"/>
            </a:endParaRPr>
          </a:p>
        </p:txBody>
      </p:sp>
    </p:spTree>
    <p:extLst>
      <p:ext uri="{BB962C8B-B14F-4D97-AF65-F5344CB8AC3E}">
        <p14:creationId xmlns:p14="http://schemas.microsoft.com/office/powerpoint/2010/main" val="29924932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type="body" sz="quarter" idx="12"/>
          </p:nvPr>
        </p:nvSpPr>
        <p:spPr>
          <a:xfrm>
            <a:off x="990600" y="1268961"/>
            <a:ext cx="9702800" cy="4548132"/>
          </a:xfrm>
        </p:spPr>
        <p:txBody>
          <a:bodyPr/>
          <a:lstStyle/>
          <a:p>
            <a:r>
              <a:rPr lang="fr-FR">
                <a:solidFill>
                  <a:srgbClr val="385438"/>
                </a:solidFill>
              </a:rPr>
              <a:t> Règles de fonctionnement </a:t>
            </a:r>
          </a:p>
          <a:p>
            <a:pPr lvl="1"/>
            <a:endParaRPr lang="fr-FR"/>
          </a:p>
          <a:p>
            <a:pPr lvl="1"/>
            <a:endParaRPr lang="fr-FR"/>
          </a:p>
        </p:txBody>
      </p:sp>
      <p:sp>
        <p:nvSpPr>
          <p:cNvPr id="2" name="Titre 1"/>
          <p:cNvSpPr>
            <a:spLocks noGrp="1"/>
          </p:cNvSpPr>
          <p:nvPr>
            <p:ph type="title"/>
          </p:nvPr>
        </p:nvSpPr>
        <p:spPr/>
        <p:txBody>
          <a:bodyPr/>
          <a:lstStyle/>
          <a:p>
            <a:r>
              <a:rPr lang="fr-FR"/>
              <a:t>Avant de démarrer</a:t>
            </a:r>
          </a:p>
        </p:txBody>
      </p:sp>
      <p:sp>
        <p:nvSpPr>
          <p:cNvPr id="72" name="Espace réservé du contenu 2">
            <a:extLst>
              <a:ext uri="{FF2B5EF4-FFF2-40B4-BE49-F238E27FC236}">
                <a16:creationId xmlns:a16="http://schemas.microsoft.com/office/drawing/2014/main" id="{907E0651-6C81-4391-BDF0-A78902471152}"/>
              </a:ext>
            </a:extLst>
          </p:cNvPr>
          <p:cNvSpPr txBox="1">
            <a:spLocks/>
          </p:cNvSpPr>
          <p:nvPr/>
        </p:nvSpPr>
        <p:spPr bwMode="auto">
          <a:xfrm>
            <a:off x="2608790" y="1981449"/>
            <a:ext cx="6022372" cy="725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121920" bIns="60960" numCol="1" anchor="t" anchorCtr="0" compatLnSpc="1">
            <a:prstTxWarp prst="textNoShape">
              <a:avLst/>
            </a:prstTxWarp>
            <a:noAutofit/>
          </a:bodyPr>
          <a:lstStyle>
            <a:lvl1pPr marL="0" indent="0" algn="l" rtl="0" eaLnBrk="1" fontAlgn="base" hangingPunct="1">
              <a:spcBef>
                <a:spcPct val="20000"/>
              </a:spcBef>
              <a:spcAft>
                <a:spcPct val="0"/>
              </a:spcAft>
              <a:buFont typeface="Arial" charset="0"/>
              <a:buNone/>
              <a:defRPr lang="fr-FR" sz="1800" kern="1200">
                <a:solidFill>
                  <a:schemeClr val="tx1">
                    <a:lumMod val="50000"/>
                    <a:lumOff val="50000"/>
                  </a:schemeClr>
                </a:solidFill>
                <a:latin typeface="Segoe UI Light" panose="020B0502040204020203" pitchFamily="34" charset="0"/>
                <a:ea typeface="Segoe UI Light" panose="020B0502040204020203" pitchFamily="34" charset="0"/>
                <a:cs typeface="Segoe UI Light" panose="020B0502040204020203" pitchFamily="34" charset="0"/>
              </a:defRPr>
            </a:lvl1pPr>
            <a:lvl2pPr marL="457200" indent="0" algn="l" rtl="0" eaLnBrk="1" fontAlgn="base" hangingPunct="1">
              <a:spcBef>
                <a:spcPct val="20000"/>
              </a:spcBef>
              <a:spcAft>
                <a:spcPct val="0"/>
              </a:spcAft>
              <a:buFont typeface="Arial" charset="0"/>
              <a:buNone/>
              <a:defRPr lang="fr-FR" sz="1600" kern="1200">
                <a:solidFill>
                  <a:schemeClr val="tx1">
                    <a:lumMod val="50000"/>
                    <a:lumOff val="50000"/>
                  </a:schemeClr>
                </a:solidFill>
                <a:latin typeface="Segoe UI Light" panose="020B0502040204020203" pitchFamily="34" charset="0"/>
                <a:ea typeface="Segoe UI Light" panose="020B0502040204020203" pitchFamily="34" charset="0"/>
                <a:cs typeface="Segoe UI Light" panose="020B0502040204020203" pitchFamily="34" charset="0"/>
              </a:defRPr>
            </a:lvl2pPr>
            <a:lvl3pPr marL="914400" indent="0" algn="l" rtl="0" eaLnBrk="1" fontAlgn="base" hangingPunct="1">
              <a:spcBef>
                <a:spcPct val="20000"/>
              </a:spcBef>
              <a:spcAft>
                <a:spcPct val="0"/>
              </a:spcAft>
              <a:buFont typeface="Arial" charset="0"/>
              <a:buNone/>
              <a:defRPr lang="fr-FR" sz="1400" kern="1200">
                <a:solidFill>
                  <a:schemeClr val="tx1">
                    <a:lumMod val="50000"/>
                    <a:lumOff val="50000"/>
                  </a:schemeClr>
                </a:solidFill>
                <a:latin typeface="Segoe UI Light" panose="020B0502040204020203" pitchFamily="34" charset="0"/>
                <a:ea typeface="Segoe UI Light" panose="020B0502040204020203" pitchFamily="34" charset="0"/>
                <a:cs typeface="Segoe UI Light" panose="020B0502040204020203" pitchFamily="34" charset="0"/>
              </a:defRPr>
            </a:lvl3pPr>
            <a:lvl4pPr marL="1371600" indent="0" algn="l" rtl="0" eaLnBrk="1" fontAlgn="base" hangingPunct="1">
              <a:spcBef>
                <a:spcPct val="20000"/>
              </a:spcBef>
              <a:spcAft>
                <a:spcPct val="0"/>
              </a:spcAft>
              <a:buFont typeface="Arial" charset="0"/>
              <a:buNone/>
              <a:defRPr lang="fr-FR" sz="1200" kern="1200">
                <a:solidFill>
                  <a:schemeClr val="tx1">
                    <a:lumMod val="50000"/>
                    <a:lumOff val="50000"/>
                  </a:schemeClr>
                </a:solidFill>
                <a:latin typeface="Segoe UI Light" panose="020B0502040204020203" pitchFamily="34" charset="0"/>
                <a:ea typeface="Segoe UI Light" panose="020B0502040204020203" pitchFamily="34" charset="0"/>
                <a:cs typeface="Segoe UI Light" panose="020B0502040204020203" pitchFamily="34" charset="0"/>
              </a:defRPr>
            </a:lvl4pPr>
            <a:lvl5pPr marL="1828800" indent="0" algn="l" rtl="0" eaLnBrk="1" fontAlgn="base" hangingPunct="1">
              <a:spcBef>
                <a:spcPct val="20000"/>
              </a:spcBef>
              <a:spcAft>
                <a:spcPct val="0"/>
              </a:spcAft>
              <a:buFont typeface="Arial" charset="0"/>
              <a:buNone/>
              <a:defRPr lang="fr-FR" sz="1200" kern="1200">
                <a:solidFill>
                  <a:schemeClr val="tx1">
                    <a:lumMod val="50000"/>
                    <a:lumOff val="50000"/>
                  </a:schemeClr>
                </a:solidFill>
                <a:latin typeface="Segoe UI Light" panose="020B0502040204020203" pitchFamily="34" charset="0"/>
                <a:ea typeface="Segoe UI Light" panose="020B0502040204020203" pitchFamily="34" charset="0"/>
                <a:cs typeface="Segoe UI Light" panose="020B0502040204020203"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FR" sz="2400">
                <a:solidFill>
                  <a:srgbClr val="385438"/>
                </a:solidFill>
              </a:rPr>
              <a:t>Si possible, pour faciliter les échanges :</a:t>
            </a:r>
            <a:br>
              <a:rPr lang="fr-FR" sz="2400">
                <a:solidFill>
                  <a:srgbClr val="385438"/>
                </a:solidFill>
              </a:rPr>
            </a:br>
            <a:r>
              <a:rPr lang="fr-FR" sz="2400" b="1">
                <a:solidFill>
                  <a:srgbClr val="385438"/>
                </a:solidFill>
              </a:rPr>
              <a:t>Activez votre webcam</a:t>
            </a:r>
          </a:p>
        </p:txBody>
      </p:sp>
      <p:sp>
        <p:nvSpPr>
          <p:cNvPr id="73" name="Espace réservé du contenu 2">
            <a:extLst>
              <a:ext uri="{FF2B5EF4-FFF2-40B4-BE49-F238E27FC236}">
                <a16:creationId xmlns:a16="http://schemas.microsoft.com/office/drawing/2014/main" id="{52D48FD5-7D01-4055-A73D-B403786340D3}"/>
              </a:ext>
            </a:extLst>
          </p:cNvPr>
          <p:cNvSpPr txBox="1">
            <a:spLocks/>
          </p:cNvSpPr>
          <p:nvPr/>
        </p:nvSpPr>
        <p:spPr bwMode="auto">
          <a:xfrm>
            <a:off x="2608790" y="2978973"/>
            <a:ext cx="6022372" cy="725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121920" bIns="60960" numCol="1" anchor="t" anchorCtr="0" compatLnSpc="1">
            <a:prstTxWarp prst="textNoShape">
              <a:avLst/>
            </a:prstTxWarp>
            <a:noAutofit/>
          </a:bodyPr>
          <a:lstStyle>
            <a:lvl1pPr marL="0" indent="0" algn="l" rtl="0" eaLnBrk="1" fontAlgn="base" hangingPunct="1">
              <a:spcBef>
                <a:spcPct val="20000"/>
              </a:spcBef>
              <a:spcAft>
                <a:spcPct val="0"/>
              </a:spcAft>
              <a:buFont typeface="Arial" charset="0"/>
              <a:buNone/>
              <a:defRPr lang="fr-FR" sz="1800" kern="1200">
                <a:solidFill>
                  <a:schemeClr val="tx1">
                    <a:lumMod val="50000"/>
                    <a:lumOff val="50000"/>
                  </a:schemeClr>
                </a:solidFill>
                <a:latin typeface="Segoe UI Light" panose="020B0502040204020203" pitchFamily="34" charset="0"/>
                <a:ea typeface="Segoe UI Light" panose="020B0502040204020203" pitchFamily="34" charset="0"/>
                <a:cs typeface="Segoe UI Light" panose="020B0502040204020203" pitchFamily="34" charset="0"/>
              </a:defRPr>
            </a:lvl1pPr>
            <a:lvl2pPr marL="457200" indent="0" algn="l" rtl="0" eaLnBrk="1" fontAlgn="base" hangingPunct="1">
              <a:spcBef>
                <a:spcPct val="20000"/>
              </a:spcBef>
              <a:spcAft>
                <a:spcPct val="0"/>
              </a:spcAft>
              <a:buFont typeface="Arial" charset="0"/>
              <a:buNone/>
              <a:defRPr lang="fr-FR" sz="1600" kern="1200">
                <a:solidFill>
                  <a:schemeClr val="tx1">
                    <a:lumMod val="50000"/>
                    <a:lumOff val="50000"/>
                  </a:schemeClr>
                </a:solidFill>
                <a:latin typeface="Segoe UI Light" panose="020B0502040204020203" pitchFamily="34" charset="0"/>
                <a:ea typeface="Segoe UI Light" panose="020B0502040204020203" pitchFamily="34" charset="0"/>
                <a:cs typeface="Segoe UI Light" panose="020B0502040204020203" pitchFamily="34" charset="0"/>
              </a:defRPr>
            </a:lvl2pPr>
            <a:lvl3pPr marL="914400" indent="0" algn="l" rtl="0" eaLnBrk="1" fontAlgn="base" hangingPunct="1">
              <a:spcBef>
                <a:spcPct val="20000"/>
              </a:spcBef>
              <a:spcAft>
                <a:spcPct val="0"/>
              </a:spcAft>
              <a:buFont typeface="Arial" charset="0"/>
              <a:buNone/>
              <a:defRPr lang="fr-FR" sz="1400" kern="1200">
                <a:solidFill>
                  <a:schemeClr val="tx1">
                    <a:lumMod val="50000"/>
                    <a:lumOff val="50000"/>
                  </a:schemeClr>
                </a:solidFill>
                <a:latin typeface="Segoe UI Light" panose="020B0502040204020203" pitchFamily="34" charset="0"/>
                <a:ea typeface="Segoe UI Light" panose="020B0502040204020203" pitchFamily="34" charset="0"/>
                <a:cs typeface="Segoe UI Light" panose="020B0502040204020203" pitchFamily="34" charset="0"/>
              </a:defRPr>
            </a:lvl3pPr>
            <a:lvl4pPr marL="1371600" indent="0" algn="l" rtl="0" eaLnBrk="1" fontAlgn="base" hangingPunct="1">
              <a:spcBef>
                <a:spcPct val="20000"/>
              </a:spcBef>
              <a:spcAft>
                <a:spcPct val="0"/>
              </a:spcAft>
              <a:buFont typeface="Arial" charset="0"/>
              <a:buNone/>
              <a:defRPr lang="fr-FR" sz="1200" kern="1200">
                <a:solidFill>
                  <a:schemeClr val="tx1">
                    <a:lumMod val="50000"/>
                    <a:lumOff val="50000"/>
                  </a:schemeClr>
                </a:solidFill>
                <a:latin typeface="Segoe UI Light" panose="020B0502040204020203" pitchFamily="34" charset="0"/>
                <a:ea typeface="Segoe UI Light" panose="020B0502040204020203" pitchFamily="34" charset="0"/>
                <a:cs typeface="Segoe UI Light" panose="020B0502040204020203" pitchFamily="34" charset="0"/>
              </a:defRPr>
            </a:lvl4pPr>
            <a:lvl5pPr marL="1828800" indent="0" algn="l" rtl="0" eaLnBrk="1" fontAlgn="base" hangingPunct="1">
              <a:spcBef>
                <a:spcPct val="20000"/>
              </a:spcBef>
              <a:spcAft>
                <a:spcPct val="0"/>
              </a:spcAft>
              <a:buFont typeface="Arial" charset="0"/>
              <a:buNone/>
              <a:defRPr lang="fr-FR" sz="1200" kern="1200">
                <a:solidFill>
                  <a:schemeClr val="tx1">
                    <a:lumMod val="50000"/>
                    <a:lumOff val="50000"/>
                  </a:schemeClr>
                </a:solidFill>
                <a:latin typeface="Segoe UI Light" panose="020B0502040204020203" pitchFamily="34" charset="0"/>
                <a:ea typeface="Segoe UI Light" panose="020B0502040204020203" pitchFamily="34" charset="0"/>
                <a:cs typeface="Segoe UI Light" panose="020B0502040204020203"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FR" sz="2400">
                <a:solidFill>
                  <a:srgbClr val="385438"/>
                </a:solidFill>
              </a:rPr>
              <a:t>Pour le confort de tous</a:t>
            </a:r>
          </a:p>
          <a:p>
            <a:r>
              <a:rPr lang="fr-FR" sz="2400" b="1">
                <a:solidFill>
                  <a:srgbClr val="385438"/>
                </a:solidFill>
              </a:rPr>
              <a:t>Désactivez votre micro</a:t>
            </a:r>
          </a:p>
        </p:txBody>
      </p:sp>
      <p:sp>
        <p:nvSpPr>
          <p:cNvPr id="78" name="Espace réservé du contenu 2">
            <a:extLst>
              <a:ext uri="{FF2B5EF4-FFF2-40B4-BE49-F238E27FC236}">
                <a16:creationId xmlns:a16="http://schemas.microsoft.com/office/drawing/2014/main" id="{D678223A-82A6-4423-B49B-9DAC24949997}"/>
              </a:ext>
            </a:extLst>
          </p:cNvPr>
          <p:cNvSpPr txBox="1">
            <a:spLocks/>
          </p:cNvSpPr>
          <p:nvPr/>
        </p:nvSpPr>
        <p:spPr bwMode="auto">
          <a:xfrm>
            <a:off x="2608790" y="4022299"/>
            <a:ext cx="6022372" cy="725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121920" bIns="60960" numCol="1" anchor="t" anchorCtr="0" compatLnSpc="1">
            <a:prstTxWarp prst="textNoShape">
              <a:avLst/>
            </a:prstTxWarp>
            <a:noAutofit/>
          </a:bodyPr>
          <a:lstStyle>
            <a:lvl1pPr marL="0" indent="0" algn="l" rtl="0" eaLnBrk="1" fontAlgn="base" hangingPunct="1">
              <a:spcBef>
                <a:spcPct val="20000"/>
              </a:spcBef>
              <a:spcAft>
                <a:spcPct val="0"/>
              </a:spcAft>
              <a:buFont typeface="Arial" charset="0"/>
              <a:buNone/>
              <a:defRPr lang="fr-FR" sz="1800" kern="1200">
                <a:solidFill>
                  <a:schemeClr val="tx1">
                    <a:lumMod val="50000"/>
                    <a:lumOff val="50000"/>
                  </a:schemeClr>
                </a:solidFill>
                <a:latin typeface="Segoe UI Light" panose="020B0502040204020203" pitchFamily="34" charset="0"/>
                <a:ea typeface="Segoe UI Light" panose="020B0502040204020203" pitchFamily="34" charset="0"/>
                <a:cs typeface="Segoe UI Light" panose="020B0502040204020203" pitchFamily="34" charset="0"/>
              </a:defRPr>
            </a:lvl1pPr>
            <a:lvl2pPr marL="457200" indent="0" algn="l" rtl="0" eaLnBrk="1" fontAlgn="base" hangingPunct="1">
              <a:spcBef>
                <a:spcPct val="20000"/>
              </a:spcBef>
              <a:spcAft>
                <a:spcPct val="0"/>
              </a:spcAft>
              <a:buFont typeface="Arial" charset="0"/>
              <a:buNone/>
              <a:defRPr lang="fr-FR" sz="1600" kern="1200">
                <a:solidFill>
                  <a:schemeClr val="tx1">
                    <a:lumMod val="50000"/>
                    <a:lumOff val="50000"/>
                  </a:schemeClr>
                </a:solidFill>
                <a:latin typeface="Segoe UI Light" panose="020B0502040204020203" pitchFamily="34" charset="0"/>
                <a:ea typeface="Segoe UI Light" panose="020B0502040204020203" pitchFamily="34" charset="0"/>
                <a:cs typeface="Segoe UI Light" panose="020B0502040204020203" pitchFamily="34" charset="0"/>
              </a:defRPr>
            </a:lvl2pPr>
            <a:lvl3pPr marL="914400" indent="0" algn="l" rtl="0" eaLnBrk="1" fontAlgn="base" hangingPunct="1">
              <a:spcBef>
                <a:spcPct val="20000"/>
              </a:spcBef>
              <a:spcAft>
                <a:spcPct val="0"/>
              </a:spcAft>
              <a:buFont typeface="Arial" charset="0"/>
              <a:buNone/>
              <a:defRPr lang="fr-FR" sz="1400" kern="1200">
                <a:solidFill>
                  <a:schemeClr val="tx1">
                    <a:lumMod val="50000"/>
                    <a:lumOff val="50000"/>
                  </a:schemeClr>
                </a:solidFill>
                <a:latin typeface="Segoe UI Light" panose="020B0502040204020203" pitchFamily="34" charset="0"/>
                <a:ea typeface="Segoe UI Light" panose="020B0502040204020203" pitchFamily="34" charset="0"/>
                <a:cs typeface="Segoe UI Light" panose="020B0502040204020203" pitchFamily="34" charset="0"/>
              </a:defRPr>
            </a:lvl3pPr>
            <a:lvl4pPr marL="1371600" indent="0" algn="l" rtl="0" eaLnBrk="1" fontAlgn="base" hangingPunct="1">
              <a:spcBef>
                <a:spcPct val="20000"/>
              </a:spcBef>
              <a:spcAft>
                <a:spcPct val="0"/>
              </a:spcAft>
              <a:buFont typeface="Arial" charset="0"/>
              <a:buNone/>
              <a:defRPr lang="fr-FR" sz="1200" kern="1200">
                <a:solidFill>
                  <a:schemeClr val="tx1">
                    <a:lumMod val="50000"/>
                    <a:lumOff val="50000"/>
                  </a:schemeClr>
                </a:solidFill>
                <a:latin typeface="Segoe UI Light" panose="020B0502040204020203" pitchFamily="34" charset="0"/>
                <a:ea typeface="Segoe UI Light" panose="020B0502040204020203" pitchFamily="34" charset="0"/>
                <a:cs typeface="Segoe UI Light" panose="020B0502040204020203" pitchFamily="34" charset="0"/>
              </a:defRPr>
            </a:lvl4pPr>
            <a:lvl5pPr marL="1828800" indent="0" algn="l" rtl="0" eaLnBrk="1" fontAlgn="base" hangingPunct="1">
              <a:spcBef>
                <a:spcPct val="20000"/>
              </a:spcBef>
              <a:spcAft>
                <a:spcPct val="0"/>
              </a:spcAft>
              <a:buFont typeface="Arial" charset="0"/>
              <a:buNone/>
              <a:defRPr lang="fr-FR" sz="1200" kern="1200">
                <a:solidFill>
                  <a:schemeClr val="tx1">
                    <a:lumMod val="50000"/>
                    <a:lumOff val="50000"/>
                  </a:schemeClr>
                </a:solidFill>
                <a:latin typeface="Segoe UI Light" panose="020B0502040204020203" pitchFamily="34" charset="0"/>
                <a:ea typeface="Segoe UI Light" panose="020B0502040204020203" pitchFamily="34" charset="0"/>
                <a:cs typeface="Segoe UI Light" panose="020B0502040204020203"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FR" sz="2400">
                <a:solidFill>
                  <a:srgbClr val="385438"/>
                </a:solidFill>
              </a:rPr>
              <a:t>Pour vous accompagner durant les ateliers</a:t>
            </a:r>
          </a:p>
          <a:p>
            <a:r>
              <a:rPr lang="fr-FR" sz="2400" b="1">
                <a:solidFill>
                  <a:srgbClr val="385438"/>
                </a:solidFill>
              </a:rPr>
              <a:t>Partagez votre écran</a:t>
            </a:r>
          </a:p>
        </p:txBody>
      </p:sp>
      <p:sp>
        <p:nvSpPr>
          <p:cNvPr id="79" name="Espace réservé du contenu 2">
            <a:extLst>
              <a:ext uri="{FF2B5EF4-FFF2-40B4-BE49-F238E27FC236}">
                <a16:creationId xmlns:a16="http://schemas.microsoft.com/office/drawing/2014/main" id="{5510EEA3-C3DF-4A9E-A756-D79A1A3048E4}"/>
              </a:ext>
            </a:extLst>
          </p:cNvPr>
          <p:cNvSpPr txBox="1">
            <a:spLocks/>
          </p:cNvSpPr>
          <p:nvPr/>
        </p:nvSpPr>
        <p:spPr bwMode="auto">
          <a:xfrm>
            <a:off x="2608790" y="5059903"/>
            <a:ext cx="6022372" cy="725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121920" bIns="60960" numCol="1" anchor="t" anchorCtr="0" compatLnSpc="1">
            <a:prstTxWarp prst="textNoShape">
              <a:avLst/>
            </a:prstTxWarp>
            <a:noAutofit/>
          </a:bodyPr>
          <a:lstStyle>
            <a:lvl1pPr marL="0" indent="0" algn="l" rtl="0" eaLnBrk="1" fontAlgn="base" hangingPunct="1">
              <a:spcBef>
                <a:spcPct val="20000"/>
              </a:spcBef>
              <a:spcAft>
                <a:spcPct val="0"/>
              </a:spcAft>
              <a:buFont typeface="Arial" charset="0"/>
              <a:buNone/>
              <a:defRPr lang="fr-FR" sz="1800" kern="1200">
                <a:solidFill>
                  <a:schemeClr val="tx1">
                    <a:lumMod val="50000"/>
                    <a:lumOff val="50000"/>
                  </a:schemeClr>
                </a:solidFill>
                <a:latin typeface="Segoe UI Light" panose="020B0502040204020203" pitchFamily="34" charset="0"/>
                <a:ea typeface="Segoe UI Light" panose="020B0502040204020203" pitchFamily="34" charset="0"/>
                <a:cs typeface="Segoe UI Light" panose="020B0502040204020203" pitchFamily="34" charset="0"/>
              </a:defRPr>
            </a:lvl1pPr>
            <a:lvl2pPr marL="457200" indent="0" algn="l" rtl="0" eaLnBrk="1" fontAlgn="base" hangingPunct="1">
              <a:spcBef>
                <a:spcPct val="20000"/>
              </a:spcBef>
              <a:spcAft>
                <a:spcPct val="0"/>
              </a:spcAft>
              <a:buFont typeface="Arial" charset="0"/>
              <a:buNone/>
              <a:defRPr lang="fr-FR" sz="1600" kern="1200">
                <a:solidFill>
                  <a:schemeClr val="tx1">
                    <a:lumMod val="50000"/>
                    <a:lumOff val="50000"/>
                  </a:schemeClr>
                </a:solidFill>
                <a:latin typeface="Segoe UI Light" panose="020B0502040204020203" pitchFamily="34" charset="0"/>
                <a:ea typeface="Segoe UI Light" panose="020B0502040204020203" pitchFamily="34" charset="0"/>
                <a:cs typeface="Segoe UI Light" panose="020B0502040204020203" pitchFamily="34" charset="0"/>
              </a:defRPr>
            </a:lvl2pPr>
            <a:lvl3pPr marL="914400" indent="0" algn="l" rtl="0" eaLnBrk="1" fontAlgn="base" hangingPunct="1">
              <a:spcBef>
                <a:spcPct val="20000"/>
              </a:spcBef>
              <a:spcAft>
                <a:spcPct val="0"/>
              </a:spcAft>
              <a:buFont typeface="Arial" charset="0"/>
              <a:buNone/>
              <a:defRPr lang="fr-FR" sz="1400" kern="1200">
                <a:solidFill>
                  <a:schemeClr val="tx1">
                    <a:lumMod val="50000"/>
                    <a:lumOff val="50000"/>
                  </a:schemeClr>
                </a:solidFill>
                <a:latin typeface="Segoe UI Light" panose="020B0502040204020203" pitchFamily="34" charset="0"/>
                <a:ea typeface="Segoe UI Light" panose="020B0502040204020203" pitchFamily="34" charset="0"/>
                <a:cs typeface="Segoe UI Light" panose="020B0502040204020203" pitchFamily="34" charset="0"/>
              </a:defRPr>
            </a:lvl3pPr>
            <a:lvl4pPr marL="1371600" indent="0" algn="l" rtl="0" eaLnBrk="1" fontAlgn="base" hangingPunct="1">
              <a:spcBef>
                <a:spcPct val="20000"/>
              </a:spcBef>
              <a:spcAft>
                <a:spcPct val="0"/>
              </a:spcAft>
              <a:buFont typeface="Arial" charset="0"/>
              <a:buNone/>
              <a:defRPr lang="fr-FR" sz="1200" kern="1200">
                <a:solidFill>
                  <a:schemeClr val="tx1">
                    <a:lumMod val="50000"/>
                    <a:lumOff val="50000"/>
                  </a:schemeClr>
                </a:solidFill>
                <a:latin typeface="Segoe UI Light" panose="020B0502040204020203" pitchFamily="34" charset="0"/>
                <a:ea typeface="Segoe UI Light" panose="020B0502040204020203" pitchFamily="34" charset="0"/>
                <a:cs typeface="Segoe UI Light" panose="020B0502040204020203" pitchFamily="34" charset="0"/>
              </a:defRPr>
            </a:lvl4pPr>
            <a:lvl5pPr marL="1828800" indent="0" algn="l" rtl="0" eaLnBrk="1" fontAlgn="base" hangingPunct="1">
              <a:spcBef>
                <a:spcPct val="20000"/>
              </a:spcBef>
              <a:spcAft>
                <a:spcPct val="0"/>
              </a:spcAft>
              <a:buFont typeface="Arial" charset="0"/>
              <a:buNone/>
              <a:defRPr lang="fr-FR" sz="1200" kern="1200">
                <a:solidFill>
                  <a:schemeClr val="tx1">
                    <a:lumMod val="50000"/>
                    <a:lumOff val="50000"/>
                  </a:schemeClr>
                </a:solidFill>
                <a:latin typeface="Segoe UI Light" panose="020B0502040204020203" pitchFamily="34" charset="0"/>
                <a:ea typeface="Segoe UI Light" panose="020B0502040204020203" pitchFamily="34" charset="0"/>
                <a:cs typeface="Segoe UI Light" panose="020B0502040204020203"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FR" sz="2400">
                <a:solidFill>
                  <a:srgbClr val="385438"/>
                </a:solidFill>
              </a:rPr>
              <a:t>Pour échanger, partager…</a:t>
            </a:r>
          </a:p>
          <a:p>
            <a:r>
              <a:rPr lang="fr-FR" sz="2400" b="1">
                <a:solidFill>
                  <a:srgbClr val="385438"/>
                </a:solidFill>
              </a:rPr>
              <a:t>Utilisez l’outil de conversation (Tchat)</a:t>
            </a:r>
          </a:p>
        </p:txBody>
      </p:sp>
      <p:pic>
        <p:nvPicPr>
          <p:cNvPr id="8" name="Image 7">
            <a:extLst>
              <a:ext uri="{FF2B5EF4-FFF2-40B4-BE49-F238E27FC236}">
                <a16:creationId xmlns:a16="http://schemas.microsoft.com/office/drawing/2014/main" id="{8AC8D813-30E9-A9E7-E9A8-099E72C9AF79}"/>
              </a:ext>
            </a:extLst>
          </p:cNvPr>
          <p:cNvPicPr>
            <a:picLocks noChangeAspect="1"/>
          </p:cNvPicPr>
          <p:nvPr/>
        </p:nvPicPr>
        <p:blipFill rotWithShape="1">
          <a:blip r:embed="rId3"/>
          <a:srcRect l="1831" r="87507"/>
          <a:stretch/>
        </p:blipFill>
        <p:spPr>
          <a:xfrm>
            <a:off x="1632741" y="5246039"/>
            <a:ext cx="662940" cy="586791"/>
          </a:xfrm>
          <a:prstGeom prst="rect">
            <a:avLst/>
          </a:prstGeom>
        </p:spPr>
      </p:pic>
      <p:pic>
        <p:nvPicPr>
          <p:cNvPr id="9" name="Image 8">
            <a:extLst>
              <a:ext uri="{FF2B5EF4-FFF2-40B4-BE49-F238E27FC236}">
                <a16:creationId xmlns:a16="http://schemas.microsoft.com/office/drawing/2014/main" id="{43DDACAF-8BD4-B49A-8F04-E28CC8A7898F}"/>
              </a:ext>
            </a:extLst>
          </p:cNvPr>
          <p:cNvPicPr>
            <a:picLocks noChangeAspect="1"/>
          </p:cNvPicPr>
          <p:nvPr/>
        </p:nvPicPr>
        <p:blipFill rotWithShape="1">
          <a:blip r:embed="rId3"/>
          <a:srcRect l="70926" r="20376"/>
          <a:stretch/>
        </p:blipFill>
        <p:spPr>
          <a:xfrm>
            <a:off x="1693753" y="2001354"/>
            <a:ext cx="540916" cy="586791"/>
          </a:xfrm>
          <a:prstGeom prst="rect">
            <a:avLst/>
          </a:prstGeom>
        </p:spPr>
      </p:pic>
      <p:pic>
        <p:nvPicPr>
          <p:cNvPr id="12" name="Image 11">
            <a:extLst>
              <a:ext uri="{FF2B5EF4-FFF2-40B4-BE49-F238E27FC236}">
                <a16:creationId xmlns:a16="http://schemas.microsoft.com/office/drawing/2014/main" id="{50E2FCE9-D137-DCE2-89A3-03F01A36B26C}"/>
              </a:ext>
            </a:extLst>
          </p:cNvPr>
          <p:cNvPicPr>
            <a:picLocks noChangeAspect="1"/>
          </p:cNvPicPr>
          <p:nvPr/>
        </p:nvPicPr>
        <p:blipFill>
          <a:blip r:embed="rId4"/>
          <a:stretch>
            <a:fillRect/>
          </a:stretch>
        </p:blipFill>
        <p:spPr>
          <a:xfrm>
            <a:off x="1707273" y="3084997"/>
            <a:ext cx="548688" cy="441998"/>
          </a:xfrm>
          <a:prstGeom prst="rect">
            <a:avLst/>
          </a:prstGeom>
        </p:spPr>
      </p:pic>
      <p:pic>
        <p:nvPicPr>
          <p:cNvPr id="13" name="Image 12">
            <a:extLst>
              <a:ext uri="{FF2B5EF4-FFF2-40B4-BE49-F238E27FC236}">
                <a16:creationId xmlns:a16="http://schemas.microsoft.com/office/drawing/2014/main" id="{F0574E73-DF58-626E-9184-8CA68D7159A0}"/>
              </a:ext>
            </a:extLst>
          </p:cNvPr>
          <p:cNvPicPr>
            <a:picLocks noChangeAspect="1"/>
          </p:cNvPicPr>
          <p:nvPr/>
        </p:nvPicPr>
        <p:blipFill rotWithShape="1">
          <a:blip r:embed="rId3"/>
          <a:srcRect l="90485" r="692"/>
          <a:stretch/>
        </p:blipFill>
        <p:spPr>
          <a:xfrm>
            <a:off x="1707273" y="4110709"/>
            <a:ext cx="548688" cy="586791"/>
          </a:xfrm>
          <a:prstGeom prst="rect">
            <a:avLst/>
          </a:prstGeom>
        </p:spPr>
      </p:pic>
    </p:spTree>
    <p:custDataLst>
      <p:tags r:id="rId1"/>
    </p:custDataLst>
    <p:extLst>
      <p:ext uri="{BB962C8B-B14F-4D97-AF65-F5344CB8AC3E}">
        <p14:creationId xmlns:p14="http://schemas.microsoft.com/office/powerpoint/2010/main" val="243441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36EFA-47AB-3165-D62A-C6B099E96FA9}"/>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323677E1-E498-388A-9715-C11D89B5BEF2}"/>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6F5D0954-0192-09CB-41D0-04F256FEAF72}"/>
              </a:ext>
            </a:extLst>
          </p:cNvPr>
          <p:cNvSpPr>
            <a:spLocks noGrp="1"/>
          </p:cNvSpPr>
          <p:nvPr>
            <p:ph type="sldNum" sz="quarter" idx="12"/>
          </p:nvPr>
        </p:nvSpPr>
        <p:spPr/>
        <p:txBody>
          <a:bodyPr/>
          <a:lstStyle/>
          <a:p>
            <a:fld id="{4BDCF11F-44B6-4DE8-8BC8-D1A3E36F4D29}" type="slidenum">
              <a:rPr lang="fr-FR" smtClean="0"/>
              <a:t>50</a:t>
            </a:fld>
            <a:endParaRPr lang="fr-FR"/>
          </a:p>
        </p:txBody>
      </p:sp>
      <p:sp>
        <p:nvSpPr>
          <p:cNvPr id="6" name="Rectangle 5">
            <a:extLst>
              <a:ext uri="{FF2B5EF4-FFF2-40B4-BE49-F238E27FC236}">
                <a16:creationId xmlns:a16="http://schemas.microsoft.com/office/drawing/2014/main" id="{3CD0CC44-C418-0A18-94EB-0ACC65277ED0}"/>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1C0D1FC1-4526-A0AE-F6F4-DA84F94E114E}"/>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1 : Installation de Docker Engine et premiers pas</a:t>
            </a:r>
          </a:p>
        </p:txBody>
      </p:sp>
      <p:sp>
        <p:nvSpPr>
          <p:cNvPr id="7" name="ZoneTexte 6">
            <a:extLst>
              <a:ext uri="{FF2B5EF4-FFF2-40B4-BE49-F238E27FC236}">
                <a16:creationId xmlns:a16="http://schemas.microsoft.com/office/drawing/2014/main" id="{6365FB12-A045-7359-31A0-39EBB7D96A50}"/>
              </a:ext>
            </a:extLst>
          </p:cNvPr>
          <p:cNvSpPr txBox="1"/>
          <p:nvPr/>
        </p:nvSpPr>
        <p:spPr>
          <a:xfrm>
            <a:off x="1425388" y="888029"/>
            <a:ext cx="6096000" cy="3970318"/>
          </a:xfrm>
          <a:prstGeom prst="rect">
            <a:avLst/>
          </a:prstGeom>
          <a:noFill/>
        </p:spPr>
        <p:txBody>
          <a:bodyPr wrap="square">
            <a:spAutoFit/>
          </a:bodyPr>
          <a:lstStyle/>
          <a:p>
            <a:pPr>
              <a:buNone/>
            </a:pPr>
            <a:r>
              <a:rPr lang="fr-FR" b="1" dirty="0"/>
              <a:t>Étape 9 – Afficher les images</a:t>
            </a:r>
          </a:p>
          <a:p>
            <a:pPr rtl="0">
              <a:buNone/>
            </a:pPr>
            <a:r>
              <a:rPr lang="fr-FR" dirty="0">
                <a:latin typeface="Courier New" panose="02070309020205020404" pitchFamily="49" charset="0"/>
              </a:rPr>
              <a:t>docker images</a:t>
            </a:r>
          </a:p>
          <a:p>
            <a:pPr>
              <a:buNone/>
            </a:pPr>
            <a:r>
              <a:rPr lang="fr-FR" dirty="0"/>
              <a:t>Résultat attendu :</a:t>
            </a:r>
          </a:p>
          <a:p>
            <a:pPr rtl="0">
              <a:buNone/>
            </a:pPr>
            <a:r>
              <a:rPr lang="fr-FR" dirty="0">
                <a:latin typeface="Courier New" panose="02070309020205020404" pitchFamily="49" charset="0"/>
              </a:rPr>
              <a:t>hello-world</a:t>
            </a:r>
          </a:p>
          <a:p>
            <a:pPr>
              <a:buNone/>
            </a:pPr>
            <a:r>
              <a:rPr lang="fr-FR" dirty="0"/>
              <a:t>Question :</a:t>
            </a:r>
          </a:p>
          <a:p>
            <a:pPr>
              <a:buNone/>
            </a:pPr>
            <a:r>
              <a:rPr lang="fr-FR" dirty="0"/>
              <a:t>👉 Quelle est la taille de l'image ?</a:t>
            </a:r>
          </a:p>
          <a:p>
            <a:pPr>
              <a:buNone/>
            </a:pPr>
            <a:br>
              <a:rPr lang="fr-FR" dirty="0"/>
            </a:br>
            <a:endParaRPr lang="fr-FR" dirty="0"/>
          </a:p>
          <a:p>
            <a:pPr>
              <a:buNone/>
            </a:pPr>
            <a:r>
              <a:rPr lang="fr-FR" b="1" dirty="0"/>
              <a:t>Étape 10 – Télécharger une image</a:t>
            </a:r>
          </a:p>
          <a:p>
            <a:pPr>
              <a:buNone/>
            </a:pPr>
            <a:r>
              <a:rPr lang="fr-FR" dirty="0"/>
              <a:t>Télécharger Ubuntu :</a:t>
            </a:r>
          </a:p>
          <a:p>
            <a:pPr rtl="0">
              <a:buNone/>
            </a:pPr>
            <a:r>
              <a:rPr lang="fr-FR" dirty="0">
                <a:latin typeface="Courier New" panose="02070309020205020404" pitchFamily="49" charset="0"/>
              </a:rPr>
              <a:t>docker pull ubuntu</a:t>
            </a:r>
          </a:p>
          <a:p>
            <a:pPr>
              <a:buNone/>
            </a:pPr>
            <a:r>
              <a:rPr lang="fr-FR" dirty="0"/>
              <a:t>Puis :</a:t>
            </a:r>
          </a:p>
          <a:p>
            <a:pPr rtl="0">
              <a:buNone/>
            </a:pPr>
            <a:r>
              <a:rPr lang="fr-FR" dirty="0">
                <a:latin typeface="Courier New" panose="02070309020205020404" pitchFamily="49" charset="0"/>
              </a:rPr>
              <a:t>docker images</a:t>
            </a:r>
          </a:p>
          <a:p>
            <a:pPr>
              <a:buNone/>
            </a:pPr>
            <a:r>
              <a:rPr lang="fr-FR" dirty="0"/>
              <a:t>Observer les images disponibles.</a:t>
            </a:r>
          </a:p>
        </p:txBody>
      </p:sp>
    </p:spTree>
    <p:extLst>
      <p:ext uri="{BB962C8B-B14F-4D97-AF65-F5344CB8AC3E}">
        <p14:creationId xmlns:p14="http://schemas.microsoft.com/office/powerpoint/2010/main" val="251653629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588C61-1BD3-380C-6501-D1CE6799590E}"/>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7199EE8F-EACF-6AC2-179C-BF7FF4595BDB}"/>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5768E00E-6923-41E2-B128-ED5DA11E18A4}"/>
              </a:ext>
            </a:extLst>
          </p:cNvPr>
          <p:cNvSpPr>
            <a:spLocks noGrp="1"/>
          </p:cNvSpPr>
          <p:nvPr>
            <p:ph type="sldNum" sz="quarter" idx="12"/>
          </p:nvPr>
        </p:nvSpPr>
        <p:spPr/>
        <p:txBody>
          <a:bodyPr/>
          <a:lstStyle/>
          <a:p>
            <a:fld id="{4BDCF11F-44B6-4DE8-8BC8-D1A3E36F4D29}" type="slidenum">
              <a:rPr lang="fr-FR" smtClean="0"/>
              <a:t>51</a:t>
            </a:fld>
            <a:endParaRPr lang="fr-FR"/>
          </a:p>
        </p:txBody>
      </p:sp>
      <p:sp>
        <p:nvSpPr>
          <p:cNvPr id="6" name="Rectangle 5">
            <a:extLst>
              <a:ext uri="{FF2B5EF4-FFF2-40B4-BE49-F238E27FC236}">
                <a16:creationId xmlns:a16="http://schemas.microsoft.com/office/drawing/2014/main" id="{D3C56CAB-F66E-D66D-8F15-CE50B88C40C0}"/>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A455A4D5-81FC-2AB3-E6BE-331CEC7FA808}"/>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1 : Installation de Docker Engine et premiers pas</a:t>
            </a:r>
          </a:p>
        </p:txBody>
      </p:sp>
      <p:sp>
        <p:nvSpPr>
          <p:cNvPr id="7" name="ZoneTexte 6">
            <a:extLst>
              <a:ext uri="{FF2B5EF4-FFF2-40B4-BE49-F238E27FC236}">
                <a16:creationId xmlns:a16="http://schemas.microsoft.com/office/drawing/2014/main" id="{E347BA34-DF3C-2F34-5896-A6BA0B0272D2}"/>
              </a:ext>
            </a:extLst>
          </p:cNvPr>
          <p:cNvSpPr txBox="1"/>
          <p:nvPr/>
        </p:nvSpPr>
        <p:spPr>
          <a:xfrm>
            <a:off x="1524000" y="993791"/>
            <a:ext cx="6096000" cy="2862322"/>
          </a:xfrm>
          <a:prstGeom prst="rect">
            <a:avLst/>
          </a:prstGeom>
          <a:noFill/>
        </p:spPr>
        <p:txBody>
          <a:bodyPr wrap="square">
            <a:spAutoFit/>
          </a:bodyPr>
          <a:lstStyle/>
          <a:p>
            <a:pPr>
              <a:buNone/>
            </a:pPr>
            <a:r>
              <a:rPr lang="fr-FR" b="1" dirty="0"/>
              <a:t>Étape 11 – Créer un conteneur Ubuntu interactif</a:t>
            </a:r>
          </a:p>
          <a:p>
            <a:pPr rtl="0">
              <a:buNone/>
            </a:pPr>
            <a:r>
              <a:rPr lang="fr-FR" dirty="0">
                <a:latin typeface="Courier New" panose="02070309020205020404" pitchFamily="49" charset="0"/>
              </a:rPr>
              <a:t>docker run -</a:t>
            </a:r>
            <a:r>
              <a:rPr lang="fr-FR" dirty="0" err="1">
                <a:latin typeface="Courier New" panose="02070309020205020404" pitchFamily="49" charset="0"/>
              </a:rPr>
              <a:t>it</a:t>
            </a:r>
            <a:r>
              <a:rPr lang="fr-FR" dirty="0">
                <a:latin typeface="Courier New" panose="02070309020205020404" pitchFamily="49" charset="0"/>
              </a:rPr>
              <a:t> ubuntu </a:t>
            </a:r>
            <a:r>
              <a:rPr lang="fr-FR" dirty="0" err="1">
                <a:latin typeface="Courier New" panose="02070309020205020404" pitchFamily="49" charset="0"/>
              </a:rPr>
              <a:t>bash</a:t>
            </a:r>
            <a:endParaRPr lang="fr-FR" dirty="0">
              <a:latin typeface="Courier New" panose="02070309020205020404" pitchFamily="49" charset="0"/>
            </a:endParaRPr>
          </a:p>
          <a:p>
            <a:pPr>
              <a:buNone/>
            </a:pPr>
            <a:r>
              <a:rPr lang="fr-FR" dirty="0"/>
              <a:t>Vérifier :</a:t>
            </a:r>
          </a:p>
          <a:p>
            <a:pPr rtl="0">
              <a:buNone/>
            </a:pPr>
            <a:r>
              <a:rPr lang="fr-FR" dirty="0">
                <a:latin typeface="Courier New" panose="02070309020205020404" pitchFamily="49" charset="0"/>
              </a:rPr>
              <a:t>cat /</a:t>
            </a:r>
            <a:r>
              <a:rPr lang="fr-FR" dirty="0" err="1">
                <a:latin typeface="Courier New" panose="02070309020205020404" pitchFamily="49" charset="0"/>
              </a:rPr>
              <a:t>etc</a:t>
            </a:r>
            <a:r>
              <a:rPr lang="fr-FR" dirty="0">
                <a:latin typeface="Courier New" panose="02070309020205020404" pitchFamily="49" charset="0"/>
              </a:rPr>
              <a:t>/os-release</a:t>
            </a:r>
            <a:br>
              <a:rPr lang="fr-FR" dirty="0">
                <a:latin typeface="Courier New" panose="02070309020205020404" pitchFamily="49" charset="0"/>
              </a:rPr>
            </a:br>
            <a:br>
              <a:rPr lang="fr-FR" dirty="0">
                <a:latin typeface="Courier New" panose="02070309020205020404" pitchFamily="49" charset="0"/>
              </a:rPr>
            </a:br>
            <a:r>
              <a:rPr lang="fr-FR" dirty="0">
                <a:latin typeface="Courier New" panose="02070309020205020404" pitchFamily="49" charset="0"/>
              </a:rPr>
              <a:t>hostname</a:t>
            </a:r>
            <a:br>
              <a:rPr lang="fr-FR" dirty="0">
                <a:latin typeface="Courier New" panose="02070309020205020404" pitchFamily="49" charset="0"/>
              </a:rPr>
            </a:br>
            <a:br>
              <a:rPr lang="fr-FR" dirty="0">
                <a:latin typeface="Courier New" panose="02070309020205020404" pitchFamily="49" charset="0"/>
              </a:rPr>
            </a:br>
            <a:r>
              <a:rPr lang="fr-FR" dirty="0" err="1">
                <a:latin typeface="Courier New" panose="02070309020205020404" pitchFamily="49" charset="0"/>
              </a:rPr>
              <a:t>pwd</a:t>
            </a:r>
            <a:endParaRPr lang="fr-FR" dirty="0">
              <a:latin typeface="Courier New" panose="02070309020205020404" pitchFamily="49" charset="0"/>
            </a:endParaRPr>
          </a:p>
          <a:p>
            <a:pPr>
              <a:buNone/>
            </a:pPr>
            <a:r>
              <a:rPr lang="fr-FR" dirty="0"/>
              <a:t>Quitter :</a:t>
            </a:r>
          </a:p>
          <a:p>
            <a:pPr rtl="0">
              <a:buNone/>
            </a:pPr>
            <a:r>
              <a:rPr lang="fr-FR" dirty="0">
                <a:latin typeface="Courier New" panose="02070309020205020404" pitchFamily="49" charset="0"/>
              </a:rPr>
              <a:t>exit</a:t>
            </a:r>
          </a:p>
        </p:txBody>
      </p:sp>
    </p:spTree>
    <p:extLst>
      <p:ext uri="{BB962C8B-B14F-4D97-AF65-F5344CB8AC3E}">
        <p14:creationId xmlns:p14="http://schemas.microsoft.com/office/powerpoint/2010/main" val="1600169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EAB124-031C-ECC3-159E-1FBA0F2030C1}"/>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66FE31D9-6B7B-F090-E973-2F177AD981F6}"/>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C82332CC-5C0B-CC7A-B8EE-F7CF3677B151}"/>
              </a:ext>
            </a:extLst>
          </p:cNvPr>
          <p:cNvSpPr>
            <a:spLocks noGrp="1"/>
          </p:cNvSpPr>
          <p:nvPr>
            <p:ph type="sldNum" sz="quarter" idx="12"/>
          </p:nvPr>
        </p:nvSpPr>
        <p:spPr/>
        <p:txBody>
          <a:bodyPr/>
          <a:lstStyle/>
          <a:p>
            <a:fld id="{4BDCF11F-44B6-4DE8-8BC8-D1A3E36F4D29}" type="slidenum">
              <a:rPr lang="fr-FR" smtClean="0"/>
              <a:t>52</a:t>
            </a:fld>
            <a:endParaRPr lang="fr-FR"/>
          </a:p>
        </p:txBody>
      </p:sp>
      <p:sp>
        <p:nvSpPr>
          <p:cNvPr id="6" name="Rectangle 5">
            <a:extLst>
              <a:ext uri="{FF2B5EF4-FFF2-40B4-BE49-F238E27FC236}">
                <a16:creationId xmlns:a16="http://schemas.microsoft.com/office/drawing/2014/main" id="{19849F5B-5005-3E61-29CE-7F7FF011EF7F}"/>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BC4B3A81-69B6-7857-D4CE-39D6D0EDAA79}"/>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1 : Installation de Docker Engine et premiers pas</a:t>
            </a:r>
          </a:p>
        </p:txBody>
      </p:sp>
      <p:sp>
        <p:nvSpPr>
          <p:cNvPr id="7" name="ZoneTexte 6">
            <a:extLst>
              <a:ext uri="{FF2B5EF4-FFF2-40B4-BE49-F238E27FC236}">
                <a16:creationId xmlns:a16="http://schemas.microsoft.com/office/drawing/2014/main" id="{68187E01-7E00-D1EA-B3D3-6AD6AEC90F5F}"/>
              </a:ext>
            </a:extLst>
          </p:cNvPr>
          <p:cNvSpPr txBox="1"/>
          <p:nvPr/>
        </p:nvSpPr>
        <p:spPr>
          <a:xfrm>
            <a:off x="1465729" y="834241"/>
            <a:ext cx="8018930" cy="3970318"/>
          </a:xfrm>
          <a:prstGeom prst="rect">
            <a:avLst/>
          </a:prstGeom>
          <a:noFill/>
        </p:spPr>
        <p:txBody>
          <a:bodyPr wrap="square">
            <a:spAutoFit/>
          </a:bodyPr>
          <a:lstStyle/>
          <a:p>
            <a:pPr>
              <a:buNone/>
            </a:pPr>
            <a:r>
              <a:rPr lang="fr-FR" b="1" dirty="0"/>
              <a:t>Étape 12 – Déployer un serveur Web</a:t>
            </a:r>
          </a:p>
          <a:p>
            <a:pPr>
              <a:buNone/>
            </a:pPr>
            <a:r>
              <a:rPr lang="fr-FR" dirty="0"/>
              <a:t>Télécharger Nginx :</a:t>
            </a:r>
          </a:p>
          <a:p>
            <a:pPr rtl="0">
              <a:buNone/>
            </a:pPr>
            <a:r>
              <a:rPr lang="fr-FR" dirty="0">
                <a:latin typeface="Courier New" panose="02070309020205020404" pitchFamily="49" charset="0"/>
              </a:rPr>
              <a:t>docker pull nginx</a:t>
            </a:r>
          </a:p>
          <a:p>
            <a:pPr>
              <a:buNone/>
            </a:pPr>
            <a:r>
              <a:rPr lang="fr-FR" dirty="0"/>
              <a:t>Créer le conteneur :</a:t>
            </a:r>
          </a:p>
          <a:p>
            <a:pPr rtl="0">
              <a:buNone/>
            </a:pPr>
            <a:r>
              <a:rPr lang="fr-FR" dirty="0">
                <a:latin typeface="Courier New" panose="02070309020205020404" pitchFamily="49" charset="0"/>
              </a:rPr>
              <a:t>docker run -d \</a:t>
            </a:r>
            <a:br>
              <a:rPr lang="fr-FR" dirty="0">
                <a:latin typeface="Courier New" panose="02070309020205020404" pitchFamily="49" charset="0"/>
              </a:rPr>
            </a:br>
            <a:r>
              <a:rPr lang="fr-FR" dirty="0">
                <a:latin typeface="Courier New" panose="02070309020205020404" pitchFamily="49" charset="0"/>
              </a:rPr>
              <a:t>--</a:t>
            </a:r>
            <a:r>
              <a:rPr lang="fr-FR" dirty="0" err="1">
                <a:latin typeface="Courier New" panose="02070309020205020404" pitchFamily="49" charset="0"/>
              </a:rPr>
              <a:t>name</a:t>
            </a:r>
            <a:r>
              <a:rPr lang="fr-FR" dirty="0">
                <a:latin typeface="Courier New" panose="02070309020205020404" pitchFamily="49" charset="0"/>
              </a:rPr>
              <a:t> nginx-</a:t>
            </a:r>
            <a:r>
              <a:rPr lang="fr-FR" dirty="0" err="1">
                <a:latin typeface="Courier New" panose="02070309020205020404" pitchFamily="49" charset="0"/>
              </a:rPr>
              <a:t>demo</a:t>
            </a:r>
            <a:r>
              <a:rPr lang="fr-FR" dirty="0">
                <a:latin typeface="Courier New" panose="02070309020205020404" pitchFamily="49" charset="0"/>
              </a:rPr>
              <a:t> \</a:t>
            </a:r>
            <a:br>
              <a:rPr lang="fr-FR" dirty="0">
                <a:latin typeface="Courier New" panose="02070309020205020404" pitchFamily="49" charset="0"/>
              </a:rPr>
            </a:br>
            <a:r>
              <a:rPr lang="fr-FR" dirty="0">
                <a:latin typeface="Courier New" panose="02070309020205020404" pitchFamily="49" charset="0"/>
              </a:rPr>
              <a:t>-p 8080:80 \</a:t>
            </a:r>
            <a:br>
              <a:rPr lang="fr-FR" dirty="0">
                <a:latin typeface="Courier New" panose="02070309020205020404" pitchFamily="49" charset="0"/>
              </a:rPr>
            </a:br>
            <a:r>
              <a:rPr lang="fr-FR" dirty="0">
                <a:latin typeface="Courier New" panose="02070309020205020404" pitchFamily="49" charset="0"/>
              </a:rPr>
              <a:t>nginx</a:t>
            </a:r>
          </a:p>
          <a:p>
            <a:pPr>
              <a:buNone/>
            </a:pPr>
            <a:r>
              <a:rPr lang="fr-FR" dirty="0"/>
              <a:t>Vérifier :</a:t>
            </a:r>
          </a:p>
          <a:p>
            <a:pPr rtl="0">
              <a:buNone/>
            </a:pPr>
            <a:r>
              <a:rPr lang="fr-FR" dirty="0">
                <a:latin typeface="Courier New" panose="02070309020205020404" pitchFamily="49" charset="0"/>
              </a:rPr>
              <a:t>docker </a:t>
            </a:r>
            <a:r>
              <a:rPr lang="fr-FR" dirty="0" err="1">
                <a:latin typeface="Courier New" panose="02070309020205020404" pitchFamily="49" charset="0"/>
              </a:rPr>
              <a:t>ps</a:t>
            </a:r>
            <a:endParaRPr lang="fr-FR" dirty="0">
              <a:latin typeface="Courier New" panose="02070309020205020404" pitchFamily="49" charset="0"/>
            </a:endParaRPr>
          </a:p>
          <a:p>
            <a:pPr>
              <a:buNone/>
            </a:pPr>
            <a:r>
              <a:rPr lang="fr-FR" dirty="0"/>
              <a:t>Résultat attendu :</a:t>
            </a:r>
          </a:p>
          <a:p>
            <a:pPr rtl="0">
              <a:buNone/>
            </a:pPr>
            <a:r>
              <a:rPr lang="fr-FR" dirty="0">
                <a:latin typeface="Courier New" panose="02070309020205020404" pitchFamily="49" charset="0"/>
              </a:rPr>
              <a:t>nginx-</a:t>
            </a:r>
            <a:r>
              <a:rPr lang="fr-FR" dirty="0" err="1">
                <a:latin typeface="Courier New" panose="02070309020205020404" pitchFamily="49" charset="0"/>
              </a:rPr>
              <a:t>demo</a:t>
            </a:r>
            <a:br>
              <a:rPr lang="fr-FR" dirty="0">
                <a:latin typeface="Courier New" panose="02070309020205020404" pitchFamily="49" charset="0"/>
              </a:rPr>
            </a:br>
            <a:r>
              <a:rPr lang="fr-FR" dirty="0">
                <a:latin typeface="Courier New" panose="02070309020205020404" pitchFamily="49" charset="0"/>
              </a:rPr>
              <a:t>Up</a:t>
            </a:r>
            <a:br>
              <a:rPr lang="fr-FR" dirty="0">
                <a:latin typeface="Courier New" panose="02070309020205020404" pitchFamily="49" charset="0"/>
              </a:rPr>
            </a:br>
            <a:r>
              <a:rPr lang="fr-FR" dirty="0">
                <a:latin typeface="Courier New" panose="02070309020205020404" pitchFamily="49" charset="0"/>
              </a:rPr>
              <a:t>0.0.0.0:8080-&gt;80/</a:t>
            </a:r>
            <a:r>
              <a:rPr lang="fr-FR" dirty="0" err="1">
                <a:latin typeface="Courier New" panose="02070309020205020404" pitchFamily="49" charset="0"/>
              </a:rPr>
              <a:t>tcp</a:t>
            </a:r>
            <a:endParaRPr lang="fr-FR" dirty="0">
              <a:latin typeface="Courier New" panose="02070309020205020404" pitchFamily="49" charset="0"/>
            </a:endParaRPr>
          </a:p>
        </p:txBody>
      </p:sp>
    </p:spTree>
    <p:extLst>
      <p:ext uri="{BB962C8B-B14F-4D97-AF65-F5344CB8AC3E}">
        <p14:creationId xmlns:p14="http://schemas.microsoft.com/office/powerpoint/2010/main" val="364304522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7EF2D9-57AC-E481-1F67-B26DD1406671}"/>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6429761B-EF50-5509-9550-2526214FB553}"/>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F177FE9F-D9A4-51C2-7454-32A57826D7AE}"/>
              </a:ext>
            </a:extLst>
          </p:cNvPr>
          <p:cNvSpPr>
            <a:spLocks noGrp="1"/>
          </p:cNvSpPr>
          <p:nvPr>
            <p:ph type="sldNum" sz="quarter" idx="12"/>
          </p:nvPr>
        </p:nvSpPr>
        <p:spPr/>
        <p:txBody>
          <a:bodyPr/>
          <a:lstStyle/>
          <a:p>
            <a:fld id="{4BDCF11F-44B6-4DE8-8BC8-D1A3E36F4D29}" type="slidenum">
              <a:rPr lang="fr-FR" smtClean="0"/>
              <a:t>53</a:t>
            </a:fld>
            <a:endParaRPr lang="fr-FR"/>
          </a:p>
        </p:txBody>
      </p:sp>
      <p:sp>
        <p:nvSpPr>
          <p:cNvPr id="6" name="Rectangle 5">
            <a:extLst>
              <a:ext uri="{FF2B5EF4-FFF2-40B4-BE49-F238E27FC236}">
                <a16:creationId xmlns:a16="http://schemas.microsoft.com/office/drawing/2014/main" id="{5167EB7D-1B5E-729E-E0B6-0888BE68237E}"/>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6818A355-5B36-CDD1-91D4-02CC2DC955A8}"/>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1 : Installation de Docker Engine et premiers pas</a:t>
            </a:r>
          </a:p>
        </p:txBody>
      </p:sp>
      <p:sp>
        <p:nvSpPr>
          <p:cNvPr id="7" name="ZoneTexte 6">
            <a:extLst>
              <a:ext uri="{FF2B5EF4-FFF2-40B4-BE49-F238E27FC236}">
                <a16:creationId xmlns:a16="http://schemas.microsoft.com/office/drawing/2014/main" id="{15C26000-9ACA-C605-C420-4CAFE4CE24F1}"/>
              </a:ext>
            </a:extLst>
          </p:cNvPr>
          <p:cNvSpPr txBox="1"/>
          <p:nvPr/>
        </p:nvSpPr>
        <p:spPr>
          <a:xfrm>
            <a:off x="1299882" y="1036802"/>
            <a:ext cx="6096000" cy="1754326"/>
          </a:xfrm>
          <a:prstGeom prst="rect">
            <a:avLst/>
          </a:prstGeom>
          <a:noFill/>
        </p:spPr>
        <p:txBody>
          <a:bodyPr wrap="square">
            <a:spAutoFit/>
          </a:bodyPr>
          <a:lstStyle/>
          <a:p>
            <a:pPr>
              <a:buNone/>
            </a:pPr>
            <a:r>
              <a:rPr lang="fr-FR" b="1" dirty="0"/>
              <a:t>Étape 13 – Tester le service</a:t>
            </a:r>
          </a:p>
          <a:p>
            <a:pPr>
              <a:buNone/>
            </a:pPr>
            <a:r>
              <a:rPr lang="fr-FR" dirty="0"/>
              <a:t>Depuis la VM :</a:t>
            </a:r>
          </a:p>
          <a:p>
            <a:pPr rtl="0">
              <a:buNone/>
            </a:pPr>
            <a:r>
              <a:rPr lang="fr-FR" dirty="0" err="1">
                <a:latin typeface="Courier New" panose="02070309020205020404" pitchFamily="49" charset="0"/>
              </a:rPr>
              <a:t>curl</a:t>
            </a:r>
            <a:r>
              <a:rPr lang="fr-FR" dirty="0">
                <a:latin typeface="Courier New" panose="02070309020205020404" pitchFamily="49" charset="0"/>
              </a:rPr>
              <a:t> http://localhost:8080</a:t>
            </a:r>
          </a:p>
          <a:p>
            <a:pPr>
              <a:buNone/>
            </a:pPr>
            <a:r>
              <a:rPr lang="fr-FR" dirty="0"/>
              <a:t>Vous devez obtenir le code HTML de la page d'accueil Nginx.</a:t>
            </a:r>
          </a:p>
          <a:p>
            <a:pPr>
              <a:buNone/>
            </a:pPr>
            <a:r>
              <a:rPr lang="fr-FR" dirty="0"/>
              <a:t>Ou depuis votre navigateur :</a:t>
            </a:r>
          </a:p>
          <a:p>
            <a:pPr rtl="0">
              <a:buNone/>
            </a:pPr>
            <a:r>
              <a:rPr lang="fr-FR" dirty="0">
                <a:latin typeface="Courier New" panose="02070309020205020404" pitchFamily="49" charset="0"/>
              </a:rPr>
              <a:t>http://IP_VM:8080</a:t>
            </a:r>
          </a:p>
        </p:txBody>
      </p:sp>
    </p:spTree>
    <p:extLst>
      <p:ext uri="{BB962C8B-B14F-4D97-AF65-F5344CB8AC3E}">
        <p14:creationId xmlns:p14="http://schemas.microsoft.com/office/powerpoint/2010/main" val="72496489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E027B8-E207-2692-A597-456CD531EB33}"/>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E4DEE637-ABE4-FCEF-13FD-7233067D5A08}"/>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2D38F2D5-34B7-E9A6-22D0-5CACDCB87027}"/>
              </a:ext>
            </a:extLst>
          </p:cNvPr>
          <p:cNvSpPr>
            <a:spLocks noGrp="1"/>
          </p:cNvSpPr>
          <p:nvPr>
            <p:ph type="sldNum" sz="quarter" idx="12"/>
          </p:nvPr>
        </p:nvSpPr>
        <p:spPr/>
        <p:txBody>
          <a:bodyPr/>
          <a:lstStyle/>
          <a:p>
            <a:fld id="{4BDCF11F-44B6-4DE8-8BC8-D1A3E36F4D29}" type="slidenum">
              <a:rPr lang="fr-FR" smtClean="0"/>
              <a:t>54</a:t>
            </a:fld>
            <a:endParaRPr lang="fr-FR"/>
          </a:p>
        </p:txBody>
      </p:sp>
      <p:sp>
        <p:nvSpPr>
          <p:cNvPr id="6" name="Rectangle 5">
            <a:extLst>
              <a:ext uri="{FF2B5EF4-FFF2-40B4-BE49-F238E27FC236}">
                <a16:creationId xmlns:a16="http://schemas.microsoft.com/office/drawing/2014/main" id="{7FF5B5F6-0791-5C64-613B-5B961E771ACB}"/>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57F62317-3536-EFB9-4183-ED77A589AD91}"/>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1 : Installation de Docker Engine et premiers pas</a:t>
            </a:r>
          </a:p>
        </p:txBody>
      </p:sp>
      <p:sp>
        <p:nvSpPr>
          <p:cNvPr id="7" name="ZoneTexte 6">
            <a:extLst>
              <a:ext uri="{FF2B5EF4-FFF2-40B4-BE49-F238E27FC236}">
                <a16:creationId xmlns:a16="http://schemas.microsoft.com/office/drawing/2014/main" id="{B0D2E95D-C4BA-CC46-80C8-DA51A6E31642}"/>
              </a:ext>
            </a:extLst>
          </p:cNvPr>
          <p:cNvSpPr txBox="1"/>
          <p:nvPr/>
        </p:nvSpPr>
        <p:spPr>
          <a:xfrm>
            <a:off x="1497106" y="855293"/>
            <a:ext cx="9323294" cy="3139321"/>
          </a:xfrm>
          <a:prstGeom prst="rect">
            <a:avLst/>
          </a:prstGeom>
          <a:noFill/>
        </p:spPr>
        <p:txBody>
          <a:bodyPr wrap="square">
            <a:spAutoFit/>
          </a:bodyPr>
          <a:lstStyle/>
          <a:p>
            <a:pPr>
              <a:buNone/>
            </a:pPr>
            <a:r>
              <a:rPr lang="fr-FR" b="1" dirty="0"/>
              <a:t>Étape 14 – Observer le cycle de vie</a:t>
            </a:r>
          </a:p>
          <a:p>
            <a:pPr>
              <a:buNone/>
            </a:pPr>
            <a:r>
              <a:rPr lang="fr-FR" dirty="0"/>
              <a:t>Arrêt :</a:t>
            </a:r>
          </a:p>
          <a:p>
            <a:pPr rtl="0">
              <a:buNone/>
            </a:pPr>
            <a:r>
              <a:rPr lang="fr-FR" dirty="0">
                <a:latin typeface="Courier New" panose="02070309020205020404" pitchFamily="49" charset="0"/>
              </a:rPr>
              <a:t>docker stop nginx-</a:t>
            </a:r>
            <a:r>
              <a:rPr lang="fr-FR" dirty="0" err="1">
                <a:latin typeface="Courier New" panose="02070309020205020404" pitchFamily="49" charset="0"/>
              </a:rPr>
              <a:t>demo</a:t>
            </a:r>
            <a:endParaRPr lang="fr-FR" dirty="0">
              <a:latin typeface="Courier New" panose="02070309020205020404" pitchFamily="49" charset="0"/>
            </a:endParaRPr>
          </a:p>
          <a:p>
            <a:pPr>
              <a:buNone/>
            </a:pPr>
            <a:r>
              <a:rPr lang="fr-FR" dirty="0"/>
              <a:t>Vérifier :</a:t>
            </a:r>
          </a:p>
          <a:p>
            <a:pPr rtl="0">
              <a:buNone/>
            </a:pPr>
            <a:r>
              <a:rPr lang="fr-FR" dirty="0">
                <a:latin typeface="Courier New" panose="02070309020205020404" pitchFamily="49" charset="0"/>
              </a:rPr>
              <a:t>docker </a:t>
            </a:r>
            <a:r>
              <a:rPr lang="fr-FR" dirty="0" err="1">
                <a:latin typeface="Courier New" panose="02070309020205020404" pitchFamily="49" charset="0"/>
              </a:rPr>
              <a:t>ps</a:t>
            </a:r>
            <a:r>
              <a:rPr lang="fr-FR" dirty="0">
                <a:latin typeface="Courier New" panose="02070309020205020404" pitchFamily="49" charset="0"/>
              </a:rPr>
              <a:t> -a</a:t>
            </a:r>
          </a:p>
          <a:p>
            <a:pPr>
              <a:buNone/>
            </a:pPr>
            <a:r>
              <a:rPr lang="fr-FR" dirty="0"/>
              <a:t>Redémarrage :</a:t>
            </a:r>
          </a:p>
          <a:p>
            <a:pPr rtl="0">
              <a:buNone/>
            </a:pPr>
            <a:r>
              <a:rPr lang="fr-FR" dirty="0">
                <a:latin typeface="Courier New" panose="02070309020205020404" pitchFamily="49" charset="0"/>
              </a:rPr>
              <a:t>docker start nginx-</a:t>
            </a:r>
            <a:r>
              <a:rPr lang="fr-FR" dirty="0" err="1">
                <a:latin typeface="Courier New" panose="02070309020205020404" pitchFamily="49" charset="0"/>
              </a:rPr>
              <a:t>demo</a:t>
            </a:r>
            <a:endParaRPr lang="fr-FR" dirty="0">
              <a:latin typeface="Courier New" panose="02070309020205020404" pitchFamily="49" charset="0"/>
            </a:endParaRPr>
          </a:p>
          <a:p>
            <a:pPr>
              <a:buNone/>
            </a:pPr>
            <a:r>
              <a:rPr lang="fr-FR" dirty="0"/>
              <a:t>Pause :</a:t>
            </a:r>
          </a:p>
          <a:p>
            <a:pPr rtl="0">
              <a:buNone/>
            </a:pPr>
            <a:r>
              <a:rPr lang="fr-FR" dirty="0">
                <a:latin typeface="Courier New" panose="02070309020205020404" pitchFamily="49" charset="0"/>
              </a:rPr>
              <a:t>docker pause nginx-</a:t>
            </a:r>
            <a:r>
              <a:rPr lang="fr-FR" dirty="0" err="1">
                <a:latin typeface="Courier New" panose="02070309020205020404" pitchFamily="49" charset="0"/>
              </a:rPr>
              <a:t>demo</a:t>
            </a:r>
            <a:endParaRPr lang="fr-FR" dirty="0">
              <a:latin typeface="Courier New" panose="02070309020205020404" pitchFamily="49" charset="0"/>
            </a:endParaRPr>
          </a:p>
          <a:p>
            <a:pPr>
              <a:buNone/>
            </a:pPr>
            <a:r>
              <a:rPr lang="fr-FR" dirty="0"/>
              <a:t>Reprise :</a:t>
            </a:r>
          </a:p>
          <a:p>
            <a:pPr rtl="0">
              <a:buNone/>
            </a:pPr>
            <a:r>
              <a:rPr lang="fr-FR" dirty="0">
                <a:latin typeface="Courier New" panose="02070309020205020404" pitchFamily="49" charset="0"/>
              </a:rPr>
              <a:t>docker </a:t>
            </a:r>
            <a:r>
              <a:rPr lang="fr-FR" dirty="0" err="1">
                <a:latin typeface="Courier New" panose="02070309020205020404" pitchFamily="49" charset="0"/>
              </a:rPr>
              <a:t>unpause</a:t>
            </a:r>
            <a:r>
              <a:rPr lang="fr-FR" dirty="0">
                <a:latin typeface="Courier New" panose="02070309020205020404" pitchFamily="49" charset="0"/>
              </a:rPr>
              <a:t> nginx-</a:t>
            </a:r>
            <a:r>
              <a:rPr lang="fr-FR" dirty="0" err="1">
                <a:latin typeface="Courier New" panose="02070309020205020404" pitchFamily="49" charset="0"/>
              </a:rPr>
              <a:t>demo</a:t>
            </a:r>
            <a:endParaRPr lang="fr-FR" dirty="0">
              <a:latin typeface="Courier New" panose="02070309020205020404" pitchFamily="49" charset="0"/>
            </a:endParaRPr>
          </a:p>
        </p:txBody>
      </p:sp>
    </p:spTree>
    <p:extLst>
      <p:ext uri="{BB962C8B-B14F-4D97-AF65-F5344CB8AC3E}">
        <p14:creationId xmlns:p14="http://schemas.microsoft.com/office/powerpoint/2010/main" val="381722739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5DFE22-FE72-C87E-46A9-0B210DB981D2}"/>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686BE333-76A7-AC0C-501D-AA42C5B2DC59}"/>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EF7A74E7-6650-5C23-8F1A-677899E774ED}"/>
              </a:ext>
            </a:extLst>
          </p:cNvPr>
          <p:cNvSpPr>
            <a:spLocks noGrp="1"/>
          </p:cNvSpPr>
          <p:nvPr>
            <p:ph type="sldNum" sz="quarter" idx="12"/>
          </p:nvPr>
        </p:nvSpPr>
        <p:spPr/>
        <p:txBody>
          <a:bodyPr/>
          <a:lstStyle/>
          <a:p>
            <a:fld id="{4BDCF11F-44B6-4DE8-8BC8-D1A3E36F4D29}" type="slidenum">
              <a:rPr lang="fr-FR" smtClean="0"/>
              <a:t>55</a:t>
            </a:fld>
            <a:endParaRPr lang="fr-FR"/>
          </a:p>
        </p:txBody>
      </p:sp>
      <p:sp>
        <p:nvSpPr>
          <p:cNvPr id="6" name="Rectangle 5">
            <a:extLst>
              <a:ext uri="{FF2B5EF4-FFF2-40B4-BE49-F238E27FC236}">
                <a16:creationId xmlns:a16="http://schemas.microsoft.com/office/drawing/2014/main" id="{E61620F7-92EA-E145-CBD7-05FDAEF6C4B1}"/>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CBD01919-2C12-93D1-9FDD-F0E92E8F1B10}"/>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1 : Installation de Docker Engine et premiers pas</a:t>
            </a:r>
          </a:p>
        </p:txBody>
      </p:sp>
      <p:sp>
        <p:nvSpPr>
          <p:cNvPr id="7" name="ZoneTexte 6">
            <a:extLst>
              <a:ext uri="{FF2B5EF4-FFF2-40B4-BE49-F238E27FC236}">
                <a16:creationId xmlns:a16="http://schemas.microsoft.com/office/drawing/2014/main" id="{556CC377-0165-D9F2-F2CC-E053660BD459}"/>
              </a:ext>
            </a:extLst>
          </p:cNvPr>
          <p:cNvSpPr txBox="1"/>
          <p:nvPr/>
        </p:nvSpPr>
        <p:spPr>
          <a:xfrm>
            <a:off x="1768288" y="970020"/>
            <a:ext cx="6096000" cy="2031325"/>
          </a:xfrm>
          <a:prstGeom prst="rect">
            <a:avLst/>
          </a:prstGeom>
          <a:noFill/>
        </p:spPr>
        <p:txBody>
          <a:bodyPr wrap="square">
            <a:spAutoFit/>
          </a:bodyPr>
          <a:lstStyle/>
          <a:p>
            <a:pPr>
              <a:buNone/>
            </a:pPr>
            <a:r>
              <a:rPr lang="fr-FR" b="1" dirty="0"/>
              <a:t>Étape 15 – Nettoyage</a:t>
            </a:r>
          </a:p>
          <a:p>
            <a:pPr>
              <a:buNone/>
            </a:pPr>
            <a:r>
              <a:rPr lang="fr-FR" dirty="0"/>
              <a:t>Suppression du conteneur :</a:t>
            </a:r>
          </a:p>
          <a:p>
            <a:pPr rtl="0">
              <a:buNone/>
            </a:pPr>
            <a:r>
              <a:rPr lang="fr-FR" dirty="0">
                <a:latin typeface="Courier New" panose="02070309020205020404" pitchFamily="49" charset="0"/>
              </a:rPr>
              <a:t>docker </a:t>
            </a:r>
            <a:r>
              <a:rPr lang="fr-FR" dirty="0" err="1">
                <a:latin typeface="Courier New" panose="02070309020205020404" pitchFamily="49" charset="0"/>
              </a:rPr>
              <a:t>rm</a:t>
            </a:r>
            <a:r>
              <a:rPr lang="fr-FR" dirty="0">
                <a:latin typeface="Courier New" panose="02070309020205020404" pitchFamily="49" charset="0"/>
              </a:rPr>
              <a:t> -f nginx-</a:t>
            </a:r>
            <a:r>
              <a:rPr lang="fr-FR" dirty="0" err="1">
                <a:latin typeface="Courier New" panose="02070309020205020404" pitchFamily="49" charset="0"/>
              </a:rPr>
              <a:t>demo</a:t>
            </a:r>
            <a:endParaRPr lang="fr-FR" dirty="0">
              <a:latin typeface="Courier New" panose="02070309020205020404" pitchFamily="49" charset="0"/>
            </a:endParaRPr>
          </a:p>
          <a:p>
            <a:pPr>
              <a:buNone/>
            </a:pPr>
            <a:r>
              <a:rPr lang="fr-FR" dirty="0"/>
              <a:t>Suppression du conteneur hello-world :</a:t>
            </a:r>
          </a:p>
          <a:p>
            <a:pPr rtl="0">
              <a:buNone/>
            </a:pPr>
            <a:r>
              <a:rPr lang="fr-FR" dirty="0">
                <a:latin typeface="Courier New" panose="02070309020205020404" pitchFamily="49" charset="0"/>
              </a:rPr>
              <a:t>docker </a:t>
            </a:r>
            <a:r>
              <a:rPr lang="fr-FR" dirty="0" err="1">
                <a:latin typeface="Courier New" panose="02070309020205020404" pitchFamily="49" charset="0"/>
              </a:rPr>
              <a:t>rm</a:t>
            </a:r>
            <a:r>
              <a:rPr lang="fr-FR" dirty="0">
                <a:latin typeface="Courier New" panose="02070309020205020404" pitchFamily="49" charset="0"/>
              </a:rPr>
              <a:t> $(docker </a:t>
            </a:r>
            <a:r>
              <a:rPr lang="fr-FR" dirty="0" err="1">
                <a:latin typeface="Courier New" panose="02070309020205020404" pitchFamily="49" charset="0"/>
              </a:rPr>
              <a:t>ps</a:t>
            </a:r>
            <a:r>
              <a:rPr lang="fr-FR" dirty="0">
                <a:latin typeface="Courier New" panose="02070309020205020404" pitchFamily="49" charset="0"/>
              </a:rPr>
              <a:t> -</a:t>
            </a:r>
            <a:r>
              <a:rPr lang="fr-FR" dirty="0" err="1">
                <a:latin typeface="Courier New" panose="02070309020205020404" pitchFamily="49" charset="0"/>
              </a:rPr>
              <a:t>aq</a:t>
            </a:r>
            <a:r>
              <a:rPr lang="fr-FR" dirty="0">
                <a:latin typeface="Courier New" panose="02070309020205020404" pitchFamily="49" charset="0"/>
              </a:rPr>
              <a:t>)</a:t>
            </a:r>
          </a:p>
          <a:p>
            <a:pPr>
              <a:buNone/>
            </a:pPr>
            <a:r>
              <a:rPr lang="fr-FR" dirty="0"/>
              <a:t>Afficher les conteneurs :</a:t>
            </a:r>
          </a:p>
          <a:p>
            <a:pPr rtl="0">
              <a:buNone/>
            </a:pPr>
            <a:r>
              <a:rPr lang="fr-FR" dirty="0">
                <a:latin typeface="Courier New" panose="02070309020205020404" pitchFamily="49" charset="0"/>
              </a:rPr>
              <a:t>docker </a:t>
            </a:r>
            <a:r>
              <a:rPr lang="fr-FR" dirty="0" err="1">
                <a:latin typeface="Courier New" panose="02070309020205020404" pitchFamily="49" charset="0"/>
              </a:rPr>
              <a:t>ps</a:t>
            </a:r>
            <a:r>
              <a:rPr lang="fr-FR" dirty="0">
                <a:latin typeface="Courier New" panose="02070309020205020404" pitchFamily="49" charset="0"/>
              </a:rPr>
              <a:t> -a</a:t>
            </a:r>
          </a:p>
        </p:txBody>
      </p:sp>
    </p:spTree>
    <p:extLst>
      <p:ext uri="{BB962C8B-B14F-4D97-AF65-F5344CB8AC3E}">
        <p14:creationId xmlns:p14="http://schemas.microsoft.com/office/powerpoint/2010/main" val="142590877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C98649-1C84-7FA0-186F-043D20956CCF}"/>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F9FB406E-253C-1B3A-3D16-73A258D1F847}"/>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5987CAAA-BAB5-450B-334F-7CA2B81A56B7}"/>
              </a:ext>
            </a:extLst>
          </p:cNvPr>
          <p:cNvSpPr>
            <a:spLocks noGrp="1"/>
          </p:cNvSpPr>
          <p:nvPr>
            <p:ph type="sldNum" sz="quarter" idx="12"/>
          </p:nvPr>
        </p:nvSpPr>
        <p:spPr/>
        <p:txBody>
          <a:bodyPr/>
          <a:lstStyle/>
          <a:p>
            <a:fld id="{4BDCF11F-44B6-4DE8-8BC8-D1A3E36F4D29}" type="slidenum">
              <a:rPr lang="fr-FR" smtClean="0"/>
              <a:t>56</a:t>
            </a:fld>
            <a:endParaRPr lang="fr-FR"/>
          </a:p>
        </p:txBody>
      </p:sp>
      <p:sp>
        <p:nvSpPr>
          <p:cNvPr id="6" name="Rectangle 5">
            <a:extLst>
              <a:ext uri="{FF2B5EF4-FFF2-40B4-BE49-F238E27FC236}">
                <a16:creationId xmlns:a16="http://schemas.microsoft.com/office/drawing/2014/main" id="{2C1EB237-A692-8B9D-5957-43B0BB2DC6D0}"/>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1558C3B8-CF9B-4605-A79A-60AF6124C4ED}"/>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1 : Installation de Docker Engine et premiers pas</a:t>
            </a:r>
          </a:p>
        </p:txBody>
      </p:sp>
      <p:sp>
        <p:nvSpPr>
          <p:cNvPr id="8" name="ZoneTexte 7">
            <a:extLst>
              <a:ext uri="{FF2B5EF4-FFF2-40B4-BE49-F238E27FC236}">
                <a16:creationId xmlns:a16="http://schemas.microsoft.com/office/drawing/2014/main" id="{B30BE96B-37FF-D9E7-06D9-0CCB2DCE911F}"/>
              </a:ext>
            </a:extLst>
          </p:cNvPr>
          <p:cNvSpPr txBox="1"/>
          <p:nvPr/>
        </p:nvSpPr>
        <p:spPr>
          <a:xfrm>
            <a:off x="1541928" y="1119769"/>
            <a:ext cx="7862047" cy="2031325"/>
          </a:xfrm>
          <a:prstGeom prst="rect">
            <a:avLst/>
          </a:prstGeom>
          <a:noFill/>
        </p:spPr>
        <p:txBody>
          <a:bodyPr wrap="square">
            <a:spAutoFit/>
          </a:bodyPr>
          <a:lstStyle/>
          <a:p>
            <a:pPr>
              <a:buNone/>
            </a:pPr>
            <a:r>
              <a:rPr lang="fr-FR" b="1" dirty="0"/>
              <a:t>Questions de fin d'atelier</a:t>
            </a:r>
          </a:p>
          <a:p>
            <a:pPr>
              <a:buFont typeface="+mj-lt"/>
              <a:buAutoNum type="arabicPeriod"/>
            </a:pPr>
            <a:r>
              <a:rPr lang="fr-FR" dirty="0"/>
              <a:t>Quelle différence entre une image et un conteneur ? </a:t>
            </a:r>
          </a:p>
          <a:p>
            <a:pPr>
              <a:buFont typeface="+mj-lt"/>
              <a:buAutoNum type="arabicPeriod"/>
            </a:pPr>
            <a:r>
              <a:rPr lang="fr-FR" dirty="0"/>
              <a:t>Que fait </a:t>
            </a:r>
            <a:r>
              <a:rPr lang="fr-FR" dirty="0">
                <a:latin typeface="Courier New" panose="02070309020205020404" pitchFamily="49" charset="0"/>
              </a:rPr>
              <a:t>docker run</a:t>
            </a:r>
            <a:r>
              <a:rPr lang="fr-FR" dirty="0"/>
              <a:t> ? </a:t>
            </a:r>
          </a:p>
          <a:p>
            <a:pPr>
              <a:buFont typeface="+mj-lt"/>
              <a:buAutoNum type="arabicPeriod"/>
            </a:pPr>
            <a:r>
              <a:rPr lang="fr-FR" dirty="0"/>
              <a:t>Quelle différence entre </a:t>
            </a:r>
            <a:r>
              <a:rPr lang="fr-FR" dirty="0">
                <a:latin typeface="Courier New" panose="02070309020205020404" pitchFamily="49" charset="0"/>
              </a:rPr>
              <a:t>docker </a:t>
            </a:r>
            <a:r>
              <a:rPr lang="fr-FR" dirty="0" err="1">
                <a:latin typeface="Courier New" panose="02070309020205020404" pitchFamily="49" charset="0"/>
              </a:rPr>
              <a:t>create</a:t>
            </a:r>
            <a:r>
              <a:rPr lang="fr-FR" dirty="0"/>
              <a:t> et </a:t>
            </a:r>
            <a:r>
              <a:rPr lang="fr-FR" dirty="0">
                <a:latin typeface="Courier New" panose="02070309020205020404" pitchFamily="49" charset="0"/>
              </a:rPr>
              <a:t>docker run</a:t>
            </a:r>
            <a:r>
              <a:rPr lang="fr-FR" dirty="0"/>
              <a:t> ? </a:t>
            </a:r>
          </a:p>
          <a:p>
            <a:pPr>
              <a:buFont typeface="+mj-lt"/>
              <a:buAutoNum type="arabicPeriod"/>
            </a:pPr>
            <a:r>
              <a:rPr lang="fr-FR" dirty="0"/>
              <a:t>Que devient un conteneur après un </a:t>
            </a:r>
            <a:r>
              <a:rPr lang="fr-FR" dirty="0">
                <a:latin typeface="Courier New" panose="02070309020205020404" pitchFamily="49" charset="0"/>
              </a:rPr>
              <a:t>docker stop</a:t>
            </a:r>
            <a:r>
              <a:rPr lang="fr-FR" dirty="0"/>
              <a:t> ? </a:t>
            </a:r>
          </a:p>
          <a:p>
            <a:pPr>
              <a:buFont typeface="+mj-lt"/>
              <a:buAutoNum type="arabicPeriod"/>
            </a:pPr>
            <a:r>
              <a:rPr lang="fr-FR" dirty="0"/>
              <a:t>Pourquoi Docker est-il plus léger qu'une machine virtuelle ? </a:t>
            </a:r>
          </a:p>
          <a:p>
            <a:pPr>
              <a:buFont typeface="+mj-lt"/>
              <a:buAutoNum type="arabicPeriod"/>
            </a:pPr>
            <a:r>
              <a:rPr lang="fr-FR" dirty="0"/>
              <a:t>Quel composant exécute réellement les conteneurs sous </a:t>
            </a:r>
            <a:r>
              <a:rPr lang="fr-FR" dirty="0" err="1"/>
              <a:t>Linu</a:t>
            </a:r>
            <a:endParaRPr lang="fr-FR" dirty="0"/>
          </a:p>
        </p:txBody>
      </p:sp>
    </p:spTree>
    <p:extLst>
      <p:ext uri="{BB962C8B-B14F-4D97-AF65-F5344CB8AC3E}">
        <p14:creationId xmlns:p14="http://schemas.microsoft.com/office/powerpoint/2010/main" val="293816330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FD0445-273A-775E-3A1B-8827424D700E}"/>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36FCEA10-932D-9CA6-DCEE-AA619FDB0E8C}"/>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0D4E44A4-C6F8-8E35-CD28-7B0D0DF16C5A}"/>
              </a:ext>
            </a:extLst>
          </p:cNvPr>
          <p:cNvSpPr>
            <a:spLocks noGrp="1"/>
          </p:cNvSpPr>
          <p:nvPr>
            <p:ph type="sldNum" sz="quarter" idx="12"/>
          </p:nvPr>
        </p:nvSpPr>
        <p:spPr/>
        <p:txBody>
          <a:bodyPr/>
          <a:lstStyle/>
          <a:p>
            <a:fld id="{4BDCF11F-44B6-4DE8-8BC8-D1A3E36F4D29}" type="slidenum">
              <a:rPr lang="fr-FR" smtClean="0"/>
              <a:t>57</a:t>
            </a:fld>
            <a:endParaRPr lang="fr-FR"/>
          </a:p>
        </p:txBody>
      </p:sp>
      <p:sp>
        <p:nvSpPr>
          <p:cNvPr id="6" name="Rectangle 5">
            <a:extLst>
              <a:ext uri="{FF2B5EF4-FFF2-40B4-BE49-F238E27FC236}">
                <a16:creationId xmlns:a16="http://schemas.microsoft.com/office/drawing/2014/main" id="{08FFBD90-ED38-2605-8347-4B8649E1C872}"/>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DD077B21-B09E-18D0-059E-5F54C7183F7E}"/>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2 - Déployer et gérer les conteneurs </a:t>
            </a:r>
          </a:p>
        </p:txBody>
      </p:sp>
      <p:sp>
        <p:nvSpPr>
          <p:cNvPr id="8" name="ZoneTexte 7">
            <a:extLst>
              <a:ext uri="{FF2B5EF4-FFF2-40B4-BE49-F238E27FC236}">
                <a16:creationId xmlns:a16="http://schemas.microsoft.com/office/drawing/2014/main" id="{C5F14D10-B126-7DE4-FA6E-C81FFC788B97}"/>
              </a:ext>
            </a:extLst>
          </p:cNvPr>
          <p:cNvSpPr txBox="1"/>
          <p:nvPr/>
        </p:nvSpPr>
        <p:spPr>
          <a:xfrm>
            <a:off x="1160314" y="797458"/>
            <a:ext cx="10594678"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2400" dirty="0"/>
              <a:t>Bonnes pratiques</a:t>
            </a:r>
          </a:p>
        </p:txBody>
      </p:sp>
      <p:pic>
        <p:nvPicPr>
          <p:cNvPr id="9" name="Image 8">
            <a:extLst>
              <a:ext uri="{FF2B5EF4-FFF2-40B4-BE49-F238E27FC236}">
                <a16:creationId xmlns:a16="http://schemas.microsoft.com/office/drawing/2014/main" id="{22AE0528-87E9-D6E0-B66D-53253A05F607}"/>
              </a:ext>
            </a:extLst>
          </p:cNvPr>
          <p:cNvPicPr>
            <a:picLocks noChangeAspect="1"/>
          </p:cNvPicPr>
          <p:nvPr/>
        </p:nvPicPr>
        <p:blipFill>
          <a:blip r:embed="rId2"/>
          <a:stretch>
            <a:fillRect/>
          </a:stretch>
        </p:blipFill>
        <p:spPr>
          <a:xfrm>
            <a:off x="2482624" y="1348368"/>
            <a:ext cx="7950057" cy="5300038"/>
          </a:xfrm>
          <a:prstGeom prst="rect">
            <a:avLst/>
          </a:prstGeom>
        </p:spPr>
      </p:pic>
    </p:spTree>
    <p:extLst>
      <p:ext uri="{BB962C8B-B14F-4D97-AF65-F5344CB8AC3E}">
        <p14:creationId xmlns:p14="http://schemas.microsoft.com/office/powerpoint/2010/main" val="22181954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C06F81-0D3F-06FF-3D20-C46428B7E656}"/>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93FB429E-BC64-F139-A277-DDA61E21299E}"/>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593DD3A6-3AD4-918A-5785-13D920879058}"/>
              </a:ext>
            </a:extLst>
          </p:cNvPr>
          <p:cNvSpPr>
            <a:spLocks noGrp="1"/>
          </p:cNvSpPr>
          <p:nvPr>
            <p:ph type="sldNum" sz="quarter" idx="12"/>
          </p:nvPr>
        </p:nvSpPr>
        <p:spPr/>
        <p:txBody>
          <a:bodyPr/>
          <a:lstStyle/>
          <a:p>
            <a:fld id="{4BDCF11F-44B6-4DE8-8BC8-D1A3E36F4D29}" type="slidenum">
              <a:rPr lang="fr-FR" smtClean="0"/>
              <a:t>58</a:t>
            </a:fld>
            <a:endParaRPr lang="fr-FR"/>
          </a:p>
        </p:txBody>
      </p:sp>
      <p:sp>
        <p:nvSpPr>
          <p:cNvPr id="6" name="Rectangle 5">
            <a:extLst>
              <a:ext uri="{FF2B5EF4-FFF2-40B4-BE49-F238E27FC236}">
                <a16:creationId xmlns:a16="http://schemas.microsoft.com/office/drawing/2014/main" id="{D71CE89E-2149-7C8D-F104-4EA079436457}"/>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4C9FA934-CD1E-2A80-DC51-A9EEE43AF510}"/>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2 - Déployer et gérer les conteneurs </a:t>
            </a:r>
          </a:p>
        </p:txBody>
      </p:sp>
      <p:sp>
        <p:nvSpPr>
          <p:cNvPr id="8" name="ZoneTexte 7">
            <a:extLst>
              <a:ext uri="{FF2B5EF4-FFF2-40B4-BE49-F238E27FC236}">
                <a16:creationId xmlns:a16="http://schemas.microsoft.com/office/drawing/2014/main" id="{1EF5BFE7-7A32-0006-026F-BE6809FDF98D}"/>
              </a:ext>
            </a:extLst>
          </p:cNvPr>
          <p:cNvSpPr txBox="1"/>
          <p:nvPr/>
        </p:nvSpPr>
        <p:spPr>
          <a:xfrm>
            <a:off x="1160314" y="797458"/>
            <a:ext cx="10594678"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2400" dirty="0"/>
              <a:t>Bonnes pratiques</a:t>
            </a:r>
          </a:p>
        </p:txBody>
      </p:sp>
      <p:pic>
        <p:nvPicPr>
          <p:cNvPr id="7" name="Image 6">
            <a:extLst>
              <a:ext uri="{FF2B5EF4-FFF2-40B4-BE49-F238E27FC236}">
                <a16:creationId xmlns:a16="http://schemas.microsoft.com/office/drawing/2014/main" id="{3C033817-7A6D-3EBB-B314-0697F9D5C4DF}"/>
              </a:ext>
            </a:extLst>
          </p:cNvPr>
          <p:cNvPicPr>
            <a:picLocks noChangeAspect="1"/>
          </p:cNvPicPr>
          <p:nvPr/>
        </p:nvPicPr>
        <p:blipFill>
          <a:blip r:embed="rId2"/>
          <a:stretch>
            <a:fillRect/>
          </a:stretch>
        </p:blipFill>
        <p:spPr>
          <a:xfrm>
            <a:off x="2516889" y="1309845"/>
            <a:ext cx="8117445" cy="5411630"/>
          </a:xfrm>
          <a:prstGeom prst="rect">
            <a:avLst/>
          </a:prstGeom>
        </p:spPr>
      </p:pic>
    </p:spTree>
    <p:extLst>
      <p:ext uri="{BB962C8B-B14F-4D97-AF65-F5344CB8AC3E}">
        <p14:creationId xmlns:p14="http://schemas.microsoft.com/office/powerpoint/2010/main" val="61082265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247CB-DE5F-D4B2-F9BC-14556DE2A88D}"/>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A7C67B94-751B-C1FA-BCCF-B2B747EBDC7D}"/>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4D0C64B1-5FA7-D4B6-E409-34797B3C3DB9}"/>
              </a:ext>
            </a:extLst>
          </p:cNvPr>
          <p:cNvSpPr>
            <a:spLocks noGrp="1"/>
          </p:cNvSpPr>
          <p:nvPr>
            <p:ph type="sldNum" sz="quarter" idx="12"/>
          </p:nvPr>
        </p:nvSpPr>
        <p:spPr/>
        <p:txBody>
          <a:bodyPr/>
          <a:lstStyle/>
          <a:p>
            <a:fld id="{4BDCF11F-44B6-4DE8-8BC8-D1A3E36F4D29}" type="slidenum">
              <a:rPr lang="fr-FR" smtClean="0"/>
              <a:t>59</a:t>
            </a:fld>
            <a:endParaRPr lang="fr-FR"/>
          </a:p>
        </p:txBody>
      </p:sp>
      <p:sp>
        <p:nvSpPr>
          <p:cNvPr id="6" name="Rectangle 5">
            <a:extLst>
              <a:ext uri="{FF2B5EF4-FFF2-40B4-BE49-F238E27FC236}">
                <a16:creationId xmlns:a16="http://schemas.microsoft.com/office/drawing/2014/main" id="{2FDF0C1A-3A3C-AC6D-3551-3C3DD71BDDC4}"/>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C6E83B43-C22A-6CA0-7BCE-6B7C057F5273}"/>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2 - Déployer et gérer les conteneurs </a:t>
            </a:r>
          </a:p>
        </p:txBody>
      </p:sp>
      <p:sp>
        <p:nvSpPr>
          <p:cNvPr id="8" name="ZoneTexte 7">
            <a:extLst>
              <a:ext uri="{FF2B5EF4-FFF2-40B4-BE49-F238E27FC236}">
                <a16:creationId xmlns:a16="http://schemas.microsoft.com/office/drawing/2014/main" id="{29203E67-6961-E1DA-48B1-A8610D6FB9E2}"/>
              </a:ext>
            </a:extLst>
          </p:cNvPr>
          <p:cNvSpPr txBox="1"/>
          <p:nvPr/>
        </p:nvSpPr>
        <p:spPr>
          <a:xfrm>
            <a:off x="1160314" y="797458"/>
            <a:ext cx="10594678"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2400" dirty="0"/>
              <a:t>Bonnes pratiques</a:t>
            </a:r>
          </a:p>
        </p:txBody>
      </p:sp>
      <p:pic>
        <p:nvPicPr>
          <p:cNvPr id="7" name="Image 6">
            <a:extLst>
              <a:ext uri="{FF2B5EF4-FFF2-40B4-BE49-F238E27FC236}">
                <a16:creationId xmlns:a16="http://schemas.microsoft.com/office/drawing/2014/main" id="{35692000-9A51-393A-AFE7-E24D1B71CFA8}"/>
              </a:ext>
            </a:extLst>
          </p:cNvPr>
          <p:cNvPicPr>
            <a:picLocks noChangeAspect="1"/>
          </p:cNvPicPr>
          <p:nvPr/>
        </p:nvPicPr>
        <p:blipFill>
          <a:blip r:embed="rId2"/>
          <a:stretch>
            <a:fillRect/>
          </a:stretch>
        </p:blipFill>
        <p:spPr>
          <a:xfrm>
            <a:off x="2233331" y="1259123"/>
            <a:ext cx="8049185" cy="5366123"/>
          </a:xfrm>
          <a:prstGeom prst="rect">
            <a:avLst/>
          </a:prstGeom>
        </p:spPr>
      </p:pic>
    </p:spTree>
    <p:extLst>
      <p:ext uri="{BB962C8B-B14F-4D97-AF65-F5344CB8AC3E}">
        <p14:creationId xmlns:p14="http://schemas.microsoft.com/office/powerpoint/2010/main" val="38926596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508DF-E5AE-5DF1-3F65-C09D6EFDA31C}"/>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49FBE6B5-3914-D1D1-58E1-5BEFAE63A568}"/>
              </a:ext>
            </a:extLst>
          </p:cNvPr>
          <p:cNvSpPr>
            <a:spLocks noGrp="1"/>
          </p:cNvSpPr>
          <p:nvPr>
            <p:ph type="title"/>
          </p:nvPr>
        </p:nvSpPr>
        <p:spPr>
          <a:xfrm>
            <a:off x="588101" y="810084"/>
            <a:ext cx="3576126" cy="1361114"/>
          </a:xfrm>
        </p:spPr>
        <p:txBody>
          <a:bodyPr>
            <a:normAutofit fontScale="90000"/>
          </a:bodyPr>
          <a:lstStyle/>
          <a:p>
            <a:r>
              <a:rPr lang="fr-FR"/>
              <a:t>Environnement de travail	</a:t>
            </a:r>
          </a:p>
        </p:txBody>
      </p:sp>
      <p:sp>
        <p:nvSpPr>
          <p:cNvPr id="2" name="Espace réservé du texte 1">
            <a:extLst>
              <a:ext uri="{FF2B5EF4-FFF2-40B4-BE49-F238E27FC236}">
                <a16:creationId xmlns:a16="http://schemas.microsoft.com/office/drawing/2014/main" id="{37FAC6D4-2DFF-BACC-56FC-8236E49B94ED}"/>
              </a:ext>
            </a:extLst>
          </p:cNvPr>
          <p:cNvSpPr>
            <a:spLocks noGrp="1"/>
          </p:cNvSpPr>
          <p:nvPr>
            <p:ph type="body" sz="quarter" idx="12"/>
          </p:nvPr>
        </p:nvSpPr>
        <p:spPr>
          <a:xfrm>
            <a:off x="5534525" y="818962"/>
            <a:ext cx="6365889" cy="5526395"/>
          </a:xfrm>
        </p:spPr>
        <p:txBody>
          <a:bodyPr/>
          <a:lstStyle/>
          <a:p>
            <a:r>
              <a:rPr lang="fr-FR" dirty="0"/>
              <a:t>En présentiel</a:t>
            </a:r>
          </a:p>
          <a:p>
            <a:pPr lvl="1"/>
            <a:r>
              <a:rPr lang="fr-FR" dirty="0"/>
              <a:t>Suivi de la formation</a:t>
            </a:r>
          </a:p>
          <a:p>
            <a:pPr lvl="2"/>
            <a:r>
              <a:rPr lang="fr-FR" dirty="0"/>
              <a:t>En salle de formation</a:t>
            </a:r>
          </a:p>
          <a:p>
            <a:pPr lvl="1"/>
            <a:r>
              <a:rPr lang="fr-FR" dirty="0"/>
              <a:t>Ateliers</a:t>
            </a:r>
          </a:p>
          <a:p>
            <a:pPr lvl="2"/>
            <a:r>
              <a:rPr lang="fr-FR" dirty="0"/>
              <a:t>Fichier d’atelier transmis par le formateur à utiliser sur votre ordinateur</a:t>
            </a:r>
          </a:p>
          <a:p>
            <a:r>
              <a:rPr lang="fr-FR" dirty="0"/>
              <a:t>En distanciel </a:t>
            </a:r>
          </a:p>
          <a:p>
            <a:pPr lvl="1"/>
            <a:r>
              <a:rPr lang="fr-FR" dirty="0"/>
              <a:t>Suivi de la formation</a:t>
            </a:r>
          </a:p>
          <a:p>
            <a:pPr lvl="2"/>
            <a:r>
              <a:rPr lang="fr-FR" dirty="0"/>
              <a:t>Teams</a:t>
            </a:r>
          </a:p>
          <a:p>
            <a:pPr lvl="1"/>
            <a:r>
              <a:rPr lang="fr-FR" dirty="0"/>
              <a:t>Ateliers</a:t>
            </a:r>
          </a:p>
          <a:p>
            <a:pPr lvl="2"/>
            <a:r>
              <a:rPr lang="fr-FR" dirty="0"/>
              <a:t>Fichier d’atelier transmis par le formateur à utiliser sur votre ordinateur</a:t>
            </a:r>
          </a:p>
          <a:p>
            <a:pPr lvl="2"/>
            <a:endParaRPr lang="fr-FR" dirty="0"/>
          </a:p>
        </p:txBody>
      </p:sp>
      <p:pic>
        <p:nvPicPr>
          <p:cNvPr id="5" name="Graphique 4" descr="Réunion en ligne avec un remplissage uni">
            <a:extLst>
              <a:ext uri="{FF2B5EF4-FFF2-40B4-BE49-F238E27FC236}">
                <a16:creationId xmlns:a16="http://schemas.microsoft.com/office/drawing/2014/main" id="{C035F63E-0811-776C-6CDF-64D97E4E1B2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4392176" y="2971800"/>
            <a:ext cx="914400" cy="914400"/>
          </a:xfrm>
          <a:prstGeom prst="rect">
            <a:avLst/>
          </a:prstGeom>
        </p:spPr>
      </p:pic>
      <p:pic>
        <p:nvPicPr>
          <p:cNvPr id="7" name="Graphique 6" descr="Classe avec un remplissage uni">
            <a:extLst>
              <a:ext uri="{FF2B5EF4-FFF2-40B4-BE49-F238E27FC236}">
                <a16:creationId xmlns:a16="http://schemas.microsoft.com/office/drawing/2014/main" id="{8BB62CC4-E70C-BF18-DCA0-2D7CC9B8487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392176" y="818962"/>
            <a:ext cx="914400" cy="914400"/>
          </a:xfrm>
          <a:prstGeom prst="rect">
            <a:avLst/>
          </a:prstGeom>
        </p:spPr>
      </p:pic>
    </p:spTree>
    <p:extLst>
      <p:ext uri="{BB962C8B-B14F-4D97-AF65-F5344CB8AC3E}">
        <p14:creationId xmlns:p14="http://schemas.microsoft.com/office/powerpoint/2010/main" val="97584500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F5797C-9AA8-2D2C-E0A7-AC3935CD84C2}"/>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4F121C73-5FE9-956C-9506-BC5784C749DF}"/>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18260353-92BF-E9D5-688A-151A0C0954FA}"/>
              </a:ext>
            </a:extLst>
          </p:cNvPr>
          <p:cNvSpPr>
            <a:spLocks noGrp="1"/>
          </p:cNvSpPr>
          <p:nvPr>
            <p:ph type="sldNum" sz="quarter" idx="12"/>
          </p:nvPr>
        </p:nvSpPr>
        <p:spPr/>
        <p:txBody>
          <a:bodyPr/>
          <a:lstStyle/>
          <a:p>
            <a:fld id="{4BDCF11F-44B6-4DE8-8BC8-D1A3E36F4D29}" type="slidenum">
              <a:rPr lang="fr-FR" smtClean="0"/>
              <a:t>60</a:t>
            </a:fld>
            <a:endParaRPr lang="fr-FR"/>
          </a:p>
        </p:txBody>
      </p:sp>
      <p:sp>
        <p:nvSpPr>
          <p:cNvPr id="6" name="Rectangle 5">
            <a:extLst>
              <a:ext uri="{FF2B5EF4-FFF2-40B4-BE49-F238E27FC236}">
                <a16:creationId xmlns:a16="http://schemas.microsoft.com/office/drawing/2014/main" id="{C2ACC744-B7F9-ED6A-2728-2E895820FBC9}"/>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55116FBA-F38D-4CF8-19CB-ACB2B98FE768}"/>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2 - Déployer et gérer les conteneurs </a:t>
            </a:r>
          </a:p>
        </p:txBody>
      </p:sp>
      <p:sp>
        <p:nvSpPr>
          <p:cNvPr id="8" name="ZoneTexte 7">
            <a:extLst>
              <a:ext uri="{FF2B5EF4-FFF2-40B4-BE49-F238E27FC236}">
                <a16:creationId xmlns:a16="http://schemas.microsoft.com/office/drawing/2014/main" id="{B84AF150-297C-5326-73DA-57ACEEAA00FA}"/>
              </a:ext>
            </a:extLst>
          </p:cNvPr>
          <p:cNvSpPr txBox="1"/>
          <p:nvPr/>
        </p:nvSpPr>
        <p:spPr>
          <a:xfrm>
            <a:off x="1160314" y="797458"/>
            <a:ext cx="10594678"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2400" dirty="0"/>
              <a:t>Bonnes pratiques</a:t>
            </a:r>
          </a:p>
        </p:txBody>
      </p:sp>
      <p:pic>
        <p:nvPicPr>
          <p:cNvPr id="7" name="Image 6">
            <a:extLst>
              <a:ext uri="{FF2B5EF4-FFF2-40B4-BE49-F238E27FC236}">
                <a16:creationId xmlns:a16="http://schemas.microsoft.com/office/drawing/2014/main" id="{B085A6CC-1295-CB9D-9A3B-8B303A2BAFB3}"/>
              </a:ext>
            </a:extLst>
          </p:cNvPr>
          <p:cNvPicPr>
            <a:picLocks noChangeAspect="1"/>
          </p:cNvPicPr>
          <p:nvPr/>
        </p:nvPicPr>
        <p:blipFill>
          <a:blip r:embed="rId2"/>
          <a:stretch>
            <a:fillRect/>
          </a:stretch>
        </p:blipFill>
        <p:spPr>
          <a:xfrm>
            <a:off x="2077570" y="1405405"/>
            <a:ext cx="7974105" cy="5316070"/>
          </a:xfrm>
          <a:prstGeom prst="rect">
            <a:avLst/>
          </a:prstGeom>
        </p:spPr>
      </p:pic>
    </p:spTree>
    <p:extLst>
      <p:ext uri="{BB962C8B-B14F-4D97-AF65-F5344CB8AC3E}">
        <p14:creationId xmlns:p14="http://schemas.microsoft.com/office/powerpoint/2010/main" val="22592209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D3158-123F-52E5-86FA-3480843957C1}"/>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FE63A590-F8A7-737B-8272-1413F51B4038}"/>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F4F00796-9C24-631A-6A6E-E002F837BF36}"/>
              </a:ext>
            </a:extLst>
          </p:cNvPr>
          <p:cNvSpPr>
            <a:spLocks noGrp="1"/>
          </p:cNvSpPr>
          <p:nvPr>
            <p:ph type="sldNum" sz="quarter" idx="12"/>
          </p:nvPr>
        </p:nvSpPr>
        <p:spPr/>
        <p:txBody>
          <a:bodyPr/>
          <a:lstStyle/>
          <a:p>
            <a:fld id="{4BDCF11F-44B6-4DE8-8BC8-D1A3E36F4D29}" type="slidenum">
              <a:rPr lang="fr-FR" smtClean="0"/>
              <a:t>61</a:t>
            </a:fld>
            <a:endParaRPr lang="fr-FR"/>
          </a:p>
        </p:txBody>
      </p:sp>
      <p:sp>
        <p:nvSpPr>
          <p:cNvPr id="6" name="Rectangle 5">
            <a:extLst>
              <a:ext uri="{FF2B5EF4-FFF2-40B4-BE49-F238E27FC236}">
                <a16:creationId xmlns:a16="http://schemas.microsoft.com/office/drawing/2014/main" id="{C4B1DCDC-590E-3236-E70F-B375154260BC}"/>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652C8B26-9CAE-4608-75BE-DA10FE55B6C3}"/>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2 - Déployer et gérer les conteneurs </a:t>
            </a:r>
          </a:p>
        </p:txBody>
      </p:sp>
      <p:sp>
        <p:nvSpPr>
          <p:cNvPr id="8" name="ZoneTexte 7">
            <a:extLst>
              <a:ext uri="{FF2B5EF4-FFF2-40B4-BE49-F238E27FC236}">
                <a16:creationId xmlns:a16="http://schemas.microsoft.com/office/drawing/2014/main" id="{AA28EAC7-0579-0034-D5F4-7964BD3E9A92}"/>
              </a:ext>
            </a:extLst>
          </p:cNvPr>
          <p:cNvSpPr txBox="1"/>
          <p:nvPr/>
        </p:nvSpPr>
        <p:spPr>
          <a:xfrm>
            <a:off x="1160314" y="797458"/>
            <a:ext cx="10594678"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2400" dirty="0"/>
              <a:t>Bonnes pratiques</a:t>
            </a:r>
          </a:p>
        </p:txBody>
      </p:sp>
      <p:pic>
        <p:nvPicPr>
          <p:cNvPr id="9" name="Image 8">
            <a:extLst>
              <a:ext uri="{FF2B5EF4-FFF2-40B4-BE49-F238E27FC236}">
                <a16:creationId xmlns:a16="http://schemas.microsoft.com/office/drawing/2014/main" id="{676E46F2-FF33-774C-95B9-BB2A82BF44BC}"/>
              </a:ext>
            </a:extLst>
          </p:cNvPr>
          <p:cNvPicPr>
            <a:picLocks noChangeAspect="1"/>
          </p:cNvPicPr>
          <p:nvPr/>
        </p:nvPicPr>
        <p:blipFill>
          <a:blip r:embed="rId2"/>
          <a:stretch>
            <a:fillRect/>
          </a:stretch>
        </p:blipFill>
        <p:spPr>
          <a:xfrm>
            <a:off x="2375648" y="1348368"/>
            <a:ext cx="8021170" cy="5347447"/>
          </a:xfrm>
          <a:prstGeom prst="rect">
            <a:avLst/>
          </a:prstGeom>
        </p:spPr>
      </p:pic>
    </p:spTree>
    <p:extLst>
      <p:ext uri="{BB962C8B-B14F-4D97-AF65-F5344CB8AC3E}">
        <p14:creationId xmlns:p14="http://schemas.microsoft.com/office/powerpoint/2010/main" val="140151626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75DBD-7B6A-2E04-C0D7-B7884FA39079}"/>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D464E24E-CEBA-F08B-ADDC-30964CE2A2F1}"/>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CD9E29F7-DA4A-A69F-7FF7-E89ACD92C4F6}"/>
              </a:ext>
            </a:extLst>
          </p:cNvPr>
          <p:cNvSpPr>
            <a:spLocks noGrp="1"/>
          </p:cNvSpPr>
          <p:nvPr>
            <p:ph type="sldNum" sz="quarter" idx="12"/>
          </p:nvPr>
        </p:nvSpPr>
        <p:spPr/>
        <p:txBody>
          <a:bodyPr/>
          <a:lstStyle/>
          <a:p>
            <a:fld id="{4BDCF11F-44B6-4DE8-8BC8-D1A3E36F4D29}" type="slidenum">
              <a:rPr lang="fr-FR" smtClean="0"/>
              <a:t>62</a:t>
            </a:fld>
            <a:endParaRPr lang="fr-FR"/>
          </a:p>
        </p:txBody>
      </p:sp>
      <p:sp>
        <p:nvSpPr>
          <p:cNvPr id="6" name="Rectangle 5">
            <a:extLst>
              <a:ext uri="{FF2B5EF4-FFF2-40B4-BE49-F238E27FC236}">
                <a16:creationId xmlns:a16="http://schemas.microsoft.com/office/drawing/2014/main" id="{9F61EFCD-62D9-F1BC-4A08-0D0887C54622}"/>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5D430C19-8969-9520-4843-3A9988F1FC2A}"/>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2 - Déployer et gérer les conteneurs </a:t>
            </a:r>
          </a:p>
        </p:txBody>
      </p:sp>
      <p:sp>
        <p:nvSpPr>
          <p:cNvPr id="8" name="ZoneTexte 7">
            <a:extLst>
              <a:ext uri="{FF2B5EF4-FFF2-40B4-BE49-F238E27FC236}">
                <a16:creationId xmlns:a16="http://schemas.microsoft.com/office/drawing/2014/main" id="{1626B45A-BEB8-9CA7-D5B4-2A3D185503FE}"/>
              </a:ext>
            </a:extLst>
          </p:cNvPr>
          <p:cNvSpPr txBox="1"/>
          <p:nvPr/>
        </p:nvSpPr>
        <p:spPr>
          <a:xfrm>
            <a:off x="1160314" y="797458"/>
            <a:ext cx="10594678"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2400" dirty="0"/>
              <a:t>Bonnes pratiques</a:t>
            </a:r>
          </a:p>
        </p:txBody>
      </p:sp>
      <p:pic>
        <p:nvPicPr>
          <p:cNvPr id="7" name="Image 6">
            <a:extLst>
              <a:ext uri="{FF2B5EF4-FFF2-40B4-BE49-F238E27FC236}">
                <a16:creationId xmlns:a16="http://schemas.microsoft.com/office/drawing/2014/main" id="{E2352B65-351D-CD9C-E8D0-F2B8AE863D96}"/>
              </a:ext>
            </a:extLst>
          </p:cNvPr>
          <p:cNvPicPr>
            <a:picLocks noChangeAspect="1"/>
          </p:cNvPicPr>
          <p:nvPr/>
        </p:nvPicPr>
        <p:blipFill>
          <a:blip r:embed="rId2"/>
          <a:stretch>
            <a:fillRect/>
          </a:stretch>
        </p:blipFill>
        <p:spPr>
          <a:xfrm>
            <a:off x="2051687" y="1348367"/>
            <a:ext cx="8264448" cy="5509632"/>
          </a:xfrm>
          <a:prstGeom prst="rect">
            <a:avLst/>
          </a:prstGeom>
        </p:spPr>
      </p:pic>
    </p:spTree>
    <p:extLst>
      <p:ext uri="{BB962C8B-B14F-4D97-AF65-F5344CB8AC3E}">
        <p14:creationId xmlns:p14="http://schemas.microsoft.com/office/powerpoint/2010/main" val="32579202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B197B0-F758-8CFD-B7B3-50D1417685F1}"/>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8D6DC481-8238-0BD6-657E-4073D487FCB9}"/>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200ED16B-1F36-A940-049D-40D9967A7FBB}"/>
              </a:ext>
            </a:extLst>
          </p:cNvPr>
          <p:cNvSpPr>
            <a:spLocks noGrp="1"/>
          </p:cNvSpPr>
          <p:nvPr>
            <p:ph type="sldNum" sz="quarter" idx="12"/>
          </p:nvPr>
        </p:nvSpPr>
        <p:spPr/>
        <p:txBody>
          <a:bodyPr/>
          <a:lstStyle/>
          <a:p>
            <a:fld id="{4BDCF11F-44B6-4DE8-8BC8-D1A3E36F4D29}" type="slidenum">
              <a:rPr lang="fr-FR" smtClean="0"/>
              <a:t>63</a:t>
            </a:fld>
            <a:endParaRPr lang="fr-FR"/>
          </a:p>
        </p:txBody>
      </p:sp>
      <p:sp>
        <p:nvSpPr>
          <p:cNvPr id="6" name="Rectangle 5">
            <a:extLst>
              <a:ext uri="{FF2B5EF4-FFF2-40B4-BE49-F238E27FC236}">
                <a16:creationId xmlns:a16="http://schemas.microsoft.com/office/drawing/2014/main" id="{44DD6E76-86D6-1BDB-5097-D650CE0725A2}"/>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B39ED1CB-0267-6F0F-D710-0C767C755377}"/>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2 - Déployer et gérer les conteneurs </a:t>
            </a:r>
          </a:p>
        </p:txBody>
      </p:sp>
      <p:sp>
        <p:nvSpPr>
          <p:cNvPr id="8" name="ZoneTexte 7">
            <a:extLst>
              <a:ext uri="{FF2B5EF4-FFF2-40B4-BE49-F238E27FC236}">
                <a16:creationId xmlns:a16="http://schemas.microsoft.com/office/drawing/2014/main" id="{E70BA421-DAAD-A353-0781-340A3FF9106E}"/>
              </a:ext>
            </a:extLst>
          </p:cNvPr>
          <p:cNvSpPr txBox="1"/>
          <p:nvPr/>
        </p:nvSpPr>
        <p:spPr>
          <a:xfrm>
            <a:off x="1160314" y="797458"/>
            <a:ext cx="10594678"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2400" dirty="0"/>
              <a:t>Bonnes pratiques</a:t>
            </a:r>
          </a:p>
        </p:txBody>
      </p:sp>
      <p:pic>
        <p:nvPicPr>
          <p:cNvPr id="7" name="Image 6">
            <a:extLst>
              <a:ext uri="{FF2B5EF4-FFF2-40B4-BE49-F238E27FC236}">
                <a16:creationId xmlns:a16="http://schemas.microsoft.com/office/drawing/2014/main" id="{0C7C0751-73A3-D140-618C-2AF8F40845CC}"/>
              </a:ext>
            </a:extLst>
          </p:cNvPr>
          <p:cNvPicPr>
            <a:picLocks noChangeAspect="1"/>
          </p:cNvPicPr>
          <p:nvPr/>
        </p:nvPicPr>
        <p:blipFill>
          <a:blip r:embed="rId2"/>
          <a:stretch>
            <a:fillRect/>
          </a:stretch>
        </p:blipFill>
        <p:spPr>
          <a:xfrm>
            <a:off x="2167217" y="1342651"/>
            <a:ext cx="8068236" cy="5378824"/>
          </a:xfrm>
          <a:prstGeom prst="rect">
            <a:avLst/>
          </a:prstGeom>
        </p:spPr>
      </p:pic>
    </p:spTree>
    <p:extLst>
      <p:ext uri="{BB962C8B-B14F-4D97-AF65-F5344CB8AC3E}">
        <p14:creationId xmlns:p14="http://schemas.microsoft.com/office/powerpoint/2010/main" val="170266061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3985C-E565-F1C8-C50A-D22C2B19F218}"/>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5570E615-16FB-D9D2-B53B-EBC8FF1066A1}"/>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90A7915C-8619-821C-9824-433B80C65137}"/>
              </a:ext>
            </a:extLst>
          </p:cNvPr>
          <p:cNvSpPr>
            <a:spLocks noGrp="1"/>
          </p:cNvSpPr>
          <p:nvPr>
            <p:ph type="sldNum" sz="quarter" idx="12"/>
          </p:nvPr>
        </p:nvSpPr>
        <p:spPr/>
        <p:txBody>
          <a:bodyPr/>
          <a:lstStyle/>
          <a:p>
            <a:fld id="{4BDCF11F-44B6-4DE8-8BC8-D1A3E36F4D29}" type="slidenum">
              <a:rPr lang="fr-FR" smtClean="0"/>
              <a:t>64</a:t>
            </a:fld>
            <a:endParaRPr lang="fr-FR"/>
          </a:p>
        </p:txBody>
      </p:sp>
      <p:sp>
        <p:nvSpPr>
          <p:cNvPr id="6" name="Rectangle 5">
            <a:extLst>
              <a:ext uri="{FF2B5EF4-FFF2-40B4-BE49-F238E27FC236}">
                <a16:creationId xmlns:a16="http://schemas.microsoft.com/office/drawing/2014/main" id="{58507E8E-1B43-F57C-8711-6FF3BADC62E1}"/>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9CC56B5C-31EA-BFE9-D9E9-07D787D37D9C}"/>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2 - Déployer et gérer les conteneurs </a:t>
            </a:r>
          </a:p>
        </p:txBody>
      </p:sp>
      <p:sp>
        <p:nvSpPr>
          <p:cNvPr id="8" name="ZoneTexte 7">
            <a:extLst>
              <a:ext uri="{FF2B5EF4-FFF2-40B4-BE49-F238E27FC236}">
                <a16:creationId xmlns:a16="http://schemas.microsoft.com/office/drawing/2014/main" id="{AEF0DF4F-D768-1C69-996B-BD62DC3F032C}"/>
              </a:ext>
            </a:extLst>
          </p:cNvPr>
          <p:cNvSpPr txBox="1"/>
          <p:nvPr/>
        </p:nvSpPr>
        <p:spPr>
          <a:xfrm>
            <a:off x="1160314" y="797458"/>
            <a:ext cx="10594678"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2400" dirty="0"/>
              <a:t>Bonnes pratiques</a:t>
            </a:r>
          </a:p>
        </p:txBody>
      </p:sp>
      <p:pic>
        <p:nvPicPr>
          <p:cNvPr id="7" name="Image 6">
            <a:extLst>
              <a:ext uri="{FF2B5EF4-FFF2-40B4-BE49-F238E27FC236}">
                <a16:creationId xmlns:a16="http://schemas.microsoft.com/office/drawing/2014/main" id="{B7899D40-B8A5-1A4E-CF37-734EB619A61C}"/>
              </a:ext>
            </a:extLst>
          </p:cNvPr>
          <p:cNvPicPr>
            <a:picLocks noChangeAspect="1"/>
          </p:cNvPicPr>
          <p:nvPr/>
        </p:nvPicPr>
        <p:blipFill>
          <a:blip r:embed="rId2"/>
          <a:stretch>
            <a:fillRect/>
          </a:stretch>
        </p:blipFill>
        <p:spPr>
          <a:xfrm>
            <a:off x="2383194" y="1288864"/>
            <a:ext cx="8148917" cy="5432611"/>
          </a:xfrm>
          <a:prstGeom prst="rect">
            <a:avLst/>
          </a:prstGeom>
        </p:spPr>
      </p:pic>
    </p:spTree>
    <p:extLst>
      <p:ext uri="{BB962C8B-B14F-4D97-AF65-F5344CB8AC3E}">
        <p14:creationId xmlns:p14="http://schemas.microsoft.com/office/powerpoint/2010/main" val="107376203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2892D3-C02A-100F-5C6A-8786B7EE6480}"/>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BB36B3C1-EABD-554D-255D-63D4C8B1953E}"/>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A1284581-A4B1-95E6-E0C0-96D1E74DB3C8}"/>
              </a:ext>
            </a:extLst>
          </p:cNvPr>
          <p:cNvSpPr>
            <a:spLocks noGrp="1"/>
          </p:cNvSpPr>
          <p:nvPr>
            <p:ph type="sldNum" sz="quarter" idx="12"/>
          </p:nvPr>
        </p:nvSpPr>
        <p:spPr/>
        <p:txBody>
          <a:bodyPr/>
          <a:lstStyle/>
          <a:p>
            <a:fld id="{4BDCF11F-44B6-4DE8-8BC8-D1A3E36F4D29}" type="slidenum">
              <a:rPr lang="fr-FR" smtClean="0"/>
              <a:t>65</a:t>
            </a:fld>
            <a:endParaRPr lang="fr-FR"/>
          </a:p>
        </p:txBody>
      </p:sp>
      <p:sp>
        <p:nvSpPr>
          <p:cNvPr id="6" name="Rectangle 5">
            <a:extLst>
              <a:ext uri="{FF2B5EF4-FFF2-40B4-BE49-F238E27FC236}">
                <a16:creationId xmlns:a16="http://schemas.microsoft.com/office/drawing/2014/main" id="{72E9C856-BFD1-E97B-3C80-82951949B9FE}"/>
              </a:ext>
            </a:extLst>
          </p:cNvPr>
          <p:cNvSpPr/>
          <p:nvPr/>
        </p:nvSpPr>
        <p:spPr>
          <a:xfrm>
            <a:off x="4479" y="-17928"/>
            <a:ext cx="5029201" cy="6858000"/>
          </a:xfrm>
          <a:prstGeom prst="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DC2DDD5D-44C1-A726-226D-5FEF5CD29A81}"/>
              </a:ext>
            </a:extLst>
          </p:cNvPr>
          <p:cNvSpPr txBox="1"/>
          <p:nvPr/>
        </p:nvSpPr>
        <p:spPr>
          <a:xfrm>
            <a:off x="143432" y="2183666"/>
            <a:ext cx="4890248" cy="2893100"/>
          </a:xfrm>
          <a:prstGeom prst="rect">
            <a:avLst/>
          </a:prstGeom>
          <a:noFill/>
        </p:spPr>
        <p:txBody>
          <a:bodyPr wrap="square" rtlCol="0">
            <a:spAutoFit/>
          </a:bodyPr>
          <a:lstStyle/>
          <a:p>
            <a:pPr algn="ctr"/>
            <a:r>
              <a:rPr lang="fr-FR" sz="4400" b="1" dirty="0">
                <a:solidFill>
                  <a:schemeClr val="bg1"/>
                </a:solidFill>
              </a:rPr>
              <a:t>A retenir</a:t>
            </a:r>
          </a:p>
          <a:p>
            <a:endParaRPr lang="fr-FR" sz="1400" b="1" dirty="0">
              <a:solidFill>
                <a:schemeClr val="bg1"/>
              </a:solidFill>
            </a:endParaRPr>
          </a:p>
          <a:p>
            <a:r>
              <a:rPr lang="fr-FR" sz="2000" b="1" dirty="0">
                <a:solidFill>
                  <a:schemeClr val="bg1"/>
                </a:solidFill>
              </a:rPr>
              <a:t>«Docker n'est pas seulement un outil pour lancer des conteneurs. C'est une nouvelle manière de construire, déployer et exploiter les applications.»</a:t>
            </a:r>
          </a:p>
          <a:p>
            <a:endParaRPr lang="fr-FR" sz="4400" b="1" dirty="0">
              <a:solidFill>
                <a:schemeClr val="bg1"/>
              </a:solidFill>
            </a:endParaRPr>
          </a:p>
        </p:txBody>
      </p:sp>
      <p:sp>
        <p:nvSpPr>
          <p:cNvPr id="7" name="ZoneTexte 6">
            <a:extLst>
              <a:ext uri="{FF2B5EF4-FFF2-40B4-BE49-F238E27FC236}">
                <a16:creationId xmlns:a16="http://schemas.microsoft.com/office/drawing/2014/main" id="{B41B7E23-E801-9D33-25DC-9025C900D922}"/>
              </a:ext>
            </a:extLst>
          </p:cNvPr>
          <p:cNvSpPr txBox="1"/>
          <p:nvPr/>
        </p:nvSpPr>
        <p:spPr>
          <a:xfrm>
            <a:off x="5562600" y="1859339"/>
            <a:ext cx="6096000" cy="3139321"/>
          </a:xfrm>
          <a:prstGeom prst="rect">
            <a:avLst/>
          </a:prstGeom>
          <a:noFill/>
        </p:spPr>
        <p:txBody>
          <a:bodyPr wrap="square">
            <a:spAutoFit/>
          </a:bodyPr>
          <a:lstStyle/>
          <a:p>
            <a:pPr>
              <a:buNone/>
            </a:pPr>
            <a:r>
              <a:rPr lang="fr-FR" b="1" dirty="0"/>
              <a:t>1️⃣ Le conteneur est jetable</a:t>
            </a:r>
          </a:p>
          <a:p>
            <a:pPr>
              <a:buNone/>
            </a:pPr>
            <a:r>
              <a:rPr lang="fr-FR" dirty="0"/>
              <a:t>Recréer plutôt que réparer</a:t>
            </a:r>
          </a:p>
          <a:p>
            <a:pPr>
              <a:buNone/>
            </a:pPr>
            <a:endParaRPr lang="fr-FR" dirty="0"/>
          </a:p>
          <a:p>
            <a:pPr>
              <a:buNone/>
            </a:pPr>
            <a:r>
              <a:rPr lang="fr-FR" b="1" dirty="0"/>
              <a:t>2️⃣ Les données vont dans des volumes</a:t>
            </a:r>
          </a:p>
          <a:p>
            <a:pPr>
              <a:buNone/>
            </a:pPr>
            <a:r>
              <a:rPr lang="fr-FR" dirty="0"/>
              <a:t>Jamais dans le conteneur</a:t>
            </a:r>
          </a:p>
          <a:p>
            <a:pPr>
              <a:buNone/>
            </a:pPr>
            <a:endParaRPr lang="fr-FR" dirty="0"/>
          </a:p>
          <a:p>
            <a:pPr>
              <a:buNone/>
            </a:pPr>
            <a:r>
              <a:rPr lang="fr-FR" b="1" dirty="0"/>
              <a:t>3️⃣ Utiliser des versions explicites</a:t>
            </a:r>
          </a:p>
          <a:p>
            <a:pPr>
              <a:buNone/>
            </a:pPr>
            <a:endParaRPr lang="fr-FR" dirty="0"/>
          </a:p>
          <a:p>
            <a:pPr>
              <a:buNone/>
            </a:pPr>
            <a:r>
              <a:rPr lang="fr-FR" b="1" dirty="0"/>
              <a:t>4️⃣ Un conteneur = un service</a:t>
            </a:r>
          </a:p>
          <a:p>
            <a:pPr>
              <a:buNone/>
            </a:pPr>
            <a:endParaRPr lang="fr-FR" dirty="0"/>
          </a:p>
          <a:p>
            <a:pPr>
              <a:buNone/>
            </a:pPr>
            <a:r>
              <a:rPr lang="fr-FR" b="1" dirty="0"/>
              <a:t>5️⃣ Surveiller les logs et les ressources</a:t>
            </a:r>
          </a:p>
        </p:txBody>
      </p:sp>
    </p:spTree>
    <p:extLst>
      <p:ext uri="{BB962C8B-B14F-4D97-AF65-F5344CB8AC3E}">
        <p14:creationId xmlns:p14="http://schemas.microsoft.com/office/powerpoint/2010/main" val="77056803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B7D3FF-61F1-B196-5D18-FE9C5AECB0D6}"/>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2335106E-061B-21E0-514B-4A45FB4E8E41}"/>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EB05DB67-2C56-F88E-5584-BE5CB3FFDEC0}"/>
              </a:ext>
            </a:extLst>
          </p:cNvPr>
          <p:cNvSpPr>
            <a:spLocks noGrp="1"/>
          </p:cNvSpPr>
          <p:nvPr>
            <p:ph type="sldNum" sz="quarter" idx="12"/>
          </p:nvPr>
        </p:nvSpPr>
        <p:spPr/>
        <p:txBody>
          <a:bodyPr/>
          <a:lstStyle/>
          <a:p>
            <a:fld id="{4BDCF11F-44B6-4DE8-8BC8-D1A3E36F4D29}" type="slidenum">
              <a:rPr lang="fr-FR" smtClean="0"/>
              <a:t>66</a:t>
            </a:fld>
            <a:endParaRPr lang="fr-FR"/>
          </a:p>
        </p:txBody>
      </p:sp>
      <p:sp>
        <p:nvSpPr>
          <p:cNvPr id="6" name="Rectangle 5">
            <a:extLst>
              <a:ext uri="{FF2B5EF4-FFF2-40B4-BE49-F238E27FC236}">
                <a16:creationId xmlns:a16="http://schemas.microsoft.com/office/drawing/2014/main" id="{7DACBF82-B6C4-2E9C-6CC5-3C01B26130FD}"/>
              </a:ext>
            </a:extLst>
          </p:cNvPr>
          <p:cNvSpPr/>
          <p:nvPr/>
        </p:nvSpPr>
        <p:spPr>
          <a:xfrm>
            <a:off x="-1" y="0"/>
            <a:ext cx="5011271"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u contenu 3">
            <a:extLst>
              <a:ext uri="{FF2B5EF4-FFF2-40B4-BE49-F238E27FC236}">
                <a16:creationId xmlns:a16="http://schemas.microsoft.com/office/drawing/2014/main" id="{F504A2B8-244F-B217-0ED0-C3611709ECCB}"/>
              </a:ext>
            </a:extLst>
          </p:cNvPr>
          <p:cNvSpPr txBox="1">
            <a:spLocks/>
          </p:cNvSpPr>
          <p:nvPr/>
        </p:nvSpPr>
        <p:spPr>
          <a:xfrm>
            <a:off x="5334001" y="2141537"/>
            <a:ext cx="6425921" cy="2574925"/>
          </a:xfrm>
          <a:prstGeom prst="rect">
            <a:avLst/>
          </a:prstGeom>
        </p:spPr>
        <p:txBody>
          <a:bodyPr vert="horz" lIns="91440" tIns="45720" rIns="91440" bIns="45720" rtlCol="0" anchor="ctr">
            <a:normAutofit fontScale="92500" lnSpcReduction="20000"/>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7200" dirty="0">
                <a:solidFill>
                  <a:srgbClr val="021632"/>
                </a:solidFill>
              </a:rPr>
              <a:t>Création et gestion des images Docker</a:t>
            </a:r>
          </a:p>
        </p:txBody>
      </p:sp>
      <p:sp>
        <p:nvSpPr>
          <p:cNvPr id="7" name="ZoneTexte 6">
            <a:extLst>
              <a:ext uri="{FF2B5EF4-FFF2-40B4-BE49-F238E27FC236}">
                <a16:creationId xmlns:a16="http://schemas.microsoft.com/office/drawing/2014/main" id="{71670B3E-83AA-7449-E25B-A0FB2EFBD957}"/>
              </a:ext>
            </a:extLst>
          </p:cNvPr>
          <p:cNvSpPr txBox="1"/>
          <p:nvPr/>
        </p:nvSpPr>
        <p:spPr>
          <a:xfrm>
            <a:off x="941293" y="3044278"/>
            <a:ext cx="2599765" cy="769441"/>
          </a:xfrm>
          <a:prstGeom prst="rect">
            <a:avLst/>
          </a:prstGeom>
          <a:noFill/>
        </p:spPr>
        <p:txBody>
          <a:bodyPr wrap="square" rtlCol="0">
            <a:spAutoFit/>
          </a:bodyPr>
          <a:lstStyle/>
          <a:p>
            <a:r>
              <a:rPr lang="fr-FR" sz="4400" b="1" dirty="0">
                <a:solidFill>
                  <a:schemeClr val="bg1"/>
                </a:solidFill>
              </a:rPr>
              <a:t>Chapitre 3</a:t>
            </a:r>
          </a:p>
        </p:txBody>
      </p:sp>
    </p:spTree>
    <p:extLst>
      <p:ext uri="{BB962C8B-B14F-4D97-AF65-F5344CB8AC3E}">
        <p14:creationId xmlns:p14="http://schemas.microsoft.com/office/powerpoint/2010/main" val="249732444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821B78-7461-589C-6522-C2208A07F143}"/>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0253C778-81A8-4BF8-E256-4640727A341B}"/>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CAB720E0-210D-7A2D-3F6F-5505B89752AC}"/>
              </a:ext>
            </a:extLst>
          </p:cNvPr>
          <p:cNvSpPr>
            <a:spLocks noGrp="1"/>
          </p:cNvSpPr>
          <p:nvPr>
            <p:ph type="sldNum" sz="quarter" idx="12"/>
          </p:nvPr>
        </p:nvSpPr>
        <p:spPr/>
        <p:txBody>
          <a:bodyPr/>
          <a:lstStyle/>
          <a:p>
            <a:fld id="{4BDCF11F-44B6-4DE8-8BC8-D1A3E36F4D29}" type="slidenum">
              <a:rPr lang="fr-FR" smtClean="0"/>
              <a:t>67</a:t>
            </a:fld>
            <a:endParaRPr lang="fr-FR"/>
          </a:p>
        </p:txBody>
      </p:sp>
      <p:sp>
        <p:nvSpPr>
          <p:cNvPr id="6" name="Rectangle 5">
            <a:extLst>
              <a:ext uri="{FF2B5EF4-FFF2-40B4-BE49-F238E27FC236}">
                <a16:creationId xmlns:a16="http://schemas.microsoft.com/office/drawing/2014/main" id="{77ACB9B3-14BB-DC9F-634F-D9FC476C370E}"/>
              </a:ext>
            </a:extLst>
          </p:cNvPr>
          <p:cNvSpPr/>
          <p:nvPr/>
        </p:nvSpPr>
        <p:spPr>
          <a:xfrm>
            <a:off x="-1" y="0"/>
            <a:ext cx="5038166" cy="6858000"/>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2A08AE94-F665-5B3A-AE43-FAD27B906E4C}"/>
              </a:ext>
            </a:extLst>
          </p:cNvPr>
          <p:cNvSpPr txBox="1">
            <a:spLocks/>
          </p:cNvSpPr>
          <p:nvPr/>
        </p:nvSpPr>
        <p:spPr>
          <a:xfrm>
            <a:off x="5244353" y="612845"/>
            <a:ext cx="6355976" cy="708212"/>
          </a:xfrm>
          <a:prstGeom prst="rect">
            <a:avLst/>
          </a:prstGeom>
        </p:spPr>
        <p:txBody>
          <a:bodyPr vert="horz" lIns="91440" tIns="45720" rIns="91440" bIns="45720" rtlCol="0" anchor="ctr">
            <a:normAutofit fontScale="70000" lnSpcReduction="20000"/>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3 - Création et gestion des images Docker</a:t>
            </a:r>
          </a:p>
        </p:txBody>
      </p:sp>
      <p:sp>
        <p:nvSpPr>
          <p:cNvPr id="9" name="ZoneTexte 8">
            <a:extLst>
              <a:ext uri="{FF2B5EF4-FFF2-40B4-BE49-F238E27FC236}">
                <a16:creationId xmlns:a16="http://schemas.microsoft.com/office/drawing/2014/main" id="{2E3605CD-00DE-D057-2D8E-AFD5130EF36D}"/>
              </a:ext>
            </a:extLst>
          </p:cNvPr>
          <p:cNvSpPr txBox="1"/>
          <p:nvPr/>
        </p:nvSpPr>
        <p:spPr>
          <a:xfrm>
            <a:off x="5244353" y="1576546"/>
            <a:ext cx="6768353" cy="3108543"/>
          </a:xfrm>
          <a:prstGeom prst="rect">
            <a:avLst/>
          </a:prstGeom>
          <a:noFill/>
        </p:spPr>
        <p:txBody>
          <a:bodyPr wrap="square">
            <a:spAutoFit/>
          </a:bodyPr>
          <a:lstStyle/>
          <a:p>
            <a:r>
              <a:rPr lang="fr-FR" sz="1400" dirty="0"/>
              <a:t>À l'issue de ce chapitre, vous serez capable de :</a:t>
            </a:r>
          </a:p>
          <a:p>
            <a:endParaRPr lang="fr-FR" sz="1400" dirty="0"/>
          </a:p>
          <a:p>
            <a:r>
              <a:rPr lang="fr-FR" sz="1400" dirty="0"/>
              <a:t>✅ Comprendre la différence entre une image et un conteneur</a:t>
            </a:r>
          </a:p>
          <a:p>
            <a:r>
              <a:rPr lang="fr-FR" sz="1400" dirty="0"/>
              <a:t>✅ Identifier les principaux registres d'images (Docker Hub, registres privés)</a:t>
            </a:r>
          </a:p>
          <a:p>
            <a:r>
              <a:rPr lang="fr-FR" sz="1400" dirty="0"/>
              <a:t>✅ Rechercher, télécharger, taguer et supprimer des images Docker</a:t>
            </a:r>
          </a:p>
          <a:p>
            <a:r>
              <a:rPr lang="fr-FR" sz="1400" dirty="0"/>
              <a:t>✅ Comprendre la structure et les couches (</a:t>
            </a:r>
            <a:r>
              <a:rPr lang="fr-FR" sz="1400" dirty="0" err="1"/>
              <a:t>layers</a:t>
            </a:r>
            <a:r>
              <a:rPr lang="fr-FR" sz="1400" dirty="0"/>
              <a:t>) d'une image Docker</a:t>
            </a:r>
          </a:p>
          <a:p>
            <a:r>
              <a:rPr lang="fr-FR" sz="1400" dirty="0"/>
              <a:t>✅ Créer une image personnalisée à l'aide d'un Dockerfile</a:t>
            </a:r>
          </a:p>
          <a:p>
            <a:r>
              <a:rPr lang="fr-FR" sz="1400" dirty="0"/>
              <a:t>✅ Utiliser les principales instructions d'un Dockerfile </a:t>
            </a:r>
          </a:p>
          <a:p>
            <a:r>
              <a:rPr lang="fr-FR" sz="1400" dirty="0"/>
              <a:t>✅ Construire et versionner une image Docker</a:t>
            </a:r>
          </a:p>
          <a:p>
            <a:r>
              <a:rPr lang="fr-FR" sz="1400" dirty="0"/>
              <a:t>✅ Déployer un conteneur à partir d'une image personnalisée</a:t>
            </a:r>
          </a:p>
          <a:p>
            <a:r>
              <a:rPr lang="fr-FR" sz="1400" dirty="0"/>
              <a:t>✅ Appliquer les bonnes pratiques de création d'images</a:t>
            </a:r>
          </a:p>
          <a:p>
            <a:r>
              <a:rPr lang="fr-FR" sz="1400" dirty="0"/>
              <a:t>✅ Préparer les images pour une utilisation dans des environnements DevOps et Kubernetes</a:t>
            </a:r>
          </a:p>
          <a:p>
            <a:pPr>
              <a:buNone/>
            </a:pPr>
            <a:endParaRPr lang="fr-FR" sz="1400" dirty="0"/>
          </a:p>
        </p:txBody>
      </p:sp>
      <p:sp>
        <p:nvSpPr>
          <p:cNvPr id="4" name="ZoneTexte 3">
            <a:extLst>
              <a:ext uri="{FF2B5EF4-FFF2-40B4-BE49-F238E27FC236}">
                <a16:creationId xmlns:a16="http://schemas.microsoft.com/office/drawing/2014/main" id="{B51B8551-886E-0A26-A260-C687AED9C0A0}"/>
              </a:ext>
            </a:extLst>
          </p:cNvPr>
          <p:cNvSpPr txBox="1"/>
          <p:nvPr/>
        </p:nvSpPr>
        <p:spPr>
          <a:xfrm>
            <a:off x="739587" y="2705725"/>
            <a:ext cx="3558989" cy="1446550"/>
          </a:xfrm>
          <a:prstGeom prst="rect">
            <a:avLst/>
          </a:prstGeom>
          <a:noFill/>
        </p:spPr>
        <p:txBody>
          <a:bodyPr wrap="square" rtlCol="0">
            <a:spAutoFit/>
          </a:bodyPr>
          <a:lstStyle/>
          <a:p>
            <a:r>
              <a:rPr lang="fr-FR" sz="4400" b="1" dirty="0">
                <a:solidFill>
                  <a:schemeClr val="bg1"/>
                </a:solidFill>
              </a:rPr>
              <a:t>Objectifs pédagogiques</a:t>
            </a:r>
          </a:p>
        </p:txBody>
      </p:sp>
    </p:spTree>
    <p:extLst>
      <p:ext uri="{BB962C8B-B14F-4D97-AF65-F5344CB8AC3E}">
        <p14:creationId xmlns:p14="http://schemas.microsoft.com/office/powerpoint/2010/main" val="398428194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206DD2-F7A7-2C14-505C-C028E358CBF2}"/>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83DE1F0E-50C9-DCAC-20C1-2ED492602787}"/>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16E07AA0-2912-C467-B62F-E143805656DF}"/>
              </a:ext>
            </a:extLst>
          </p:cNvPr>
          <p:cNvSpPr>
            <a:spLocks noGrp="1"/>
          </p:cNvSpPr>
          <p:nvPr>
            <p:ph type="sldNum" sz="quarter" idx="12"/>
          </p:nvPr>
        </p:nvSpPr>
        <p:spPr/>
        <p:txBody>
          <a:bodyPr/>
          <a:lstStyle/>
          <a:p>
            <a:fld id="{4BDCF11F-44B6-4DE8-8BC8-D1A3E36F4D29}" type="slidenum">
              <a:rPr lang="fr-FR" smtClean="0"/>
              <a:t>68</a:t>
            </a:fld>
            <a:endParaRPr lang="fr-FR"/>
          </a:p>
        </p:txBody>
      </p:sp>
      <p:sp>
        <p:nvSpPr>
          <p:cNvPr id="6" name="Rectangle 5">
            <a:extLst>
              <a:ext uri="{FF2B5EF4-FFF2-40B4-BE49-F238E27FC236}">
                <a16:creationId xmlns:a16="http://schemas.microsoft.com/office/drawing/2014/main" id="{BC14A95D-D0AC-0861-ECCE-4A4ED8A4CB51}"/>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50B37EB0-F6A1-ED66-FC1C-D848A15049D8}"/>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3 - Création et gestion des images Docker</a:t>
            </a:r>
          </a:p>
        </p:txBody>
      </p:sp>
      <p:pic>
        <p:nvPicPr>
          <p:cNvPr id="7" name="Image 6">
            <a:extLst>
              <a:ext uri="{FF2B5EF4-FFF2-40B4-BE49-F238E27FC236}">
                <a16:creationId xmlns:a16="http://schemas.microsoft.com/office/drawing/2014/main" id="{58AD8517-6CFB-D5ED-5F13-4DCA184F933E}"/>
              </a:ext>
            </a:extLst>
          </p:cNvPr>
          <p:cNvPicPr>
            <a:picLocks noChangeAspect="1"/>
          </p:cNvPicPr>
          <p:nvPr/>
        </p:nvPicPr>
        <p:blipFill>
          <a:blip r:embed="rId2"/>
          <a:stretch>
            <a:fillRect/>
          </a:stretch>
        </p:blipFill>
        <p:spPr>
          <a:xfrm>
            <a:off x="1021976" y="639401"/>
            <a:ext cx="11008659" cy="6195662"/>
          </a:xfrm>
          <a:prstGeom prst="rect">
            <a:avLst/>
          </a:prstGeom>
        </p:spPr>
      </p:pic>
    </p:spTree>
    <p:extLst>
      <p:ext uri="{BB962C8B-B14F-4D97-AF65-F5344CB8AC3E}">
        <p14:creationId xmlns:p14="http://schemas.microsoft.com/office/powerpoint/2010/main" val="13664537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6277A7-221A-C332-3949-C44C8FDA49B5}"/>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B551A1AB-B9A3-306E-67B1-75116DBBAEA4}"/>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8731AE16-E3B0-D1B4-360A-13F50E0BF9AC}"/>
              </a:ext>
            </a:extLst>
          </p:cNvPr>
          <p:cNvSpPr>
            <a:spLocks noGrp="1"/>
          </p:cNvSpPr>
          <p:nvPr>
            <p:ph type="sldNum" sz="quarter" idx="12"/>
          </p:nvPr>
        </p:nvSpPr>
        <p:spPr/>
        <p:txBody>
          <a:bodyPr/>
          <a:lstStyle/>
          <a:p>
            <a:fld id="{4BDCF11F-44B6-4DE8-8BC8-D1A3E36F4D29}" type="slidenum">
              <a:rPr lang="fr-FR" smtClean="0"/>
              <a:t>69</a:t>
            </a:fld>
            <a:endParaRPr lang="fr-FR"/>
          </a:p>
        </p:txBody>
      </p:sp>
      <p:sp>
        <p:nvSpPr>
          <p:cNvPr id="6" name="Rectangle 5">
            <a:extLst>
              <a:ext uri="{FF2B5EF4-FFF2-40B4-BE49-F238E27FC236}">
                <a16:creationId xmlns:a16="http://schemas.microsoft.com/office/drawing/2014/main" id="{BAF301AF-6023-3057-237F-E9749A56E400}"/>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BA710F89-F08B-48E4-8321-B672D4CAF00D}"/>
              </a:ext>
            </a:extLst>
          </p:cNvPr>
          <p:cNvPicPr>
            <a:picLocks noChangeAspect="1"/>
          </p:cNvPicPr>
          <p:nvPr/>
        </p:nvPicPr>
        <p:blipFill>
          <a:blip r:embed="rId2"/>
          <a:stretch>
            <a:fillRect/>
          </a:stretch>
        </p:blipFill>
        <p:spPr>
          <a:xfrm>
            <a:off x="1021976" y="654611"/>
            <a:ext cx="11022386" cy="6203388"/>
          </a:xfrm>
          <a:prstGeom prst="rect">
            <a:avLst/>
          </a:prstGeom>
        </p:spPr>
      </p:pic>
      <p:sp>
        <p:nvSpPr>
          <p:cNvPr id="9" name="Espace réservé du contenu 3">
            <a:extLst>
              <a:ext uri="{FF2B5EF4-FFF2-40B4-BE49-F238E27FC236}">
                <a16:creationId xmlns:a16="http://schemas.microsoft.com/office/drawing/2014/main" id="{B2D1DC16-2E51-9A62-C7C6-336DFC0A78BC}"/>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3 - Création et gestion des images Docker</a:t>
            </a:r>
          </a:p>
        </p:txBody>
      </p:sp>
    </p:spTree>
    <p:extLst>
      <p:ext uri="{BB962C8B-B14F-4D97-AF65-F5344CB8AC3E}">
        <p14:creationId xmlns:p14="http://schemas.microsoft.com/office/powerpoint/2010/main" val="23599243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CF306-A729-FD10-7225-611579E04B4C}"/>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90B7241F-A9BA-83E8-ACF6-5441718B8802}"/>
              </a:ext>
            </a:extLst>
          </p:cNvPr>
          <p:cNvSpPr>
            <a:spLocks noGrp="1"/>
          </p:cNvSpPr>
          <p:nvPr>
            <p:ph type="title"/>
          </p:nvPr>
        </p:nvSpPr>
        <p:spPr>
          <a:xfrm>
            <a:off x="588101" y="810084"/>
            <a:ext cx="3576126" cy="1361114"/>
          </a:xfrm>
        </p:spPr>
        <p:txBody>
          <a:bodyPr>
            <a:normAutofit/>
          </a:bodyPr>
          <a:lstStyle/>
          <a:p>
            <a:r>
              <a:rPr lang="fr-FR" dirty="0"/>
              <a:t>Support	</a:t>
            </a:r>
          </a:p>
        </p:txBody>
      </p:sp>
      <p:sp>
        <p:nvSpPr>
          <p:cNvPr id="9" name="ZoneTexte 8">
            <a:extLst>
              <a:ext uri="{FF2B5EF4-FFF2-40B4-BE49-F238E27FC236}">
                <a16:creationId xmlns:a16="http://schemas.microsoft.com/office/drawing/2014/main" id="{8732BB8E-8FD8-0ED5-572A-A1D17547C294}"/>
              </a:ext>
            </a:extLst>
          </p:cNvPr>
          <p:cNvSpPr txBox="1"/>
          <p:nvPr/>
        </p:nvSpPr>
        <p:spPr>
          <a:xfrm>
            <a:off x="4164227" y="4425193"/>
            <a:ext cx="6095064" cy="52322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fr-FR" sz="2800" b="1" dirty="0"/>
              <a:t>https://we.tl/t-TJXKj58yogrxwkht</a:t>
            </a:r>
          </a:p>
        </p:txBody>
      </p:sp>
    </p:spTree>
    <p:extLst>
      <p:ext uri="{BB962C8B-B14F-4D97-AF65-F5344CB8AC3E}">
        <p14:creationId xmlns:p14="http://schemas.microsoft.com/office/powerpoint/2010/main" val="401030960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C16B76-9109-772C-C042-5A2AD18F28B0}"/>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ADE2AA28-C2FF-351D-29D3-A55886B397FE}"/>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610AC97D-9028-9FB1-4644-D34E660448D6}"/>
              </a:ext>
            </a:extLst>
          </p:cNvPr>
          <p:cNvSpPr>
            <a:spLocks noGrp="1"/>
          </p:cNvSpPr>
          <p:nvPr>
            <p:ph type="sldNum" sz="quarter" idx="12"/>
          </p:nvPr>
        </p:nvSpPr>
        <p:spPr/>
        <p:txBody>
          <a:bodyPr/>
          <a:lstStyle/>
          <a:p>
            <a:fld id="{4BDCF11F-44B6-4DE8-8BC8-D1A3E36F4D29}" type="slidenum">
              <a:rPr lang="fr-FR" smtClean="0"/>
              <a:t>70</a:t>
            </a:fld>
            <a:endParaRPr lang="fr-FR"/>
          </a:p>
        </p:txBody>
      </p:sp>
      <p:sp>
        <p:nvSpPr>
          <p:cNvPr id="6" name="Rectangle 5">
            <a:extLst>
              <a:ext uri="{FF2B5EF4-FFF2-40B4-BE49-F238E27FC236}">
                <a16:creationId xmlns:a16="http://schemas.microsoft.com/office/drawing/2014/main" id="{1A948476-FF12-1645-5BC3-3FC630DFD0F8}"/>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3">
            <a:extLst>
              <a:ext uri="{FF2B5EF4-FFF2-40B4-BE49-F238E27FC236}">
                <a16:creationId xmlns:a16="http://schemas.microsoft.com/office/drawing/2014/main" id="{B3DB95DE-5EB9-9B94-2B12-F5C99F3CF984}"/>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3 - Création et gestion des images Docker</a:t>
            </a:r>
          </a:p>
        </p:txBody>
      </p:sp>
      <p:pic>
        <p:nvPicPr>
          <p:cNvPr id="11" name="Image 10">
            <a:extLst>
              <a:ext uri="{FF2B5EF4-FFF2-40B4-BE49-F238E27FC236}">
                <a16:creationId xmlns:a16="http://schemas.microsoft.com/office/drawing/2014/main" id="{29D7F8D3-3BEA-A039-9B37-2672E0D4A6E7}"/>
              </a:ext>
            </a:extLst>
          </p:cNvPr>
          <p:cNvPicPr>
            <a:picLocks noChangeAspect="1"/>
          </p:cNvPicPr>
          <p:nvPr/>
        </p:nvPicPr>
        <p:blipFill>
          <a:blip r:embed="rId2"/>
          <a:stretch>
            <a:fillRect/>
          </a:stretch>
        </p:blipFill>
        <p:spPr>
          <a:xfrm>
            <a:off x="1021976" y="618753"/>
            <a:ext cx="11086102" cy="6239247"/>
          </a:xfrm>
          <a:prstGeom prst="rect">
            <a:avLst/>
          </a:prstGeom>
        </p:spPr>
      </p:pic>
    </p:spTree>
    <p:extLst>
      <p:ext uri="{BB962C8B-B14F-4D97-AF65-F5344CB8AC3E}">
        <p14:creationId xmlns:p14="http://schemas.microsoft.com/office/powerpoint/2010/main" val="70706687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7A017D-B941-1078-F93B-194972C1FB40}"/>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A2CE0001-E262-3EFA-5B27-E0900103E0DA}"/>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EBF20DDD-DF42-0696-204D-17758917DBFF}"/>
              </a:ext>
            </a:extLst>
          </p:cNvPr>
          <p:cNvSpPr>
            <a:spLocks noGrp="1"/>
          </p:cNvSpPr>
          <p:nvPr>
            <p:ph type="sldNum" sz="quarter" idx="12"/>
          </p:nvPr>
        </p:nvSpPr>
        <p:spPr/>
        <p:txBody>
          <a:bodyPr/>
          <a:lstStyle/>
          <a:p>
            <a:fld id="{4BDCF11F-44B6-4DE8-8BC8-D1A3E36F4D29}" type="slidenum">
              <a:rPr lang="fr-FR" smtClean="0"/>
              <a:t>71</a:t>
            </a:fld>
            <a:endParaRPr lang="fr-FR"/>
          </a:p>
        </p:txBody>
      </p:sp>
      <p:sp>
        <p:nvSpPr>
          <p:cNvPr id="6" name="Rectangle 5">
            <a:extLst>
              <a:ext uri="{FF2B5EF4-FFF2-40B4-BE49-F238E27FC236}">
                <a16:creationId xmlns:a16="http://schemas.microsoft.com/office/drawing/2014/main" id="{E7473FBF-E3B7-464E-2D91-0EE8DE4896B5}"/>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3">
            <a:extLst>
              <a:ext uri="{FF2B5EF4-FFF2-40B4-BE49-F238E27FC236}">
                <a16:creationId xmlns:a16="http://schemas.microsoft.com/office/drawing/2014/main" id="{F43945BB-6CE6-8151-9674-BEA81BBCE111}"/>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3 - Création et gestion des images Docker</a:t>
            </a:r>
          </a:p>
        </p:txBody>
      </p:sp>
      <p:pic>
        <p:nvPicPr>
          <p:cNvPr id="5" name="Image 4">
            <a:extLst>
              <a:ext uri="{FF2B5EF4-FFF2-40B4-BE49-F238E27FC236}">
                <a16:creationId xmlns:a16="http://schemas.microsoft.com/office/drawing/2014/main" id="{16119553-AB32-C8CE-98E6-C353DAB49BFD}"/>
              </a:ext>
            </a:extLst>
          </p:cNvPr>
          <p:cNvPicPr>
            <a:picLocks noChangeAspect="1"/>
          </p:cNvPicPr>
          <p:nvPr/>
        </p:nvPicPr>
        <p:blipFill>
          <a:blip r:embed="rId2"/>
          <a:stretch>
            <a:fillRect/>
          </a:stretch>
        </p:blipFill>
        <p:spPr>
          <a:xfrm>
            <a:off x="1021976" y="708213"/>
            <a:ext cx="10870949" cy="6118160"/>
          </a:xfrm>
          <a:prstGeom prst="rect">
            <a:avLst/>
          </a:prstGeom>
        </p:spPr>
      </p:pic>
    </p:spTree>
    <p:extLst>
      <p:ext uri="{BB962C8B-B14F-4D97-AF65-F5344CB8AC3E}">
        <p14:creationId xmlns:p14="http://schemas.microsoft.com/office/powerpoint/2010/main" val="129226368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7BAAC-B08D-5BF7-3C4C-10804D8EB8B7}"/>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0E5168B4-7886-C7D4-FAE0-F4BE781B0CCC}"/>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B4EABB5E-B777-EAE8-2787-608C2DB57FA0}"/>
              </a:ext>
            </a:extLst>
          </p:cNvPr>
          <p:cNvSpPr>
            <a:spLocks noGrp="1"/>
          </p:cNvSpPr>
          <p:nvPr>
            <p:ph type="sldNum" sz="quarter" idx="12"/>
          </p:nvPr>
        </p:nvSpPr>
        <p:spPr/>
        <p:txBody>
          <a:bodyPr/>
          <a:lstStyle/>
          <a:p>
            <a:fld id="{4BDCF11F-44B6-4DE8-8BC8-D1A3E36F4D29}" type="slidenum">
              <a:rPr lang="fr-FR" smtClean="0"/>
              <a:t>72</a:t>
            </a:fld>
            <a:endParaRPr lang="fr-FR"/>
          </a:p>
        </p:txBody>
      </p:sp>
      <p:sp>
        <p:nvSpPr>
          <p:cNvPr id="6" name="Rectangle 5">
            <a:extLst>
              <a:ext uri="{FF2B5EF4-FFF2-40B4-BE49-F238E27FC236}">
                <a16:creationId xmlns:a16="http://schemas.microsoft.com/office/drawing/2014/main" id="{CD5010C9-F7A6-EA1E-6826-4A5A935DA86E}"/>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3">
            <a:extLst>
              <a:ext uri="{FF2B5EF4-FFF2-40B4-BE49-F238E27FC236}">
                <a16:creationId xmlns:a16="http://schemas.microsoft.com/office/drawing/2014/main" id="{01696B10-14EB-A837-4CF3-0258F70F84F1}"/>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3 - Création et gestion des images Docker</a:t>
            </a:r>
          </a:p>
        </p:txBody>
      </p:sp>
      <p:pic>
        <p:nvPicPr>
          <p:cNvPr id="5" name="Image 4">
            <a:extLst>
              <a:ext uri="{FF2B5EF4-FFF2-40B4-BE49-F238E27FC236}">
                <a16:creationId xmlns:a16="http://schemas.microsoft.com/office/drawing/2014/main" id="{4BE5B593-6B51-7162-7751-677FE54812A9}"/>
              </a:ext>
            </a:extLst>
          </p:cNvPr>
          <p:cNvPicPr>
            <a:picLocks noChangeAspect="1"/>
          </p:cNvPicPr>
          <p:nvPr/>
        </p:nvPicPr>
        <p:blipFill>
          <a:blip r:embed="rId2"/>
          <a:stretch>
            <a:fillRect/>
          </a:stretch>
        </p:blipFill>
        <p:spPr>
          <a:xfrm>
            <a:off x="1048870" y="637111"/>
            <a:ext cx="11053482" cy="6220889"/>
          </a:xfrm>
          <a:prstGeom prst="rect">
            <a:avLst/>
          </a:prstGeom>
        </p:spPr>
      </p:pic>
    </p:spTree>
    <p:extLst>
      <p:ext uri="{BB962C8B-B14F-4D97-AF65-F5344CB8AC3E}">
        <p14:creationId xmlns:p14="http://schemas.microsoft.com/office/powerpoint/2010/main" val="170127806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1FFDBB-B62F-F675-80A4-2B12765DAC03}"/>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AE88121C-488F-7A64-F9BF-997DC7C403BA}"/>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09D4B305-E735-A1F0-1915-401661724533}"/>
              </a:ext>
            </a:extLst>
          </p:cNvPr>
          <p:cNvSpPr>
            <a:spLocks noGrp="1"/>
          </p:cNvSpPr>
          <p:nvPr>
            <p:ph type="sldNum" sz="quarter" idx="12"/>
          </p:nvPr>
        </p:nvSpPr>
        <p:spPr/>
        <p:txBody>
          <a:bodyPr/>
          <a:lstStyle/>
          <a:p>
            <a:fld id="{4BDCF11F-44B6-4DE8-8BC8-D1A3E36F4D29}" type="slidenum">
              <a:rPr lang="fr-FR" smtClean="0"/>
              <a:t>73</a:t>
            </a:fld>
            <a:endParaRPr lang="fr-FR"/>
          </a:p>
        </p:txBody>
      </p:sp>
      <p:sp>
        <p:nvSpPr>
          <p:cNvPr id="6" name="Rectangle 5">
            <a:extLst>
              <a:ext uri="{FF2B5EF4-FFF2-40B4-BE49-F238E27FC236}">
                <a16:creationId xmlns:a16="http://schemas.microsoft.com/office/drawing/2014/main" id="{4645F021-5749-7303-CC1F-6985761CD306}"/>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3">
            <a:extLst>
              <a:ext uri="{FF2B5EF4-FFF2-40B4-BE49-F238E27FC236}">
                <a16:creationId xmlns:a16="http://schemas.microsoft.com/office/drawing/2014/main" id="{E5501612-75B3-A247-AF56-AA9D89779F47}"/>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3 - Création et gestion des images Docker</a:t>
            </a:r>
          </a:p>
        </p:txBody>
      </p:sp>
      <p:pic>
        <p:nvPicPr>
          <p:cNvPr id="5" name="Image 4">
            <a:extLst>
              <a:ext uri="{FF2B5EF4-FFF2-40B4-BE49-F238E27FC236}">
                <a16:creationId xmlns:a16="http://schemas.microsoft.com/office/drawing/2014/main" id="{7FF9FB80-F628-5A4E-696D-7BCF6FEA8666}"/>
              </a:ext>
            </a:extLst>
          </p:cNvPr>
          <p:cNvPicPr>
            <a:picLocks noChangeAspect="1"/>
          </p:cNvPicPr>
          <p:nvPr/>
        </p:nvPicPr>
        <p:blipFill>
          <a:blip r:embed="rId2"/>
          <a:stretch>
            <a:fillRect/>
          </a:stretch>
        </p:blipFill>
        <p:spPr>
          <a:xfrm>
            <a:off x="1021976" y="632065"/>
            <a:ext cx="11062447" cy="6225935"/>
          </a:xfrm>
          <a:prstGeom prst="rect">
            <a:avLst/>
          </a:prstGeom>
        </p:spPr>
      </p:pic>
    </p:spTree>
    <p:extLst>
      <p:ext uri="{BB962C8B-B14F-4D97-AF65-F5344CB8AC3E}">
        <p14:creationId xmlns:p14="http://schemas.microsoft.com/office/powerpoint/2010/main" val="414314187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749E9-C800-2FBD-736A-44E216FEF546}"/>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DC840288-EEF3-48F1-FE67-3F0F960C4B28}"/>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B9137FAB-F4D2-F3BD-9880-6621C1AA76A5}"/>
              </a:ext>
            </a:extLst>
          </p:cNvPr>
          <p:cNvSpPr>
            <a:spLocks noGrp="1"/>
          </p:cNvSpPr>
          <p:nvPr>
            <p:ph type="sldNum" sz="quarter" idx="12"/>
          </p:nvPr>
        </p:nvSpPr>
        <p:spPr/>
        <p:txBody>
          <a:bodyPr/>
          <a:lstStyle/>
          <a:p>
            <a:fld id="{4BDCF11F-44B6-4DE8-8BC8-D1A3E36F4D29}" type="slidenum">
              <a:rPr lang="fr-FR" smtClean="0"/>
              <a:t>74</a:t>
            </a:fld>
            <a:endParaRPr lang="fr-FR"/>
          </a:p>
        </p:txBody>
      </p:sp>
      <p:sp>
        <p:nvSpPr>
          <p:cNvPr id="6" name="Rectangle 5">
            <a:extLst>
              <a:ext uri="{FF2B5EF4-FFF2-40B4-BE49-F238E27FC236}">
                <a16:creationId xmlns:a16="http://schemas.microsoft.com/office/drawing/2014/main" id="{456E0DF5-F17B-A770-D417-D5C4A6DEF37D}"/>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3">
            <a:extLst>
              <a:ext uri="{FF2B5EF4-FFF2-40B4-BE49-F238E27FC236}">
                <a16:creationId xmlns:a16="http://schemas.microsoft.com/office/drawing/2014/main" id="{46D8FC2A-B1A3-7799-2BE8-EAA86F5112F5}"/>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3 - Création et gestion des images Docker</a:t>
            </a:r>
          </a:p>
        </p:txBody>
      </p:sp>
      <p:pic>
        <p:nvPicPr>
          <p:cNvPr id="5" name="Image 4">
            <a:extLst>
              <a:ext uri="{FF2B5EF4-FFF2-40B4-BE49-F238E27FC236}">
                <a16:creationId xmlns:a16="http://schemas.microsoft.com/office/drawing/2014/main" id="{21B39743-CA0D-5D32-B95A-BB74122C08C1}"/>
              </a:ext>
            </a:extLst>
          </p:cNvPr>
          <p:cNvPicPr>
            <a:picLocks noChangeAspect="1"/>
          </p:cNvPicPr>
          <p:nvPr/>
        </p:nvPicPr>
        <p:blipFill>
          <a:blip r:embed="rId2"/>
          <a:stretch>
            <a:fillRect/>
          </a:stretch>
        </p:blipFill>
        <p:spPr>
          <a:xfrm>
            <a:off x="1021976" y="638935"/>
            <a:ext cx="11050243" cy="6219066"/>
          </a:xfrm>
          <a:prstGeom prst="rect">
            <a:avLst/>
          </a:prstGeom>
        </p:spPr>
      </p:pic>
    </p:spTree>
    <p:extLst>
      <p:ext uri="{BB962C8B-B14F-4D97-AF65-F5344CB8AC3E}">
        <p14:creationId xmlns:p14="http://schemas.microsoft.com/office/powerpoint/2010/main" val="48041416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6765D2-C93B-C3D5-257A-41C84EDCE0D7}"/>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1123D6C9-5580-C787-D57B-F7C00976A909}"/>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AE4A6270-DEC0-2F7B-7070-16005E36EADF}"/>
              </a:ext>
            </a:extLst>
          </p:cNvPr>
          <p:cNvSpPr>
            <a:spLocks noGrp="1"/>
          </p:cNvSpPr>
          <p:nvPr>
            <p:ph type="sldNum" sz="quarter" idx="12"/>
          </p:nvPr>
        </p:nvSpPr>
        <p:spPr/>
        <p:txBody>
          <a:bodyPr/>
          <a:lstStyle/>
          <a:p>
            <a:fld id="{4BDCF11F-44B6-4DE8-8BC8-D1A3E36F4D29}" type="slidenum">
              <a:rPr lang="fr-FR" smtClean="0"/>
              <a:t>75</a:t>
            </a:fld>
            <a:endParaRPr lang="fr-FR"/>
          </a:p>
        </p:txBody>
      </p:sp>
      <p:sp>
        <p:nvSpPr>
          <p:cNvPr id="6" name="Rectangle 5">
            <a:extLst>
              <a:ext uri="{FF2B5EF4-FFF2-40B4-BE49-F238E27FC236}">
                <a16:creationId xmlns:a16="http://schemas.microsoft.com/office/drawing/2014/main" id="{36242197-7125-B5D1-2622-A8341C8A2076}"/>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3">
            <a:extLst>
              <a:ext uri="{FF2B5EF4-FFF2-40B4-BE49-F238E27FC236}">
                <a16:creationId xmlns:a16="http://schemas.microsoft.com/office/drawing/2014/main" id="{B680CBEA-4203-B1EC-DF37-589731F67839}"/>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3 - Création et gestion des images Docker</a:t>
            </a:r>
          </a:p>
        </p:txBody>
      </p:sp>
      <p:pic>
        <p:nvPicPr>
          <p:cNvPr id="7" name="Image 6">
            <a:extLst>
              <a:ext uri="{FF2B5EF4-FFF2-40B4-BE49-F238E27FC236}">
                <a16:creationId xmlns:a16="http://schemas.microsoft.com/office/drawing/2014/main" id="{0183389A-5BF3-4214-6267-81AAEB2E2E61}"/>
              </a:ext>
            </a:extLst>
          </p:cNvPr>
          <p:cNvPicPr>
            <a:picLocks noChangeAspect="1"/>
          </p:cNvPicPr>
          <p:nvPr/>
        </p:nvPicPr>
        <p:blipFill>
          <a:blip r:embed="rId2"/>
          <a:stretch>
            <a:fillRect/>
          </a:stretch>
        </p:blipFill>
        <p:spPr>
          <a:xfrm>
            <a:off x="1021976" y="613706"/>
            <a:ext cx="11095067" cy="6244293"/>
          </a:xfrm>
          <a:prstGeom prst="rect">
            <a:avLst/>
          </a:prstGeom>
        </p:spPr>
      </p:pic>
    </p:spTree>
    <p:extLst>
      <p:ext uri="{BB962C8B-B14F-4D97-AF65-F5344CB8AC3E}">
        <p14:creationId xmlns:p14="http://schemas.microsoft.com/office/powerpoint/2010/main" val="53173268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FB7EC8-CEDF-F5B0-272D-CBF0026BAEE5}"/>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7E379D27-89E8-278E-0338-75CBBC0CF462}"/>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1E3344F6-CE21-0BCF-A01F-AA3AD16ACE13}"/>
              </a:ext>
            </a:extLst>
          </p:cNvPr>
          <p:cNvSpPr>
            <a:spLocks noGrp="1"/>
          </p:cNvSpPr>
          <p:nvPr>
            <p:ph type="sldNum" sz="quarter" idx="12"/>
          </p:nvPr>
        </p:nvSpPr>
        <p:spPr/>
        <p:txBody>
          <a:bodyPr/>
          <a:lstStyle/>
          <a:p>
            <a:fld id="{4BDCF11F-44B6-4DE8-8BC8-D1A3E36F4D29}" type="slidenum">
              <a:rPr lang="fr-FR" smtClean="0"/>
              <a:t>76</a:t>
            </a:fld>
            <a:endParaRPr lang="fr-FR"/>
          </a:p>
        </p:txBody>
      </p:sp>
      <p:sp>
        <p:nvSpPr>
          <p:cNvPr id="6" name="Rectangle 5">
            <a:extLst>
              <a:ext uri="{FF2B5EF4-FFF2-40B4-BE49-F238E27FC236}">
                <a16:creationId xmlns:a16="http://schemas.microsoft.com/office/drawing/2014/main" id="{7BAE6780-DC3D-CE48-7827-AF45F4BB775B}"/>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3">
            <a:extLst>
              <a:ext uri="{FF2B5EF4-FFF2-40B4-BE49-F238E27FC236}">
                <a16:creationId xmlns:a16="http://schemas.microsoft.com/office/drawing/2014/main" id="{536A26BB-1D13-AA62-6E3C-17D680547FE4}"/>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3 - Création et gestion des images Docker</a:t>
            </a:r>
          </a:p>
        </p:txBody>
      </p:sp>
      <p:pic>
        <p:nvPicPr>
          <p:cNvPr id="5" name="Image 4">
            <a:extLst>
              <a:ext uri="{FF2B5EF4-FFF2-40B4-BE49-F238E27FC236}">
                <a16:creationId xmlns:a16="http://schemas.microsoft.com/office/drawing/2014/main" id="{34AE8836-F2EA-4D5D-2444-649D0903B361}"/>
              </a:ext>
            </a:extLst>
          </p:cNvPr>
          <p:cNvPicPr>
            <a:picLocks noChangeAspect="1"/>
          </p:cNvPicPr>
          <p:nvPr/>
        </p:nvPicPr>
        <p:blipFill>
          <a:blip r:embed="rId2"/>
          <a:stretch>
            <a:fillRect/>
          </a:stretch>
        </p:blipFill>
        <p:spPr>
          <a:xfrm>
            <a:off x="1021975" y="573344"/>
            <a:ext cx="11166785" cy="6284656"/>
          </a:xfrm>
          <a:prstGeom prst="rect">
            <a:avLst/>
          </a:prstGeom>
        </p:spPr>
      </p:pic>
    </p:spTree>
    <p:extLst>
      <p:ext uri="{BB962C8B-B14F-4D97-AF65-F5344CB8AC3E}">
        <p14:creationId xmlns:p14="http://schemas.microsoft.com/office/powerpoint/2010/main" val="335572911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8DC591-756A-03F0-3F37-1986E5D55DD6}"/>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58CC2C9B-0793-191F-3FE5-1FBECEFFDAD9}"/>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F1AF03F2-420C-8075-54FE-BE178CBB2EE7}"/>
              </a:ext>
            </a:extLst>
          </p:cNvPr>
          <p:cNvSpPr>
            <a:spLocks noGrp="1"/>
          </p:cNvSpPr>
          <p:nvPr>
            <p:ph type="sldNum" sz="quarter" idx="12"/>
          </p:nvPr>
        </p:nvSpPr>
        <p:spPr/>
        <p:txBody>
          <a:bodyPr/>
          <a:lstStyle/>
          <a:p>
            <a:fld id="{4BDCF11F-44B6-4DE8-8BC8-D1A3E36F4D29}" type="slidenum">
              <a:rPr lang="fr-FR" smtClean="0"/>
              <a:t>77</a:t>
            </a:fld>
            <a:endParaRPr lang="fr-FR"/>
          </a:p>
        </p:txBody>
      </p:sp>
      <p:sp>
        <p:nvSpPr>
          <p:cNvPr id="6" name="Rectangle 5">
            <a:extLst>
              <a:ext uri="{FF2B5EF4-FFF2-40B4-BE49-F238E27FC236}">
                <a16:creationId xmlns:a16="http://schemas.microsoft.com/office/drawing/2014/main" id="{709AF54A-8D42-303B-8056-F15601DC414C}"/>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3">
            <a:extLst>
              <a:ext uri="{FF2B5EF4-FFF2-40B4-BE49-F238E27FC236}">
                <a16:creationId xmlns:a16="http://schemas.microsoft.com/office/drawing/2014/main" id="{D9015280-FFF3-B05F-567E-08A603187369}"/>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3 - Création et gestion des images Docker</a:t>
            </a:r>
          </a:p>
        </p:txBody>
      </p:sp>
      <p:pic>
        <p:nvPicPr>
          <p:cNvPr id="5" name="Image 4">
            <a:extLst>
              <a:ext uri="{FF2B5EF4-FFF2-40B4-BE49-F238E27FC236}">
                <a16:creationId xmlns:a16="http://schemas.microsoft.com/office/drawing/2014/main" id="{BBBE826F-5312-EA0D-8462-2FE89E50768D}"/>
              </a:ext>
            </a:extLst>
          </p:cNvPr>
          <p:cNvPicPr>
            <a:picLocks noChangeAspect="1"/>
          </p:cNvPicPr>
          <p:nvPr/>
        </p:nvPicPr>
        <p:blipFill>
          <a:blip r:embed="rId2"/>
          <a:stretch>
            <a:fillRect/>
          </a:stretch>
        </p:blipFill>
        <p:spPr>
          <a:xfrm>
            <a:off x="1021976" y="669207"/>
            <a:ext cx="10996455" cy="6188794"/>
          </a:xfrm>
          <a:prstGeom prst="rect">
            <a:avLst/>
          </a:prstGeom>
        </p:spPr>
      </p:pic>
    </p:spTree>
    <p:extLst>
      <p:ext uri="{BB962C8B-B14F-4D97-AF65-F5344CB8AC3E}">
        <p14:creationId xmlns:p14="http://schemas.microsoft.com/office/powerpoint/2010/main" val="37362457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EF78D0-9EDE-6B87-DB57-0F3B420A336B}"/>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2E576365-ED83-70CE-93C5-183B5FF7556C}"/>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0EC0BE21-CFE7-D344-8F85-68444FD5F3AF}"/>
              </a:ext>
            </a:extLst>
          </p:cNvPr>
          <p:cNvSpPr>
            <a:spLocks noGrp="1"/>
          </p:cNvSpPr>
          <p:nvPr>
            <p:ph type="sldNum" sz="quarter" idx="12"/>
          </p:nvPr>
        </p:nvSpPr>
        <p:spPr/>
        <p:txBody>
          <a:bodyPr/>
          <a:lstStyle/>
          <a:p>
            <a:fld id="{4BDCF11F-44B6-4DE8-8BC8-D1A3E36F4D29}" type="slidenum">
              <a:rPr lang="fr-FR" smtClean="0"/>
              <a:t>78</a:t>
            </a:fld>
            <a:endParaRPr lang="fr-FR"/>
          </a:p>
        </p:txBody>
      </p:sp>
      <p:sp>
        <p:nvSpPr>
          <p:cNvPr id="6" name="Rectangle 5">
            <a:extLst>
              <a:ext uri="{FF2B5EF4-FFF2-40B4-BE49-F238E27FC236}">
                <a16:creationId xmlns:a16="http://schemas.microsoft.com/office/drawing/2014/main" id="{0BA5D059-30D6-B69D-8AA4-96D7C160D820}"/>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3">
            <a:extLst>
              <a:ext uri="{FF2B5EF4-FFF2-40B4-BE49-F238E27FC236}">
                <a16:creationId xmlns:a16="http://schemas.microsoft.com/office/drawing/2014/main" id="{2AC3483E-2341-45CF-1DBC-3ADDE8FCC12C}"/>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3 - Création et gestion des images Docker</a:t>
            </a:r>
          </a:p>
        </p:txBody>
      </p:sp>
      <p:pic>
        <p:nvPicPr>
          <p:cNvPr id="5" name="Image 4">
            <a:extLst>
              <a:ext uri="{FF2B5EF4-FFF2-40B4-BE49-F238E27FC236}">
                <a16:creationId xmlns:a16="http://schemas.microsoft.com/office/drawing/2014/main" id="{CA9ECD32-8087-ABCF-D1BB-1CEF563C1D06}"/>
              </a:ext>
            </a:extLst>
          </p:cNvPr>
          <p:cNvPicPr>
            <a:picLocks noChangeAspect="1"/>
          </p:cNvPicPr>
          <p:nvPr/>
        </p:nvPicPr>
        <p:blipFill>
          <a:blip r:embed="rId2"/>
          <a:stretch>
            <a:fillRect/>
          </a:stretch>
        </p:blipFill>
        <p:spPr>
          <a:xfrm>
            <a:off x="1021976" y="643979"/>
            <a:ext cx="11041278" cy="6214021"/>
          </a:xfrm>
          <a:prstGeom prst="rect">
            <a:avLst/>
          </a:prstGeom>
        </p:spPr>
      </p:pic>
    </p:spTree>
    <p:extLst>
      <p:ext uri="{BB962C8B-B14F-4D97-AF65-F5344CB8AC3E}">
        <p14:creationId xmlns:p14="http://schemas.microsoft.com/office/powerpoint/2010/main" val="306407735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FEA94-6F1A-4E64-A711-E6871B76F88F}"/>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5733AC9A-1D5C-6CED-22A5-29305A94F629}"/>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8FB7BFF1-7A30-3D6E-B3BB-7DF1C901B371}"/>
              </a:ext>
            </a:extLst>
          </p:cNvPr>
          <p:cNvSpPr>
            <a:spLocks noGrp="1"/>
          </p:cNvSpPr>
          <p:nvPr>
            <p:ph type="sldNum" sz="quarter" idx="12"/>
          </p:nvPr>
        </p:nvSpPr>
        <p:spPr/>
        <p:txBody>
          <a:bodyPr/>
          <a:lstStyle/>
          <a:p>
            <a:fld id="{4BDCF11F-44B6-4DE8-8BC8-D1A3E36F4D29}" type="slidenum">
              <a:rPr lang="fr-FR" smtClean="0"/>
              <a:t>79</a:t>
            </a:fld>
            <a:endParaRPr lang="fr-FR"/>
          </a:p>
        </p:txBody>
      </p:sp>
      <p:sp>
        <p:nvSpPr>
          <p:cNvPr id="6" name="Rectangle 5">
            <a:extLst>
              <a:ext uri="{FF2B5EF4-FFF2-40B4-BE49-F238E27FC236}">
                <a16:creationId xmlns:a16="http://schemas.microsoft.com/office/drawing/2014/main" id="{095BE6A2-A1DC-65EC-C06B-BB608DE8F7EF}"/>
              </a:ext>
            </a:extLst>
          </p:cNvPr>
          <p:cNvSpPr/>
          <p:nvPr/>
        </p:nvSpPr>
        <p:spPr>
          <a:xfrm>
            <a:off x="-1" y="0"/>
            <a:ext cx="5038166"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ED32F429-C6A4-AE91-7ED5-8A7613AC3FD5}"/>
              </a:ext>
            </a:extLst>
          </p:cNvPr>
          <p:cNvSpPr txBox="1"/>
          <p:nvPr/>
        </p:nvSpPr>
        <p:spPr>
          <a:xfrm>
            <a:off x="542364" y="1397674"/>
            <a:ext cx="3558989" cy="2923877"/>
          </a:xfrm>
          <a:prstGeom prst="rect">
            <a:avLst/>
          </a:prstGeom>
          <a:noFill/>
        </p:spPr>
        <p:txBody>
          <a:bodyPr wrap="square" rtlCol="0">
            <a:spAutoFit/>
          </a:bodyPr>
          <a:lstStyle/>
          <a:p>
            <a:r>
              <a:rPr lang="fr-FR" sz="4400" b="1" dirty="0">
                <a:solidFill>
                  <a:schemeClr val="bg1"/>
                </a:solidFill>
              </a:rPr>
              <a:t>Atelier 2</a:t>
            </a:r>
          </a:p>
          <a:p>
            <a:endParaRPr lang="fr-FR" sz="4400" b="1" dirty="0">
              <a:solidFill>
                <a:schemeClr val="bg1"/>
              </a:solidFill>
            </a:endParaRPr>
          </a:p>
          <a:p>
            <a:r>
              <a:rPr lang="fr-FR" sz="3200" b="1" dirty="0">
                <a:solidFill>
                  <a:schemeClr val="bg1"/>
                </a:solidFill>
              </a:rPr>
              <a:t>Construire sa première image Docker</a:t>
            </a:r>
            <a:endParaRPr lang="fr-FR" sz="4400" b="1" dirty="0">
              <a:solidFill>
                <a:schemeClr val="bg1"/>
              </a:solidFill>
            </a:endParaRPr>
          </a:p>
        </p:txBody>
      </p:sp>
      <p:sp>
        <p:nvSpPr>
          <p:cNvPr id="8" name="ZoneTexte 7">
            <a:extLst>
              <a:ext uri="{FF2B5EF4-FFF2-40B4-BE49-F238E27FC236}">
                <a16:creationId xmlns:a16="http://schemas.microsoft.com/office/drawing/2014/main" id="{857715B2-849B-CD0B-6A54-58326F524239}"/>
              </a:ext>
            </a:extLst>
          </p:cNvPr>
          <p:cNvSpPr txBox="1"/>
          <p:nvPr/>
        </p:nvSpPr>
        <p:spPr>
          <a:xfrm>
            <a:off x="5580530" y="2136338"/>
            <a:ext cx="6096000" cy="2585323"/>
          </a:xfrm>
          <a:prstGeom prst="rect">
            <a:avLst/>
          </a:prstGeom>
          <a:noFill/>
        </p:spPr>
        <p:txBody>
          <a:bodyPr wrap="square">
            <a:spAutoFit/>
          </a:bodyPr>
          <a:lstStyle/>
          <a:p>
            <a:r>
              <a:rPr lang="fr-FR" b="1" dirty="0"/>
              <a:t>Objectif</a:t>
            </a:r>
          </a:p>
          <a:p>
            <a:r>
              <a:rPr lang="fr-FR" dirty="0"/>
              <a:t>À l'issue de cet atelier, vous serez capable de :</a:t>
            </a:r>
          </a:p>
          <a:p>
            <a:pPr marL="285750" indent="-285750">
              <a:buFont typeface="Arial" panose="020B0604020202020204" pitchFamily="34" charset="0"/>
              <a:buChar char="•"/>
            </a:pPr>
            <a:r>
              <a:rPr lang="fr-FR" dirty="0"/>
              <a:t>Créer un Dockerfile </a:t>
            </a:r>
          </a:p>
          <a:p>
            <a:pPr marL="285750" indent="-285750">
              <a:buFont typeface="Arial" panose="020B0604020202020204" pitchFamily="34" charset="0"/>
              <a:buChar char="•"/>
            </a:pPr>
            <a:r>
              <a:rPr lang="fr-FR" dirty="0"/>
              <a:t>Construire une image Docker </a:t>
            </a:r>
          </a:p>
          <a:p>
            <a:pPr marL="285750" indent="-285750">
              <a:buFont typeface="Arial" panose="020B0604020202020204" pitchFamily="34" charset="0"/>
              <a:buChar char="•"/>
            </a:pPr>
            <a:r>
              <a:rPr lang="fr-FR" dirty="0"/>
              <a:t>Comprendre les couches d'une image </a:t>
            </a:r>
          </a:p>
          <a:p>
            <a:pPr marL="285750" indent="-285750">
              <a:buFont typeface="Arial" panose="020B0604020202020204" pitchFamily="34" charset="0"/>
              <a:buChar char="•"/>
            </a:pPr>
            <a:r>
              <a:rPr lang="fr-FR" dirty="0"/>
              <a:t>Lancer un conteneur </a:t>
            </a:r>
          </a:p>
          <a:p>
            <a:pPr marL="285750" indent="-285750">
              <a:buFont typeface="Arial" panose="020B0604020202020204" pitchFamily="34" charset="0"/>
              <a:buChar char="•"/>
            </a:pPr>
            <a:r>
              <a:rPr lang="fr-FR" dirty="0"/>
              <a:t>Modifier une image </a:t>
            </a:r>
          </a:p>
          <a:p>
            <a:pPr marL="285750" indent="-285750">
              <a:buFont typeface="Arial" panose="020B0604020202020204" pitchFamily="34" charset="0"/>
              <a:buChar char="•"/>
            </a:pPr>
            <a:r>
              <a:rPr lang="fr-FR" dirty="0"/>
              <a:t>Versionner une image </a:t>
            </a:r>
          </a:p>
          <a:p>
            <a:pPr marL="285750" indent="-285750">
              <a:buFont typeface="Arial" panose="020B0604020202020204" pitchFamily="34" charset="0"/>
              <a:buChar char="•"/>
            </a:pPr>
            <a:r>
              <a:rPr lang="fr-FR" dirty="0"/>
              <a:t>Déployer une nouvelle version</a:t>
            </a:r>
          </a:p>
        </p:txBody>
      </p:sp>
    </p:spTree>
    <p:extLst>
      <p:ext uri="{BB962C8B-B14F-4D97-AF65-F5344CB8AC3E}">
        <p14:creationId xmlns:p14="http://schemas.microsoft.com/office/powerpoint/2010/main" val="41544575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A0BB2-2C97-B492-8766-A939A23B455F}"/>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D2D0808B-D065-2950-AF75-AEAE32444572}"/>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C7543954-A125-0966-943E-43505B522FC6}"/>
              </a:ext>
            </a:extLst>
          </p:cNvPr>
          <p:cNvSpPr>
            <a:spLocks noGrp="1"/>
          </p:cNvSpPr>
          <p:nvPr>
            <p:ph type="sldNum" sz="quarter" idx="12"/>
          </p:nvPr>
        </p:nvSpPr>
        <p:spPr/>
        <p:txBody>
          <a:bodyPr/>
          <a:lstStyle/>
          <a:p>
            <a:fld id="{4BDCF11F-44B6-4DE8-8BC8-D1A3E36F4D29}" type="slidenum">
              <a:rPr lang="fr-FR" smtClean="0"/>
              <a:t>8</a:t>
            </a:fld>
            <a:endParaRPr lang="fr-FR"/>
          </a:p>
        </p:txBody>
      </p:sp>
      <p:sp>
        <p:nvSpPr>
          <p:cNvPr id="6" name="Rectangle 5">
            <a:extLst>
              <a:ext uri="{FF2B5EF4-FFF2-40B4-BE49-F238E27FC236}">
                <a16:creationId xmlns:a16="http://schemas.microsoft.com/office/drawing/2014/main" id="{1ED43867-FD10-1432-0415-EED0C491B2F3}"/>
              </a:ext>
            </a:extLst>
          </p:cNvPr>
          <p:cNvSpPr/>
          <p:nvPr/>
        </p:nvSpPr>
        <p:spPr>
          <a:xfrm>
            <a:off x="0" y="0"/>
            <a:ext cx="2402541" cy="6929718"/>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7F41047-989F-A53F-9420-900BC2C32BF7}"/>
              </a:ext>
            </a:extLst>
          </p:cNvPr>
          <p:cNvPicPr>
            <a:picLocks noChangeAspect="1"/>
          </p:cNvPicPr>
          <p:nvPr/>
        </p:nvPicPr>
        <p:blipFill>
          <a:blip r:embed="rId2"/>
          <a:stretch>
            <a:fillRect/>
          </a:stretch>
        </p:blipFill>
        <p:spPr>
          <a:xfrm>
            <a:off x="1599270" y="1527633"/>
            <a:ext cx="10592730" cy="4254601"/>
          </a:xfrm>
          <a:prstGeom prst="rect">
            <a:avLst/>
          </a:prstGeom>
        </p:spPr>
      </p:pic>
      <p:sp>
        <p:nvSpPr>
          <p:cNvPr id="8" name="Espace réservé du contenu 3">
            <a:extLst>
              <a:ext uri="{FF2B5EF4-FFF2-40B4-BE49-F238E27FC236}">
                <a16:creationId xmlns:a16="http://schemas.microsoft.com/office/drawing/2014/main" id="{2089149D-4DA3-A581-C4E3-8F0E01D743B4}"/>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Objectifs de la formation</a:t>
            </a:r>
          </a:p>
        </p:txBody>
      </p:sp>
    </p:spTree>
    <p:extLst>
      <p:ext uri="{BB962C8B-B14F-4D97-AF65-F5344CB8AC3E}">
        <p14:creationId xmlns:p14="http://schemas.microsoft.com/office/powerpoint/2010/main" val="197947174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E1EE7-FBAD-0553-C1A2-F487770A6973}"/>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00A0AE68-6A42-FB67-866D-E21E5060D229}"/>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23F9E612-FF61-9246-9AFD-10DB9F2519F4}"/>
              </a:ext>
            </a:extLst>
          </p:cNvPr>
          <p:cNvSpPr>
            <a:spLocks noGrp="1"/>
          </p:cNvSpPr>
          <p:nvPr>
            <p:ph type="sldNum" sz="quarter" idx="12"/>
          </p:nvPr>
        </p:nvSpPr>
        <p:spPr/>
        <p:txBody>
          <a:bodyPr/>
          <a:lstStyle/>
          <a:p>
            <a:fld id="{4BDCF11F-44B6-4DE8-8BC8-D1A3E36F4D29}" type="slidenum">
              <a:rPr lang="fr-FR" smtClean="0"/>
              <a:t>80</a:t>
            </a:fld>
            <a:endParaRPr lang="fr-FR"/>
          </a:p>
        </p:txBody>
      </p:sp>
      <p:sp>
        <p:nvSpPr>
          <p:cNvPr id="6" name="Rectangle 5">
            <a:extLst>
              <a:ext uri="{FF2B5EF4-FFF2-40B4-BE49-F238E27FC236}">
                <a16:creationId xmlns:a16="http://schemas.microsoft.com/office/drawing/2014/main" id="{588DAB6F-08C8-E98F-C6A7-44F5EF753690}"/>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97580847-04E3-A1F1-BCA5-6910AF77822A}"/>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2 — Construire sa première image Docker</a:t>
            </a:r>
          </a:p>
        </p:txBody>
      </p:sp>
      <p:sp>
        <p:nvSpPr>
          <p:cNvPr id="7" name="ZoneTexte 6">
            <a:extLst>
              <a:ext uri="{FF2B5EF4-FFF2-40B4-BE49-F238E27FC236}">
                <a16:creationId xmlns:a16="http://schemas.microsoft.com/office/drawing/2014/main" id="{54443869-76BD-C9AE-54A9-F1DF086200C2}"/>
              </a:ext>
            </a:extLst>
          </p:cNvPr>
          <p:cNvSpPr txBox="1"/>
          <p:nvPr/>
        </p:nvSpPr>
        <p:spPr>
          <a:xfrm>
            <a:off x="1488142" y="1037708"/>
            <a:ext cx="6096000" cy="2862322"/>
          </a:xfrm>
          <a:prstGeom prst="rect">
            <a:avLst/>
          </a:prstGeom>
          <a:noFill/>
        </p:spPr>
        <p:txBody>
          <a:bodyPr wrap="square">
            <a:spAutoFit/>
          </a:bodyPr>
          <a:lstStyle/>
          <a:p>
            <a:pPr>
              <a:buNone/>
            </a:pPr>
            <a:r>
              <a:rPr lang="fr-FR" b="1" dirty="0"/>
              <a:t>Étape 1 — Préparer l'environnement</a:t>
            </a:r>
          </a:p>
          <a:p>
            <a:pPr>
              <a:buNone/>
            </a:pPr>
            <a:r>
              <a:rPr lang="fr-FR" dirty="0"/>
              <a:t>Créer le répertoire du projet :</a:t>
            </a:r>
          </a:p>
          <a:p>
            <a:pPr rtl="0">
              <a:buNone/>
            </a:pPr>
            <a:r>
              <a:rPr lang="fr-FR" dirty="0" err="1">
                <a:latin typeface="Courier New" panose="02070309020205020404" pitchFamily="49" charset="0"/>
              </a:rPr>
              <a:t>mkdir</a:t>
            </a:r>
            <a:r>
              <a:rPr lang="fr-FR" dirty="0">
                <a:latin typeface="Courier New" panose="02070309020205020404" pitchFamily="49" charset="0"/>
              </a:rPr>
              <a:t> atelier-docker</a:t>
            </a:r>
            <a:br>
              <a:rPr lang="fr-FR" dirty="0">
                <a:latin typeface="Courier New" panose="02070309020205020404" pitchFamily="49" charset="0"/>
              </a:rPr>
            </a:br>
            <a:r>
              <a:rPr lang="fr-FR" dirty="0">
                <a:latin typeface="Courier New" panose="02070309020205020404" pitchFamily="49" charset="0"/>
              </a:rPr>
              <a:t>cd atelier-docker</a:t>
            </a:r>
          </a:p>
          <a:p>
            <a:pPr>
              <a:buNone/>
            </a:pPr>
            <a:endParaRPr lang="fr-FR" dirty="0"/>
          </a:p>
          <a:p>
            <a:pPr>
              <a:buNone/>
            </a:pPr>
            <a:r>
              <a:rPr lang="fr-FR" dirty="0"/>
              <a:t>Vérifier Docker :</a:t>
            </a:r>
          </a:p>
          <a:p>
            <a:pPr rtl="0">
              <a:buNone/>
            </a:pPr>
            <a:r>
              <a:rPr lang="fr-FR" dirty="0">
                <a:latin typeface="Courier New" panose="02070309020205020404" pitchFamily="49" charset="0"/>
              </a:rPr>
              <a:t>docker version</a:t>
            </a:r>
          </a:p>
          <a:p>
            <a:pPr>
              <a:buNone/>
            </a:pPr>
            <a:endParaRPr lang="fr-FR" dirty="0"/>
          </a:p>
          <a:p>
            <a:pPr>
              <a:buNone/>
            </a:pPr>
            <a:r>
              <a:rPr lang="fr-FR" dirty="0"/>
              <a:t>Vérifier les images existantes :</a:t>
            </a:r>
          </a:p>
          <a:p>
            <a:pPr rtl="0">
              <a:buNone/>
            </a:pPr>
            <a:r>
              <a:rPr lang="fr-FR" dirty="0">
                <a:latin typeface="Courier New" panose="02070309020205020404" pitchFamily="49" charset="0"/>
              </a:rPr>
              <a:t>docker images</a:t>
            </a:r>
          </a:p>
        </p:txBody>
      </p:sp>
    </p:spTree>
    <p:extLst>
      <p:ext uri="{BB962C8B-B14F-4D97-AF65-F5344CB8AC3E}">
        <p14:creationId xmlns:p14="http://schemas.microsoft.com/office/powerpoint/2010/main" val="167597319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FFB2E-0D38-4A09-D2B1-6AD6E3FFC90C}"/>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3848A55E-E005-5755-0A2F-1617E948C5AE}"/>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E369CF7C-ABFE-2DC0-23B9-7EE6BBB1A1D6}"/>
              </a:ext>
            </a:extLst>
          </p:cNvPr>
          <p:cNvSpPr>
            <a:spLocks noGrp="1"/>
          </p:cNvSpPr>
          <p:nvPr>
            <p:ph type="sldNum" sz="quarter" idx="12"/>
          </p:nvPr>
        </p:nvSpPr>
        <p:spPr/>
        <p:txBody>
          <a:bodyPr/>
          <a:lstStyle/>
          <a:p>
            <a:fld id="{4BDCF11F-44B6-4DE8-8BC8-D1A3E36F4D29}" type="slidenum">
              <a:rPr lang="fr-FR" smtClean="0"/>
              <a:t>81</a:t>
            </a:fld>
            <a:endParaRPr lang="fr-FR"/>
          </a:p>
        </p:txBody>
      </p:sp>
      <p:sp>
        <p:nvSpPr>
          <p:cNvPr id="6" name="Rectangle 5">
            <a:extLst>
              <a:ext uri="{FF2B5EF4-FFF2-40B4-BE49-F238E27FC236}">
                <a16:creationId xmlns:a16="http://schemas.microsoft.com/office/drawing/2014/main" id="{BCC8CCA3-B4A6-471B-CFA5-40F1057D19AE}"/>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B5FA0788-4006-EDE7-5369-9FFE9F76BA96}"/>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2 — Construire sa première image Docker</a:t>
            </a:r>
          </a:p>
        </p:txBody>
      </p:sp>
      <p:sp>
        <p:nvSpPr>
          <p:cNvPr id="8" name="ZoneTexte 7">
            <a:extLst>
              <a:ext uri="{FF2B5EF4-FFF2-40B4-BE49-F238E27FC236}">
                <a16:creationId xmlns:a16="http://schemas.microsoft.com/office/drawing/2014/main" id="{B2EE374F-10AD-AEEA-9749-FA80EDF6DFC1}"/>
              </a:ext>
            </a:extLst>
          </p:cNvPr>
          <p:cNvSpPr txBox="1"/>
          <p:nvPr/>
        </p:nvSpPr>
        <p:spPr>
          <a:xfrm>
            <a:off x="1264023" y="751344"/>
            <a:ext cx="6096000" cy="5355312"/>
          </a:xfrm>
          <a:prstGeom prst="rect">
            <a:avLst/>
          </a:prstGeom>
          <a:noFill/>
        </p:spPr>
        <p:txBody>
          <a:bodyPr wrap="square">
            <a:spAutoFit/>
          </a:bodyPr>
          <a:lstStyle/>
          <a:p>
            <a:pPr>
              <a:buNone/>
            </a:pPr>
            <a:r>
              <a:rPr lang="fr-FR" b="1" dirty="0"/>
              <a:t>Étape 2 — Créer l'application</a:t>
            </a:r>
          </a:p>
          <a:p>
            <a:pPr>
              <a:buNone/>
            </a:pPr>
            <a:r>
              <a:rPr lang="fr-FR" dirty="0"/>
              <a:t>Créer une page web :</a:t>
            </a:r>
          </a:p>
          <a:p>
            <a:pPr rtl="0">
              <a:buNone/>
            </a:pPr>
            <a:r>
              <a:rPr lang="fr-FR" dirty="0">
                <a:latin typeface="Courier New" panose="02070309020205020404" pitchFamily="49" charset="0"/>
              </a:rPr>
              <a:t>nano index.html</a:t>
            </a:r>
          </a:p>
          <a:p>
            <a:pPr>
              <a:buNone/>
            </a:pPr>
            <a:endParaRPr lang="fr-FR" dirty="0"/>
          </a:p>
          <a:p>
            <a:pPr>
              <a:buNone/>
            </a:pPr>
            <a:r>
              <a:rPr lang="fr-FR" dirty="0"/>
              <a:t>Contenu :</a:t>
            </a:r>
          </a:p>
          <a:p>
            <a:pPr rtl="0">
              <a:buNone/>
            </a:pPr>
            <a:r>
              <a:rPr lang="fr-FR" dirty="0">
                <a:latin typeface="Courier New" panose="02070309020205020404" pitchFamily="49" charset="0"/>
              </a:rPr>
              <a:t>&lt;!DOCTYPE html&gt;</a:t>
            </a:r>
            <a:br>
              <a:rPr lang="fr-FR" dirty="0">
                <a:latin typeface="Courier New" panose="02070309020205020404" pitchFamily="49" charset="0"/>
              </a:rPr>
            </a:br>
            <a:r>
              <a:rPr lang="fr-FR" dirty="0">
                <a:latin typeface="Courier New" panose="02070309020205020404" pitchFamily="49" charset="0"/>
              </a:rPr>
              <a:t>&lt;html&gt;</a:t>
            </a:r>
            <a:br>
              <a:rPr lang="fr-FR" dirty="0">
                <a:latin typeface="Courier New" panose="02070309020205020404" pitchFamily="49" charset="0"/>
              </a:rPr>
            </a:br>
            <a:r>
              <a:rPr lang="fr-FR" dirty="0">
                <a:latin typeface="Courier New" panose="02070309020205020404" pitchFamily="49" charset="0"/>
              </a:rPr>
              <a:t>&lt;</a:t>
            </a:r>
            <a:r>
              <a:rPr lang="fr-FR" dirty="0" err="1">
                <a:latin typeface="Courier New" panose="02070309020205020404" pitchFamily="49" charset="0"/>
              </a:rPr>
              <a:t>head</a:t>
            </a:r>
            <a:r>
              <a:rPr lang="fr-FR" dirty="0">
                <a:latin typeface="Courier New" panose="02070309020205020404" pitchFamily="49" charset="0"/>
              </a:rPr>
              <a:t>&gt;</a:t>
            </a:r>
            <a:br>
              <a:rPr lang="fr-FR" dirty="0">
                <a:latin typeface="Courier New" panose="02070309020205020404" pitchFamily="49" charset="0"/>
              </a:rPr>
            </a:br>
            <a:r>
              <a:rPr lang="fr-FR" dirty="0">
                <a:latin typeface="Courier New" panose="02070309020205020404" pitchFamily="49" charset="0"/>
              </a:rPr>
              <a:t>&lt;</a:t>
            </a:r>
            <a:r>
              <a:rPr lang="fr-FR" dirty="0" err="1">
                <a:latin typeface="Courier New" panose="02070309020205020404" pitchFamily="49" charset="0"/>
              </a:rPr>
              <a:t>title</a:t>
            </a:r>
            <a:r>
              <a:rPr lang="fr-FR" dirty="0">
                <a:latin typeface="Courier New" panose="02070309020205020404" pitchFamily="49" charset="0"/>
              </a:rPr>
              <a:t>&gt;Formation Docker&lt;/</a:t>
            </a:r>
            <a:r>
              <a:rPr lang="fr-FR" dirty="0" err="1">
                <a:latin typeface="Courier New" panose="02070309020205020404" pitchFamily="49" charset="0"/>
              </a:rPr>
              <a:t>title</a:t>
            </a:r>
            <a:r>
              <a:rPr lang="fr-FR" dirty="0">
                <a:latin typeface="Courier New" panose="02070309020205020404" pitchFamily="49" charset="0"/>
              </a:rPr>
              <a:t>&gt;</a:t>
            </a:r>
            <a:br>
              <a:rPr lang="fr-FR" dirty="0">
                <a:latin typeface="Courier New" panose="02070309020205020404" pitchFamily="49" charset="0"/>
              </a:rPr>
            </a:br>
            <a:r>
              <a:rPr lang="fr-FR" dirty="0">
                <a:latin typeface="Courier New" panose="02070309020205020404" pitchFamily="49" charset="0"/>
              </a:rPr>
              <a:t>&lt;/</a:t>
            </a:r>
            <a:r>
              <a:rPr lang="fr-FR" dirty="0" err="1">
                <a:latin typeface="Courier New" panose="02070309020205020404" pitchFamily="49" charset="0"/>
              </a:rPr>
              <a:t>head</a:t>
            </a:r>
            <a:r>
              <a:rPr lang="fr-FR" dirty="0">
                <a:latin typeface="Courier New" panose="02070309020205020404" pitchFamily="49" charset="0"/>
              </a:rPr>
              <a:t>&gt;</a:t>
            </a:r>
            <a:br>
              <a:rPr lang="fr-FR" dirty="0">
                <a:latin typeface="Courier New" panose="02070309020205020404" pitchFamily="49" charset="0"/>
              </a:rPr>
            </a:br>
            <a:br>
              <a:rPr lang="fr-FR" dirty="0">
                <a:latin typeface="Courier New" panose="02070309020205020404" pitchFamily="49" charset="0"/>
              </a:rPr>
            </a:br>
            <a:r>
              <a:rPr lang="fr-FR" dirty="0">
                <a:latin typeface="Courier New" panose="02070309020205020404" pitchFamily="49" charset="0"/>
              </a:rPr>
              <a:t>&lt;body&gt;</a:t>
            </a:r>
            <a:br>
              <a:rPr lang="fr-FR" dirty="0">
                <a:latin typeface="Courier New" panose="02070309020205020404" pitchFamily="49" charset="0"/>
              </a:rPr>
            </a:br>
            <a:br>
              <a:rPr lang="fr-FR" dirty="0">
                <a:latin typeface="Courier New" panose="02070309020205020404" pitchFamily="49" charset="0"/>
              </a:rPr>
            </a:br>
            <a:r>
              <a:rPr lang="fr-FR" dirty="0">
                <a:latin typeface="Courier New" panose="02070309020205020404" pitchFamily="49" charset="0"/>
              </a:rPr>
              <a:t>&lt;h1&gt;Bonjour Docker&lt;/h1&gt;</a:t>
            </a:r>
            <a:br>
              <a:rPr lang="fr-FR" dirty="0">
                <a:latin typeface="Courier New" panose="02070309020205020404" pitchFamily="49" charset="0"/>
              </a:rPr>
            </a:br>
            <a:br>
              <a:rPr lang="fr-FR" dirty="0">
                <a:latin typeface="Courier New" panose="02070309020205020404" pitchFamily="49" charset="0"/>
              </a:rPr>
            </a:br>
            <a:r>
              <a:rPr lang="fr-FR" dirty="0">
                <a:latin typeface="Courier New" panose="02070309020205020404" pitchFamily="49" charset="0"/>
              </a:rPr>
              <a:t>&lt;p&gt;Mon premier conteneur personnalisé.&lt;/p&gt;</a:t>
            </a:r>
            <a:br>
              <a:rPr lang="fr-FR" dirty="0">
                <a:latin typeface="Courier New" panose="02070309020205020404" pitchFamily="49" charset="0"/>
              </a:rPr>
            </a:br>
            <a:br>
              <a:rPr lang="fr-FR" dirty="0">
                <a:latin typeface="Courier New" panose="02070309020205020404" pitchFamily="49" charset="0"/>
              </a:rPr>
            </a:br>
            <a:r>
              <a:rPr lang="fr-FR" dirty="0">
                <a:latin typeface="Courier New" panose="02070309020205020404" pitchFamily="49" charset="0"/>
              </a:rPr>
              <a:t>&lt;/body&gt;</a:t>
            </a:r>
            <a:br>
              <a:rPr lang="fr-FR" dirty="0">
                <a:latin typeface="Courier New" panose="02070309020205020404" pitchFamily="49" charset="0"/>
              </a:rPr>
            </a:br>
            <a:r>
              <a:rPr lang="fr-FR" dirty="0">
                <a:latin typeface="Courier New" panose="02070309020205020404" pitchFamily="49" charset="0"/>
              </a:rPr>
              <a:t>&lt;/html&gt;</a:t>
            </a:r>
          </a:p>
        </p:txBody>
      </p:sp>
    </p:spTree>
    <p:extLst>
      <p:ext uri="{BB962C8B-B14F-4D97-AF65-F5344CB8AC3E}">
        <p14:creationId xmlns:p14="http://schemas.microsoft.com/office/powerpoint/2010/main" val="341956638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3AEF37-D7E5-B6A3-0B52-C791EBA21F33}"/>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BC7B3B69-F7AB-49E3-1CD3-1481F22206FB}"/>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3474BC4D-1F15-652C-AD70-B918B62AED0D}"/>
              </a:ext>
            </a:extLst>
          </p:cNvPr>
          <p:cNvSpPr>
            <a:spLocks noGrp="1"/>
          </p:cNvSpPr>
          <p:nvPr>
            <p:ph type="sldNum" sz="quarter" idx="12"/>
          </p:nvPr>
        </p:nvSpPr>
        <p:spPr/>
        <p:txBody>
          <a:bodyPr/>
          <a:lstStyle/>
          <a:p>
            <a:fld id="{4BDCF11F-44B6-4DE8-8BC8-D1A3E36F4D29}" type="slidenum">
              <a:rPr lang="fr-FR" smtClean="0"/>
              <a:t>82</a:t>
            </a:fld>
            <a:endParaRPr lang="fr-FR"/>
          </a:p>
        </p:txBody>
      </p:sp>
      <p:sp>
        <p:nvSpPr>
          <p:cNvPr id="6" name="Rectangle 5">
            <a:extLst>
              <a:ext uri="{FF2B5EF4-FFF2-40B4-BE49-F238E27FC236}">
                <a16:creationId xmlns:a16="http://schemas.microsoft.com/office/drawing/2014/main" id="{B70A106C-83F6-90AB-BA72-46926D6D88B1}"/>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7E7CC158-7347-C6D3-F1AE-205A94B793BA}"/>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2 — Construire sa première image Docker</a:t>
            </a:r>
          </a:p>
        </p:txBody>
      </p:sp>
      <p:sp>
        <p:nvSpPr>
          <p:cNvPr id="7" name="ZoneTexte 6">
            <a:extLst>
              <a:ext uri="{FF2B5EF4-FFF2-40B4-BE49-F238E27FC236}">
                <a16:creationId xmlns:a16="http://schemas.microsoft.com/office/drawing/2014/main" id="{FFA47F93-4CDB-3100-CB7F-D8381B5A0A90}"/>
              </a:ext>
            </a:extLst>
          </p:cNvPr>
          <p:cNvSpPr txBox="1"/>
          <p:nvPr/>
        </p:nvSpPr>
        <p:spPr>
          <a:xfrm>
            <a:off x="1416424" y="1004571"/>
            <a:ext cx="7611035" cy="4524315"/>
          </a:xfrm>
          <a:prstGeom prst="rect">
            <a:avLst/>
          </a:prstGeom>
          <a:noFill/>
        </p:spPr>
        <p:txBody>
          <a:bodyPr wrap="square">
            <a:spAutoFit/>
          </a:bodyPr>
          <a:lstStyle/>
          <a:p>
            <a:pPr>
              <a:buNone/>
            </a:pPr>
            <a:r>
              <a:rPr lang="fr-FR" b="1" dirty="0"/>
              <a:t>Étape 3 — Créer son premier Dockerfile</a:t>
            </a:r>
          </a:p>
          <a:p>
            <a:pPr>
              <a:buNone/>
            </a:pPr>
            <a:endParaRPr lang="fr-FR" dirty="0"/>
          </a:p>
          <a:p>
            <a:pPr>
              <a:buNone/>
            </a:pPr>
            <a:r>
              <a:rPr lang="fr-FR" dirty="0"/>
              <a:t>Créer le fichier :</a:t>
            </a:r>
          </a:p>
          <a:p>
            <a:pPr rtl="0">
              <a:buNone/>
            </a:pPr>
            <a:r>
              <a:rPr lang="fr-FR" dirty="0">
                <a:latin typeface="Courier New" panose="02070309020205020404" pitchFamily="49" charset="0"/>
              </a:rPr>
              <a:t>nano Dockerfile</a:t>
            </a:r>
          </a:p>
          <a:p>
            <a:pPr>
              <a:buNone/>
            </a:pPr>
            <a:endParaRPr lang="fr-FR" dirty="0"/>
          </a:p>
          <a:p>
            <a:pPr>
              <a:buNone/>
            </a:pPr>
            <a:r>
              <a:rPr lang="fr-FR" dirty="0"/>
              <a:t>Contenu :</a:t>
            </a:r>
          </a:p>
          <a:p>
            <a:pPr rtl="0">
              <a:buNone/>
            </a:pPr>
            <a:r>
              <a:rPr lang="fr-FR" dirty="0">
                <a:latin typeface="Courier New" panose="02070309020205020404" pitchFamily="49" charset="0"/>
              </a:rPr>
              <a:t>FROM nginx:1.28</a:t>
            </a:r>
            <a:br>
              <a:rPr lang="fr-FR" dirty="0">
                <a:latin typeface="Courier New" panose="02070309020205020404" pitchFamily="49" charset="0"/>
              </a:rPr>
            </a:br>
            <a:br>
              <a:rPr lang="fr-FR" dirty="0">
                <a:latin typeface="Courier New" panose="02070309020205020404" pitchFamily="49" charset="0"/>
              </a:rPr>
            </a:br>
            <a:r>
              <a:rPr lang="fr-FR" dirty="0">
                <a:latin typeface="Courier New" panose="02070309020205020404" pitchFamily="49" charset="0"/>
              </a:rPr>
              <a:t>COPY index.html /</a:t>
            </a:r>
            <a:r>
              <a:rPr lang="fr-FR" dirty="0" err="1">
                <a:latin typeface="Courier New" panose="02070309020205020404" pitchFamily="49" charset="0"/>
              </a:rPr>
              <a:t>usr</a:t>
            </a:r>
            <a:r>
              <a:rPr lang="fr-FR" dirty="0">
                <a:latin typeface="Courier New" panose="02070309020205020404" pitchFamily="49" charset="0"/>
              </a:rPr>
              <a:t>/</a:t>
            </a:r>
            <a:r>
              <a:rPr lang="fr-FR" dirty="0" err="1">
                <a:latin typeface="Courier New" panose="02070309020205020404" pitchFamily="49" charset="0"/>
              </a:rPr>
              <a:t>share</a:t>
            </a:r>
            <a:r>
              <a:rPr lang="fr-FR" dirty="0">
                <a:latin typeface="Courier New" panose="02070309020205020404" pitchFamily="49" charset="0"/>
              </a:rPr>
              <a:t>/nginx/html/index.html</a:t>
            </a:r>
            <a:br>
              <a:rPr lang="fr-FR" dirty="0">
                <a:latin typeface="Courier New" panose="02070309020205020404" pitchFamily="49" charset="0"/>
              </a:rPr>
            </a:br>
            <a:br>
              <a:rPr lang="fr-FR" dirty="0">
                <a:latin typeface="Courier New" panose="02070309020205020404" pitchFamily="49" charset="0"/>
              </a:rPr>
            </a:br>
            <a:r>
              <a:rPr lang="fr-FR" dirty="0">
                <a:latin typeface="Courier New" panose="02070309020205020404" pitchFamily="49" charset="0"/>
              </a:rPr>
              <a:t>EXPOSE 80</a:t>
            </a:r>
          </a:p>
          <a:p>
            <a:pPr>
              <a:buNone/>
            </a:pPr>
            <a:endParaRPr lang="fr-FR" dirty="0"/>
          </a:p>
          <a:p>
            <a:pPr>
              <a:buNone/>
            </a:pPr>
            <a:r>
              <a:rPr lang="fr-FR" dirty="0"/>
              <a:t>Questions aux stagiaires :</a:t>
            </a:r>
          </a:p>
          <a:p>
            <a:pPr>
              <a:buFont typeface="Arial" panose="020B0604020202020204" pitchFamily="34" charset="0"/>
              <a:buChar char="•"/>
            </a:pPr>
            <a:r>
              <a:rPr lang="fr-FR" dirty="0"/>
              <a:t>Que fait FROM ? </a:t>
            </a:r>
          </a:p>
          <a:p>
            <a:pPr>
              <a:buFont typeface="Arial" panose="020B0604020202020204" pitchFamily="34" charset="0"/>
              <a:buChar char="•"/>
            </a:pPr>
            <a:r>
              <a:rPr lang="fr-FR" dirty="0"/>
              <a:t>Que fait COPY ? </a:t>
            </a:r>
          </a:p>
          <a:p>
            <a:pPr>
              <a:buFont typeface="Arial" panose="020B0604020202020204" pitchFamily="34" charset="0"/>
              <a:buChar char="•"/>
            </a:pPr>
            <a:r>
              <a:rPr lang="fr-FR" dirty="0"/>
              <a:t>À quoi sert EXPOSE ? </a:t>
            </a:r>
          </a:p>
        </p:txBody>
      </p:sp>
    </p:spTree>
    <p:extLst>
      <p:ext uri="{BB962C8B-B14F-4D97-AF65-F5344CB8AC3E}">
        <p14:creationId xmlns:p14="http://schemas.microsoft.com/office/powerpoint/2010/main" val="188761668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EF03F4-7593-93E3-D5A5-A5FED47C4EF7}"/>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23868CEB-7773-0E43-A042-66F5922157D9}"/>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124F2E71-F0E5-AD8A-6997-6C2F0F4705A9}"/>
              </a:ext>
            </a:extLst>
          </p:cNvPr>
          <p:cNvSpPr>
            <a:spLocks noGrp="1"/>
          </p:cNvSpPr>
          <p:nvPr>
            <p:ph type="sldNum" sz="quarter" idx="12"/>
          </p:nvPr>
        </p:nvSpPr>
        <p:spPr/>
        <p:txBody>
          <a:bodyPr/>
          <a:lstStyle/>
          <a:p>
            <a:fld id="{4BDCF11F-44B6-4DE8-8BC8-D1A3E36F4D29}" type="slidenum">
              <a:rPr lang="fr-FR" smtClean="0"/>
              <a:t>83</a:t>
            </a:fld>
            <a:endParaRPr lang="fr-FR"/>
          </a:p>
        </p:txBody>
      </p:sp>
      <p:sp>
        <p:nvSpPr>
          <p:cNvPr id="6" name="Rectangle 5">
            <a:extLst>
              <a:ext uri="{FF2B5EF4-FFF2-40B4-BE49-F238E27FC236}">
                <a16:creationId xmlns:a16="http://schemas.microsoft.com/office/drawing/2014/main" id="{0A915D61-9028-3C8E-B018-CA6874EE4729}"/>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1530A9C0-7862-5812-089F-73826BD7F6B1}"/>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2 — Construire sa première image Docker</a:t>
            </a:r>
          </a:p>
        </p:txBody>
      </p:sp>
      <p:sp>
        <p:nvSpPr>
          <p:cNvPr id="7" name="ZoneTexte 6">
            <a:extLst>
              <a:ext uri="{FF2B5EF4-FFF2-40B4-BE49-F238E27FC236}">
                <a16:creationId xmlns:a16="http://schemas.microsoft.com/office/drawing/2014/main" id="{30E02930-1E0A-BBF1-9029-CE146CCB2428}"/>
              </a:ext>
            </a:extLst>
          </p:cNvPr>
          <p:cNvSpPr txBox="1"/>
          <p:nvPr/>
        </p:nvSpPr>
        <p:spPr>
          <a:xfrm>
            <a:off x="1380565" y="1120676"/>
            <a:ext cx="7395882" cy="2585323"/>
          </a:xfrm>
          <a:prstGeom prst="rect">
            <a:avLst/>
          </a:prstGeom>
          <a:noFill/>
        </p:spPr>
        <p:txBody>
          <a:bodyPr wrap="square">
            <a:spAutoFit/>
          </a:bodyPr>
          <a:lstStyle/>
          <a:p>
            <a:pPr>
              <a:buNone/>
            </a:pPr>
            <a:r>
              <a:rPr lang="fr-FR" b="1" dirty="0"/>
              <a:t>Étape 4 — Construire l'image</a:t>
            </a:r>
          </a:p>
          <a:p>
            <a:pPr>
              <a:buNone/>
            </a:pPr>
            <a:r>
              <a:rPr lang="fr-FR" dirty="0"/>
              <a:t>Construire :</a:t>
            </a:r>
          </a:p>
          <a:p>
            <a:pPr rtl="0">
              <a:buNone/>
            </a:pPr>
            <a:r>
              <a:rPr lang="fr-FR" dirty="0">
                <a:latin typeface="Courier New" panose="02070309020205020404" pitchFamily="49" charset="0"/>
              </a:rPr>
              <a:t>docker </a:t>
            </a:r>
            <a:r>
              <a:rPr lang="fr-FR" dirty="0" err="1">
                <a:latin typeface="Courier New" panose="02070309020205020404" pitchFamily="49" charset="0"/>
              </a:rPr>
              <a:t>build</a:t>
            </a:r>
            <a:r>
              <a:rPr lang="fr-FR" dirty="0">
                <a:latin typeface="Courier New" panose="02070309020205020404" pitchFamily="49" charset="0"/>
              </a:rPr>
              <a:t> -t formation-nginx:v1 .</a:t>
            </a:r>
          </a:p>
          <a:p>
            <a:pPr>
              <a:buNone/>
            </a:pPr>
            <a:r>
              <a:rPr lang="fr-FR" dirty="0"/>
              <a:t>Observer :</a:t>
            </a:r>
          </a:p>
          <a:p>
            <a:pPr rtl="0">
              <a:buNone/>
            </a:pPr>
            <a:r>
              <a:rPr lang="fr-FR" dirty="0">
                <a:latin typeface="Courier New" panose="02070309020205020404" pitchFamily="49" charset="0"/>
              </a:rPr>
              <a:t>docker images</a:t>
            </a:r>
          </a:p>
          <a:p>
            <a:pPr rtl="0">
              <a:buNone/>
            </a:pPr>
            <a:endParaRPr lang="fr-FR" dirty="0">
              <a:latin typeface="Courier New" panose="02070309020205020404" pitchFamily="49" charset="0"/>
            </a:endParaRPr>
          </a:p>
          <a:p>
            <a:pPr>
              <a:buNone/>
            </a:pPr>
            <a:r>
              <a:rPr lang="fr-FR" dirty="0"/>
              <a:t>Questions :</a:t>
            </a:r>
          </a:p>
          <a:p>
            <a:pPr>
              <a:buFont typeface="Arial" panose="020B0604020202020204" pitchFamily="34" charset="0"/>
              <a:buChar char="•"/>
            </a:pPr>
            <a:r>
              <a:rPr lang="fr-FR" dirty="0"/>
              <a:t>Où est stockée l'image ? </a:t>
            </a:r>
          </a:p>
          <a:p>
            <a:pPr>
              <a:buFont typeface="Arial" panose="020B0604020202020204" pitchFamily="34" charset="0"/>
              <a:buChar char="•"/>
            </a:pPr>
            <a:r>
              <a:rPr lang="fr-FR" dirty="0"/>
              <a:t>Que signifie le tag v1 ? </a:t>
            </a:r>
          </a:p>
        </p:txBody>
      </p:sp>
    </p:spTree>
    <p:extLst>
      <p:ext uri="{BB962C8B-B14F-4D97-AF65-F5344CB8AC3E}">
        <p14:creationId xmlns:p14="http://schemas.microsoft.com/office/powerpoint/2010/main" val="393469066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EC3C64-9068-E5EF-6E0E-387EC661583F}"/>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55F8F327-CEB9-0234-DC87-700D96F7FCD6}"/>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82E33EF3-A3DA-7EFE-3AC9-E62BFCB2DB8C}"/>
              </a:ext>
            </a:extLst>
          </p:cNvPr>
          <p:cNvSpPr>
            <a:spLocks noGrp="1"/>
          </p:cNvSpPr>
          <p:nvPr>
            <p:ph type="sldNum" sz="quarter" idx="12"/>
          </p:nvPr>
        </p:nvSpPr>
        <p:spPr/>
        <p:txBody>
          <a:bodyPr/>
          <a:lstStyle/>
          <a:p>
            <a:fld id="{4BDCF11F-44B6-4DE8-8BC8-D1A3E36F4D29}" type="slidenum">
              <a:rPr lang="fr-FR" smtClean="0"/>
              <a:t>84</a:t>
            </a:fld>
            <a:endParaRPr lang="fr-FR"/>
          </a:p>
        </p:txBody>
      </p:sp>
      <p:sp>
        <p:nvSpPr>
          <p:cNvPr id="6" name="Rectangle 5">
            <a:extLst>
              <a:ext uri="{FF2B5EF4-FFF2-40B4-BE49-F238E27FC236}">
                <a16:creationId xmlns:a16="http://schemas.microsoft.com/office/drawing/2014/main" id="{728CCFD8-459E-545E-D953-682E3E0DCB9E}"/>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4EFE4E19-9CBC-8CB9-B2C0-EB6C29C5EE96}"/>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2 — Construire sa première image Docker</a:t>
            </a:r>
          </a:p>
        </p:txBody>
      </p:sp>
      <p:sp>
        <p:nvSpPr>
          <p:cNvPr id="7" name="ZoneTexte 6">
            <a:extLst>
              <a:ext uri="{FF2B5EF4-FFF2-40B4-BE49-F238E27FC236}">
                <a16:creationId xmlns:a16="http://schemas.microsoft.com/office/drawing/2014/main" id="{64890BFA-D56A-DE34-D96D-B8B48DB4B0E7}"/>
              </a:ext>
            </a:extLst>
          </p:cNvPr>
          <p:cNvSpPr txBox="1"/>
          <p:nvPr/>
        </p:nvSpPr>
        <p:spPr>
          <a:xfrm>
            <a:off x="1416423" y="994699"/>
            <a:ext cx="7897906" cy="3416320"/>
          </a:xfrm>
          <a:prstGeom prst="rect">
            <a:avLst/>
          </a:prstGeom>
          <a:noFill/>
        </p:spPr>
        <p:txBody>
          <a:bodyPr wrap="square">
            <a:spAutoFit/>
          </a:bodyPr>
          <a:lstStyle/>
          <a:p>
            <a:pPr>
              <a:buNone/>
            </a:pPr>
            <a:r>
              <a:rPr lang="fr-FR" b="1" dirty="0"/>
              <a:t>Étape 5 — Lancer le conteneur</a:t>
            </a:r>
          </a:p>
          <a:p>
            <a:pPr>
              <a:buNone/>
            </a:pPr>
            <a:r>
              <a:rPr lang="fr-FR" dirty="0"/>
              <a:t>Créer le conteneur :</a:t>
            </a:r>
          </a:p>
          <a:p>
            <a:pPr rtl="0">
              <a:buNone/>
            </a:pPr>
            <a:r>
              <a:rPr lang="fr-FR" dirty="0">
                <a:latin typeface="Courier New" panose="02070309020205020404" pitchFamily="49" charset="0"/>
              </a:rPr>
              <a:t>docker run -d \</a:t>
            </a:r>
            <a:br>
              <a:rPr lang="fr-FR" dirty="0">
                <a:latin typeface="Courier New" panose="02070309020205020404" pitchFamily="49" charset="0"/>
              </a:rPr>
            </a:br>
            <a:r>
              <a:rPr lang="fr-FR" dirty="0">
                <a:latin typeface="Courier New" panose="02070309020205020404" pitchFamily="49" charset="0"/>
              </a:rPr>
              <a:t>--</a:t>
            </a:r>
            <a:r>
              <a:rPr lang="fr-FR" dirty="0" err="1">
                <a:latin typeface="Courier New" panose="02070309020205020404" pitchFamily="49" charset="0"/>
              </a:rPr>
              <a:t>name</a:t>
            </a:r>
            <a:r>
              <a:rPr lang="fr-FR" dirty="0">
                <a:latin typeface="Courier New" panose="02070309020205020404" pitchFamily="49" charset="0"/>
              </a:rPr>
              <a:t> web1 \</a:t>
            </a:r>
            <a:br>
              <a:rPr lang="fr-FR" dirty="0">
                <a:latin typeface="Courier New" panose="02070309020205020404" pitchFamily="49" charset="0"/>
              </a:rPr>
            </a:br>
            <a:r>
              <a:rPr lang="fr-FR" dirty="0">
                <a:latin typeface="Courier New" panose="02070309020205020404" pitchFamily="49" charset="0"/>
              </a:rPr>
              <a:t>-p 8080:80 \</a:t>
            </a:r>
            <a:br>
              <a:rPr lang="fr-FR" dirty="0">
                <a:latin typeface="Courier New" panose="02070309020205020404" pitchFamily="49" charset="0"/>
              </a:rPr>
            </a:br>
            <a:r>
              <a:rPr lang="fr-FR" dirty="0">
                <a:latin typeface="Courier New" panose="02070309020205020404" pitchFamily="49" charset="0"/>
              </a:rPr>
              <a:t>formation-nginx:v1</a:t>
            </a:r>
          </a:p>
          <a:p>
            <a:pPr>
              <a:buNone/>
            </a:pPr>
            <a:r>
              <a:rPr lang="fr-FR" dirty="0"/>
              <a:t>Vérifier :</a:t>
            </a:r>
          </a:p>
          <a:p>
            <a:pPr rtl="0">
              <a:buNone/>
            </a:pPr>
            <a:r>
              <a:rPr lang="fr-FR" dirty="0">
                <a:latin typeface="Courier New" panose="02070309020205020404" pitchFamily="49" charset="0"/>
              </a:rPr>
              <a:t>docker </a:t>
            </a:r>
            <a:r>
              <a:rPr lang="fr-FR" dirty="0" err="1">
                <a:latin typeface="Courier New" panose="02070309020205020404" pitchFamily="49" charset="0"/>
              </a:rPr>
              <a:t>ps</a:t>
            </a:r>
            <a:endParaRPr lang="fr-FR" dirty="0">
              <a:latin typeface="Courier New" panose="02070309020205020404" pitchFamily="49" charset="0"/>
            </a:endParaRPr>
          </a:p>
          <a:p>
            <a:pPr>
              <a:buNone/>
            </a:pPr>
            <a:r>
              <a:rPr lang="fr-FR" dirty="0"/>
              <a:t>Tester :</a:t>
            </a:r>
          </a:p>
          <a:p>
            <a:pPr rtl="0">
              <a:buNone/>
            </a:pPr>
            <a:r>
              <a:rPr lang="fr-FR" dirty="0" err="1">
                <a:latin typeface="Courier New" panose="02070309020205020404" pitchFamily="49" charset="0"/>
              </a:rPr>
              <a:t>curl</a:t>
            </a:r>
            <a:r>
              <a:rPr lang="fr-FR" dirty="0">
                <a:latin typeface="Courier New" panose="02070309020205020404" pitchFamily="49" charset="0"/>
              </a:rPr>
              <a:t> localhost:8080</a:t>
            </a:r>
          </a:p>
          <a:p>
            <a:pPr>
              <a:buNone/>
            </a:pPr>
            <a:r>
              <a:rPr lang="fr-FR" dirty="0"/>
              <a:t>Ou navigateur :</a:t>
            </a:r>
          </a:p>
          <a:p>
            <a:pPr rtl="0">
              <a:buNone/>
            </a:pPr>
            <a:r>
              <a:rPr lang="fr-FR" dirty="0">
                <a:latin typeface="Courier New" panose="02070309020205020404" pitchFamily="49" charset="0"/>
              </a:rPr>
              <a:t>http://IP_VM:8080</a:t>
            </a:r>
          </a:p>
        </p:txBody>
      </p:sp>
    </p:spTree>
    <p:extLst>
      <p:ext uri="{BB962C8B-B14F-4D97-AF65-F5344CB8AC3E}">
        <p14:creationId xmlns:p14="http://schemas.microsoft.com/office/powerpoint/2010/main" val="238715341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EEA51-4695-B6DF-E374-36116F0F96AE}"/>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449FAB2C-455F-3C44-914A-4BEBB8A434C8}"/>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C06E8DBF-15AF-F57B-E052-417A82E4A666}"/>
              </a:ext>
            </a:extLst>
          </p:cNvPr>
          <p:cNvSpPr>
            <a:spLocks noGrp="1"/>
          </p:cNvSpPr>
          <p:nvPr>
            <p:ph type="sldNum" sz="quarter" idx="12"/>
          </p:nvPr>
        </p:nvSpPr>
        <p:spPr/>
        <p:txBody>
          <a:bodyPr/>
          <a:lstStyle/>
          <a:p>
            <a:fld id="{4BDCF11F-44B6-4DE8-8BC8-D1A3E36F4D29}" type="slidenum">
              <a:rPr lang="fr-FR" smtClean="0"/>
              <a:t>85</a:t>
            </a:fld>
            <a:endParaRPr lang="fr-FR"/>
          </a:p>
        </p:txBody>
      </p:sp>
      <p:sp>
        <p:nvSpPr>
          <p:cNvPr id="6" name="Rectangle 5">
            <a:extLst>
              <a:ext uri="{FF2B5EF4-FFF2-40B4-BE49-F238E27FC236}">
                <a16:creationId xmlns:a16="http://schemas.microsoft.com/office/drawing/2014/main" id="{44E312F4-9DB7-52E5-158F-57C3EB23A906}"/>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DAB8789A-DF1E-6F12-172C-FEB5FB642096}"/>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2 — Construire sa première image Docker</a:t>
            </a:r>
          </a:p>
        </p:txBody>
      </p:sp>
      <p:sp>
        <p:nvSpPr>
          <p:cNvPr id="7" name="ZoneTexte 6">
            <a:extLst>
              <a:ext uri="{FF2B5EF4-FFF2-40B4-BE49-F238E27FC236}">
                <a16:creationId xmlns:a16="http://schemas.microsoft.com/office/drawing/2014/main" id="{9E6A6710-B89A-15F1-D85B-A580C0F32240}"/>
              </a:ext>
            </a:extLst>
          </p:cNvPr>
          <p:cNvSpPr txBox="1"/>
          <p:nvPr/>
        </p:nvSpPr>
        <p:spPr>
          <a:xfrm>
            <a:off x="1461248" y="993792"/>
            <a:ext cx="7637929" cy="3693319"/>
          </a:xfrm>
          <a:prstGeom prst="rect">
            <a:avLst/>
          </a:prstGeom>
          <a:noFill/>
        </p:spPr>
        <p:txBody>
          <a:bodyPr wrap="square">
            <a:spAutoFit/>
          </a:bodyPr>
          <a:lstStyle/>
          <a:p>
            <a:pPr>
              <a:buNone/>
            </a:pPr>
            <a:r>
              <a:rPr lang="fr-FR" b="1" dirty="0"/>
              <a:t>Étape 6 — Observer le conteneur</a:t>
            </a:r>
          </a:p>
          <a:p>
            <a:pPr>
              <a:buNone/>
            </a:pPr>
            <a:endParaRPr lang="fr-FR" b="1" dirty="0"/>
          </a:p>
          <a:p>
            <a:pPr>
              <a:buNone/>
            </a:pPr>
            <a:r>
              <a:rPr lang="fr-FR" dirty="0"/>
              <a:t>Afficher les logs :</a:t>
            </a:r>
          </a:p>
          <a:p>
            <a:pPr rtl="0">
              <a:buNone/>
            </a:pPr>
            <a:r>
              <a:rPr lang="fr-FR" dirty="0">
                <a:latin typeface="Courier New" panose="02070309020205020404" pitchFamily="49" charset="0"/>
              </a:rPr>
              <a:t>docker logs web1</a:t>
            </a:r>
          </a:p>
          <a:p>
            <a:pPr rtl="0">
              <a:buNone/>
            </a:pPr>
            <a:endParaRPr lang="fr-FR" dirty="0">
              <a:latin typeface="Courier New" panose="02070309020205020404" pitchFamily="49" charset="0"/>
            </a:endParaRPr>
          </a:p>
          <a:p>
            <a:pPr>
              <a:buNone/>
            </a:pPr>
            <a:r>
              <a:rPr lang="fr-FR" dirty="0"/>
              <a:t>Entrer dans le conteneur :</a:t>
            </a:r>
          </a:p>
          <a:p>
            <a:pPr rtl="0">
              <a:buNone/>
            </a:pPr>
            <a:r>
              <a:rPr lang="fr-FR" dirty="0">
                <a:latin typeface="Courier New" panose="02070309020205020404" pitchFamily="49" charset="0"/>
              </a:rPr>
              <a:t>docker </a:t>
            </a:r>
            <a:r>
              <a:rPr lang="fr-FR" dirty="0" err="1">
                <a:latin typeface="Courier New" panose="02070309020205020404" pitchFamily="49" charset="0"/>
              </a:rPr>
              <a:t>exec</a:t>
            </a:r>
            <a:r>
              <a:rPr lang="fr-FR" dirty="0">
                <a:latin typeface="Courier New" panose="02070309020205020404" pitchFamily="49" charset="0"/>
              </a:rPr>
              <a:t> -</a:t>
            </a:r>
            <a:r>
              <a:rPr lang="fr-FR" dirty="0" err="1">
                <a:latin typeface="Courier New" panose="02070309020205020404" pitchFamily="49" charset="0"/>
              </a:rPr>
              <a:t>it</a:t>
            </a:r>
            <a:r>
              <a:rPr lang="fr-FR" dirty="0">
                <a:latin typeface="Courier New" panose="02070309020205020404" pitchFamily="49" charset="0"/>
              </a:rPr>
              <a:t> web1 </a:t>
            </a:r>
            <a:r>
              <a:rPr lang="fr-FR" dirty="0" err="1">
                <a:latin typeface="Courier New" panose="02070309020205020404" pitchFamily="49" charset="0"/>
              </a:rPr>
              <a:t>bash</a:t>
            </a:r>
            <a:endParaRPr lang="fr-FR" dirty="0">
              <a:latin typeface="Courier New" panose="02070309020205020404" pitchFamily="49" charset="0"/>
            </a:endParaRPr>
          </a:p>
          <a:p>
            <a:pPr rtl="0">
              <a:buNone/>
            </a:pPr>
            <a:endParaRPr lang="fr-FR" dirty="0">
              <a:latin typeface="Courier New" panose="02070309020205020404" pitchFamily="49" charset="0"/>
            </a:endParaRPr>
          </a:p>
          <a:p>
            <a:pPr>
              <a:buNone/>
            </a:pPr>
            <a:r>
              <a:rPr lang="fr-FR" dirty="0"/>
              <a:t>Explorer :</a:t>
            </a:r>
          </a:p>
          <a:p>
            <a:pPr rtl="0">
              <a:buNone/>
            </a:pPr>
            <a:r>
              <a:rPr lang="fr-FR" dirty="0">
                <a:latin typeface="Courier New" panose="02070309020205020404" pitchFamily="49" charset="0"/>
              </a:rPr>
              <a:t>ls /</a:t>
            </a:r>
            <a:r>
              <a:rPr lang="fr-FR" dirty="0" err="1">
                <a:latin typeface="Courier New" panose="02070309020205020404" pitchFamily="49" charset="0"/>
              </a:rPr>
              <a:t>usr</a:t>
            </a:r>
            <a:r>
              <a:rPr lang="fr-FR" dirty="0">
                <a:latin typeface="Courier New" panose="02070309020205020404" pitchFamily="49" charset="0"/>
              </a:rPr>
              <a:t>/</a:t>
            </a:r>
            <a:r>
              <a:rPr lang="fr-FR" dirty="0" err="1">
                <a:latin typeface="Courier New" panose="02070309020205020404" pitchFamily="49" charset="0"/>
              </a:rPr>
              <a:t>share</a:t>
            </a:r>
            <a:r>
              <a:rPr lang="fr-FR" dirty="0">
                <a:latin typeface="Courier New" panose="02070309020205020404" pitchFamily="49" charset="0"/>
              </a:rPr>
              <a:t>/nginx/html</a:t>
            </a:r>
            <a:br>
              <a:rPr lang="fr-FR" dirty="0">
                <a:latin typeface="Courier New" panose="02070309020205020404" pitchFamily="49" charset="0"/>
              </a:rPr>
            </a:br>
            <a:r>
              <a:rPr lang="fr-FR" dirty="0">
                <a:latin typeface="Courier New" panose="02070309020205020404" pitchFamily="49" charset="0"/>
              </a:rPr>
              <a:t>cat /</a:t>
            </a:r>
            <a:r>
              <a:rPr lang="fr-FR" dirty="0" err="1">
                <a:latin typeface="Courier New" panose="02070309020205020404" pitchFamily="49" charset="0"/>
              </a:rPr>
              <a:t>usr</a:t>
            </a:r>
            <a:r>
              <a:rPr lang="fr-FR" dirty="0">
                <a:latin typeface="Courier New" panose="02070309020205020404" pitchFamily="49" charset="0"/>
              </a:rPr>
              <a:t>/</a:t>
            </a:r>
            <a:r>
              <a:rPr lang="fr-FR" dirty="0" err="1">
                <a:latin typeface="Courier New" panose="02070309020205020404" pitchFamily="49" charset="0"/>
              </a:rPr>
              <a:t>share</a:t>
            </a:r>
            <a:r>
              <a:rPr lang="fr-FR" dirty="0">
                <a:latin typeface="Courier New" panose="02070309020205020404" pitchFamily="49" charset="0"/>
              </a:rPr>
              <a:t>/nginx/html/index.html</a:t>
            </a:r>
          </a:p>
          <a:p>
            <a:pPr>
              <a:buNone/>
            </a:pPr>
            <a:r>
              <a:rPr lang="fr-FR" dirty="0"/>
              <a:t>Sortir :</a:t>
            </a:r>
          </a:p>
          <a:p>
            <a:pPr rtl="0">
              <a:buNone/>
            </a:pPr>
            <a:r>
              <a:rPr lang="fr-FR" dirty="0">
                <a:latin typeface="Courier New" panose="02070309020205020404" pitchFamily="49" charset="0"/>
              </a:rPr>
              <a:t>exit</a:t>
            </a:r>
          </a:p>
        </p:txBody>
      </p:sp>
    </p:spTree>
    <p:extLst>
      <p:ext uri="{BB962C8B-B14F-4D97-AF65-F5344CB8AC3E}">
        <p14:creationId xmlns:p14="http://schemas.microsoft.com/office/powerpoint/2010/main" val="314880691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4CA8FA-D47D-EC84-43A1-30A5A83F1546}"/>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059B2271-F4D1-9AB9-4D2F-221128E2DD89}"/>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31DB95EF-96AA-2CB8-937F-81B63F88C451}"/>
              </a:ext>
            </a:extLst>
          </p:cNvPr>
          <p:cNvSpPr>
            <a:spLocks noGrp="1"/>
          </p:cNvSpPr>
          <p:nvPr>
            <p:ph type="sldNum" sz="quarter" idx="12"/>
          </p:nvPr>
        </p:nvSpPr>
        <p:spPr/>
        <p:txBody>
          <a:bodyPr/>
          <a:lstStyle/>
          <a:p>
            <a:fld id="{4BDCF11F-44B6-4DE8-8BC8-D1A3E36F4D29}" type="slidenum">
              <a:rPr lang="fr-FR" smtClean="0"/>
              <a:t>86</a:t>
            </a:fld>
            <a:endParaRPr lang="fr-FR"/>
          </a:p>
        </p:txBody>
      </p:sp>
      <p:sp>
        <p:nvSpPr>
          <p:cNvPr id="6" name="Rectangle 5">
            <a:extLst>
              <a:ext uri="{FF2B5EF4-FFF2-40B4-BE49-F238E27FC236}">
                <a16:creationId xmlns:a16="http://schemas.microsoft.com/office/drawing/2014/main" id="{0DDC5803-0811-8E66-8633-F0079EB405B1}"/>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67B72A3F-1B2B-C8E0-9763-211B9751C0EE}"/>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2 — Construire sa première image Docker</a:t>
            </a:r>
          </a:p>
        </p:txBody>
      </p:sp>
      <p:sp>
        <p:nvSpPr>
          <p:cNvPr id="7" name="ZoneTexte 6">
            <a:extLst>
              <a:ext uri="{FF2B5EF4-FFF2-40B4-BE49-F238E27FC236}">
                <a16:creationId xmlns:a16="http://schemas.microsoft.com/office/drawing/2014/main" id="{4DAEF035-AC9A-1197-8C50-43479E981BE0}"/>
              </a:ext>
            </a:extLst>
          </p:cNvPr>
          <p:cNvSpPr txBox="1"/>
          <p:nvPr/>
        </p:nvSpPr>
        <p:spPr>
          <a:xfrm>
            <a:off x="1577788" y="1197783"/>
            <a:ext cx="6096000" cy="2585323"/>
          </a:xfrm>
          <a:prstGeom prst="rect">
            <a:avLst/>
          </a:prstGeom>
          <a:noFill/>
        </p:spPr>
        <p:txBody>
          <a:bodyPr wrap="square">
            <a:spAutoFit/>
          </a:bodyPr>
          <a:lstStyle/>
          <a:p>
            <a:pPr>
              <a:buNone/>
            </a:pPr>
            <a:r>
              <a:rPr lang="fr-FR" b="1" dirty="0"/>
              <a:t>Étape 7 — Modifier l'application</a:t>
            </a:r>
          </a:p>
          <a:p>
            <a:pPr>
              <a:buNone/>
            </a:pPr>
            <a:endParaRPr lang="fr-FR" b="1" dirty="0"/>
          </a:p>
          <a:p>
            <a:pPr>
              <a:buNone/>
            </a:pPr>
            <a:r>
              <a:rPr lang="fr-FR" dirty="0"/>
              <a:t>Modifier :</a:t>
            </a:r>
          </a:p>
          <a:p>
            <a:pPr rtl="0">
              <a:buNone/>
            </a:pPr>
            <a:r>
              <a:rPr lang="fr-FR" dirty="0">
                <a:latin typeface="Courier New" panose="02070309020205020404" pitchFamily="49" charset="0"/>
              </a:rPr>
              <a:t>nano index.html</a:t>
            </a:r>
          </a:p>
          <a:p>
            <a:pPr rtl="0">
              <a:buNone/>
            </a:pPr>
            <a:endParaRPr lang="fr-FR" dirty="0">
              <a:latin typeface="Courier New" panose="02070309020205020404" pitchFamily="49" charset="0"/>
            </a:endParaRPr>
          </a:p>
          <a:p>
            <a:pPr>
              <a:buNone/>
            </a:pPr>
            <a:r>
              <a:rPr lang="fr-FR" dirty="0"/>
              <a:t>Nouveau contenu :</a:t>
            </a:r>
          </a:p>
          <a:p>
            <a:pPr rtl="0">
              <a:buNone/>
            </a:pPr>
            <a:r>
              <a:rPr lang="fr-FR" dirty="0">
                <a:latin typeface="Courier New" panose="02070309020205020404" pitchFamily="49" charset="0"/>
              </a:rPr>
              <a:t>&lt;h1&gt;Formation Docker </a:t>
            </a:r>
            <a:r>
              <a:rPr lang="fr-FR" dirty="0" err="1">
                <a:latin typeface="Courier New" panose="02070309020205020404" pitchFamily="49" charset="0"/>
              </a:rPr>
              <a:t>EduGroupe</a:t>
            </a:r>
            <a:r>
              <a:rPr lang="fr-FR" dirty="0">
                <a:latin typeface="Courier New" panose="02070309020205020404" pitchFamily="49" charset="0"/>
              </a:rPr>
              <a:t>&lt;/h1&gt;</a:t>
            </a:r>
            <a:br>
              <a:rPr lang="fr-FR" dirty="0">
                <a:latin typeface="Courier New" panose="02070309020205020404" pitchFamily="49" charset="0"/>
              </a:rPr>
            </a:br>
            <a:br>
              <a:rPr lang="fr-FR" dirty="0">
                <a:latin typeface="Courier New" panose="02070309020205020404" pitchFamily="49" charset="0"/>
              </a:rPr>
            </a:br>
            <a:r>
              <a:rPr lang="fr-FR" dirty="0">
                <a:latin typeface="Courier New" panose="02070309020205020404" pitchFamily="49" charset="0"/>
              </a:rPr>
              <a:t>&lt;p&gt;Version 2 de mon application.&lt;/p&gt;</a:t>
            </a:r>
          </a:p>
        </p:txBody>
      </p:sp>
    </p:spTree>
    <p:extLst>
      <p:ext uri="{BB962C8B-B14F-4D97-AF65-F5344CB8AC3E}">
        <p14:creationId xmlns:p14="http://schemas.microsoft.com/office/powerpoint/2010/main" val="124893792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E960E-997C-F95F-AFAA-C5B95CAD6213}"/>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E5455ED6-3C30-FA2A-4111-EF7857C820A0}"/>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BFE02A71-0149-9C2E-B825-84022F95D417}"/>
              </a:ext>
            </a:extLst>
          </p:cNvPr>
          <p:cNvSpPr>
            <a:spLocks noGrp="1"/>
          </p:cNvSpPr>
          <p:nvPr>
            <p:ph type="sldNum" sz="quarter" idx="12"/>
          </p:nvPr>
        </p:nvSpPr>
        <p:spPr/>
        <p:txBody>
          <a:bodyPr/>
          <a:lstStyle/>
          <a:p>
            <a:fld id="{4BDCF11F-44B6-4DE8-8BC8-D1A3E36F4D29}" type="slidenum">
              <a:rPr lang="fr-FR" smtClean="0"/>
              <a:t>87</a:t>
            </a:fld>
            <a:endParaRPr lang="fr-FR"/>
          </a:p>
        </p:txBody>
      </p:sp>
      <p:sp>
        <p:nvSpPr>
          <p:cNvPr id="6" name="Rectangle 5">
            <a:extLst>
              <a:ext uri="{FF2B5EF4-FFF2-40B4-BE49-F238E27FC236}">
                <a16:creationId xmlns:a16="http://schemas.microsoft.com/office/drawing/2014/main" id="{0538D923-971B-56BA-BF3F-04C54D1D2214}"/>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D36F8A6D-B924-A809-3C22-FD413AEDF5E4}"/>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2 — Construire sa première image Docker</a:t>
            </a:r>
          </a:p>
        </p:txBody>
      </p:sp>
      <p:sp>
        <p:nvSpPr>
          <p:cNvPr id="7" name="ZoneTexte 6">
            <a:extLst>
              <a:ext uri="{FF2B5EF4-FFF2-40B4-BE49-F238E27FC236}">
                <a16:creationId xmlns:a16="http://schemas.microsoft.com/office/drawing/2014/main" id="{3DF5BBD2-05BD-E5CB-0CFA-943E1609A728}"/>
              </a:ext>
            </a:extLst>
          </p:cNvPr>
          <p:cNvSpPr txBox="1"/>
          <p:nvPr/>
        </p:nvSpPr>
        <p:spPr>
          <a:xfrm>
            <a:off x="1541929" y="920784"/>
            <a:ext cx="7279341" cy="2862322"/>
          </a:xfrm>
          <a:prstGeom prst="rect">
            <a:avLst/>
          </a:prstGeom>
          <a:noFill/>
        </p:spPr>
        <p:txBody>
          <a:bodyPr wrap="square">
            <a:spAutoFit/>
          </a:bodyPr>
          <a:lstStyle/>
          <a:p>
            <a:pPr>
              <a:buNone/>
            </a:pPr>
            <a:r>
              <a:rPr lang="fr-FR" b="1" dirty="0"/>
              <a:t>Étape 8 — Construire une nouvelle version</a:t>
            </a:r>
          </a:p>
          <a:p>
            <a:pPr>
              <a:buNone/>
            </a:pPr>
            <a:r>
              <a:rPr lang="fr-FR" dirty="0"/>
              <a:t>Créer une nouvelle image :</a:t>
            </a:r>
          </a:p>
          <a:p>
            <a:pPr rtl="0">
              <a:buNone/>
            </a:pPr>
            <a:r>
              <a:rPr lang="fr-FR" dirty="0">
                <a:latin typeface="Courier New" panose="02070309020205020404" pitchFamily="49" charset="0"/>
              </a:rPr>
              <a:t>docker </a:t>
            </a:r>
            <a:r>
              <a:rPr lang="fr-FR" dirty="0" err="1">
                <a:latin typeface="Courier New" panose="02070309020205020404" pitchFamily="49" charset="0"/>
              </a:rPr>
              <a:t>build</a:t>
            </a:r>
            <a:r>
              <a:rPr lang="fr-FR" dirty="0">
                <a:latin typeface="Courier New" panose="02070309020205020404" pitchFamily="49" charset="0"/>
              </a:rPr>
              <a:t> -t formation-nginx:v2 .</a:t>
            </a:r>
          </a:p>
          <a:p>
            <a:pPr>
              <a:buNone/>
            </a:pPr>
            <a:endParaRPr lang="fr-FR" dirty="0"/>
          </a:p>
          <a:p>
            <a:pPr>
              <a:buNone/>
            </a:pPr>
            <a:r>
              <a:rPr lang="fr-FR" dirty="0"/>
              <a:t>Vérifier :</a:t>
            </a:r>
          </a:p>
          <a:p>
            <a:pPr rtl="0">
              <a:buNone/>
            </a:pPr>
            <a:r>
              <a:rPr lang="fr-FR" dirty="0">
                <a:latin typeface="Courier New" panose="02070309020205020404" pitchFamily="49" charset="0"/>
              </a:rPr>
              <a:t>docker images</a:t>
            </a:r>
          </a:p>
          <a:p>
            <a:pPr>
              <a:buNone/>
            </a:pPr>
            <a:endParaRPr lang="fr-FR" dirty="0"/>
          </a:p>
          <a:p>
            <a:pPr>
              <a:buNone/>
            </a:pPr>
            <a:r>
              <a:rPr lang="fr-FR" dirty="0"/>
              <a:t>Questions :</a:t>
            </a:r>
          </a:p>
          <a:p>
            <a:pPr>
              <a:buFont typeface="Arial" panose="020B0604020202020204" pitchFamily="34" charset="0"/>
              <a:buChar char="•"/>
            </a:pPr>
            <a:r>
              <a:rPr lang="fr-FR" dirty="0"/>
              <a:t>Pourquoi garder v1 ? </a:t>
            </a:r>
          </a:p>
          <a:p>
            <a:pPr>
              <a:buFont typeface="Arial" panose="020B0604020202020204" pitchFamily="34" charset="0"/>
              <a:buChar char="•"/>
            </a:pPr>
            <a:r>
              <a:rPr lang="fr-FR" dirty="0"/>
              <a:t>Pourquoi créer v2 ?</a:t>
            </a:r>
          </a:p>
        </p:txBody>
      </p:sp>
    </p:spTree>
    <p:extLst>
      <p:ext uri="{BB962C8B-B14F-4D97-AF65-F5344CB8AC3E}">
        <p14:creationId xmlns:p14="http://schemas.microsoft.com/office/powerpoint/2010/main" val="265415820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BED4A4-CFE8-2593-269C-B4DDA20CC5B0}"/>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6B0B7368-C14A-BB04-6B63-CFA9E5A761D3}"/>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30C6ECB0-82B9-5CEE-FC4E-172E266CEB26}"/>
              </a:ext>
            </a:extLst>
          </p:cNvPr>
          <p:cNvSpPr>
            <a:spLocks noGrp="1"/>
          </p:cNvSpPr>
          <p:nvPr>
            <p:ph type="sldNum" sz="quarter" idx="12"/>
          </p:nvPr>
        </p:nvSpPr>
        <p:spPr/>
        <p:txBody>
          <a:bodyPr/>
          <a:lstStyle/>
          <a:p>
            <a:fld id="{4BDCF11F-44B6-4DE8-8BC8-D1A3E36F4D29}" type="slidenum">
              <a:rPr lang="fr-FR" smtClean="0"/>
              <a:t>88</a:t>
            </a:fld>
            <a:endParaRPr lang="fr-FR"/>
          </a:p>
        </p:txBody>
      </p:sp>
      <p:sp>
        <p:nvSpPr>
          <p:cNvPr id="6" name="Rectangle 5">
            <a:extLst>
              <a:ext uri="{FF2B5EF4-FFF2-40B4-BE49-F238E27FC236}">
                <a16:creationId xmlns:a16="http://schemas.microsoft.com/office/drawing/2014/main" id="{A4AD6769-8040-36BF-891D-E29B21AE14D7}"/>
              </a:ext>
            </a:extLst>
          </p:cNvPr>
          <p:cNvSpPr/>
          <p:nvPr/>
        </p:nvSpPr>
        <p:spPr>
          <a:xfrm>
            <a:off x="-1" y="0"/>
            <a:ext cx="5038166"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562E0E06-7AB3-0C0C-F70F-AF1B604B44E2}"/>
              </a:ext>
            </a:extLst>
          </p:cNvPr>
          <p:cNvSpPr txBox="1"/>
          <p:nvPr/>
        </p:nvSpPr>
        <p:spPr>
          <a:xfrm>
            <a:off x="542364" y="1397674"/>
            <a:ext cx="3558989" cy="2431435"/>
          </a:xfrm>
          <a:prstGeom prst="rect">
            <a:avLst/>
          </a:prstGeom>
          <a:noFill/>
        </p:spPr>
        <p:txBody>
          <a:bodyPr wrap="square" rtlCol="0">
            <a:spAutoFit/>
          </a:bodyPr>
          <a:lstStyle/>
          <a:p>
            <a:r>
              <a:rPr lang="fr-FR" sz="4400" b="1" dirty="0">
                <a:solidFill>
                  <a:schemeClr val="bg1"/>
                </a:solidFill>
              </a:rPr>
              <a:t>Atelier 3</a:t>
            </a:r>
          </a:p>
          <a:p>
            <a:endParaRPr lang="fr-FR" sz="4400" b="1" dirty="0">
              <a:solidFill>
                <a:schemeClr val="bg1"/>
              </a:solidFill>
            </a:endParaRPr>
          </a:p>
          <a:p>
            <a:r>
              <a:rPr lang="fr-FR" sz="3200" b="1" dirty="0">
                <a:solidFill>
                  <a:schemeClr val="bg1"/>
                </a:solidFill>
              </a:rPr>
              <a:t>Dockerfile – Niveau 1 à 3</a:t>
            </a:r>
            <a:endParaRPr lang="fr-FR" sz="4400" b="1" dirty="0">
              <a:solidFill>
                <a:schemeClr val="bg1"/>
              </a:solidFill>
            </a:endParaRPr>
          </a:p>
        </p:txBody>
      </p:sp>
      <p:sp>
        <p:nvSpPr>
          <p:cNvPr id="8" name="ZoneTexte 7">
            <a:extLst>
              <a:ext uri="{FF2B5EF4-FFF2-40B4-BE49-F238E27FC236}">
                <a16:creationId xmlns:a16="http://schemas.microsoft.com/office/drawing/2014/main" id="{EFF4D507-7AD6-CD75-83FB-07B61041877A}"/>
              </a:ext>
            </a:extLst>
          </p:cNvPr>
          <p:cNvSpPr txBox="1"/>
          <p:nvPr/>
        </p:nvSpPr>
        <p:spPr>
          <a:xfrm>
            <a:off x="5580530" y="2136338"/>
            <a:ext cx="6096000" cy="2031325"/>
          </a:xfrm>
          <a:prstGeom prst="rect">
            <a:avLst/>
          </a:prstGeom>
          <a:noFill/>
        </p:spPr>
        <p:txBody>
          <a:bodyPr wrap="square">
            <a:spAutoFit/>
          </a:bodyPr>
          <a:lstStyle/>
          <a:p>
            <a:r>
              <a:rPr lang="fr-FR" b="1" dirty="0"/>
              <a:t>Objectif</a:t>
            </a:r>
          </a:p>
          <a:p>
            <a:r>
              <a:rPr lang="fr-FR" dirty="0"/>
              <a:t>À l'issue de ces exercices, vous serez capable de :</a:t>
            </a:r>
          </a:p>
          <a:p>
            <a:pPr marL="285750" indent="-285750">
              <a:buFont typeface="Arial" panose="020B0604020202020204" pitchFamily="34" charset="0"/>
              <a:buChar char="•"/>
            </a:pPr>
            <a:r>
              <a:rPr lang="fr-FR" dirty="0"/>
              <a:t>Créer un Dockerfile </a:t>
            </a:r>
          </a:p>
          <a:p>
            <a:pPr marL="285750" indent="-285750">
              <a:buFont typeface="Arial" panose="020B0604020202020204" pitchFamily="34" charset="0"/>
              <a:buChar char="•"/>
            </a:pPr>
            <a:r>
              <a:rPr lang="fr-FR" dirty="0"/>
              <a:t>Construire une image Docker </a:t>
            </a:r>
          </a:p>
          <a:p>
            <a:pPr marL="285750" indent="-285750">
              <a:buFont typeface="Arial" panose="020B0604020202020204" pitchFamily="34" charset="0"/>
              <a:buChar char="•"/>
            </a:pPr>
            <a:r>
              <a:rPr lang="fr-FR" dirty="0"/>
              <a:t>Déployer un conteneur </a:t>
            </a:r>
          </a:p>
          <a:p>
            <a:pPr marL="285750" indent="-285750">
              <a:buFont typeface="Arial" panose="020B0604020202020204" pitchFamily="34" charset="0"/>
              <a:buChar char="•"/>
            </a:pPr>
            <a:r>
              <a:rPr lang="fr-FR" dirty="0"/>
              <a:t>Comprendre les principales instructions Dockerfile </a:t>
            </a:r>
          </a:p>
          <a:p>
            <a:pPr marL="285750" indent="-285750">
              <a:buFont typeface="Arial" panose="020B0604020202020204" pitchFamily="34" charset="0"/>
              <a:buChar char="•"/>
            </a:pPr>
            <a:r>
              <a:rPr lang="fr-FR" dirty="0"/>
              <a:t>Conteneuriser une application simple</a:t>
            </a:r>
          </a:p>
        </p:txBody>
      </p:sp>
    </p:spTree>
    <p:extLst>
      <p:ext uri="{BB962C8B-B14F-4D97-AF65-F5344CB8AC3E}">
        <p14:creationId xmlns:p14="http://schemas.microsoft.com/office/powerpoint/2010/main" val="187977847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C5366-B314-039C-92A0-BD7DE80DE3FE}"/>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BFBFD58C-4199-36AC-357C-BF41D734B092}"/>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B7A2C5F6-42FB-DB84-9EE4-D80940F6FDEE}"/>
              </a:ext>
            </a:extLst>
          </p:cNvPr>
          <p:cNvSpPr>
            <a:spLocks noGrp="1"/>
          </p:cNvSpPr>
          <p:nvPr>
            <p:ph type="sldNum" sz="quarter" idx="12"/>
          </p:nvPr>
        </p:nvSpPr>
        <p:spPr/>
        <p:txBody>
          <a:bodyPr/>
          <a:lstStyle/>
          <a:p>
            <a:fld id="{4BDCF11F-44B6-4DE8-8BC8-D1A3E36F4D29}" type="slidenum">
              <a:rPr lang="fr-FR" smtClean="0"/>
              <a:t>89</a:t>
            </a:fld>
            <a:endParaRPr lang="fr-FR"/>
          </a:p>
        </p:txBody>
      </p:sp>
      <p:sp>
        <p:nvSpPr>
          <p:cNvPr id="6" name="Rectangle 5">
            <a:extLst>
              <a:ext uri="{FF2B5EF4-FFF2-40B4-BE49-F238E27FC236}">
                <a16:creationId xmlns:a16="http://schemas.microsoft.com/office/drawing/2014/main" id="{6F45F927-5AC4-CED5-DEBA-2659139A749D}"/>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2557C2EE-EB95-F3C5-7A54-B39CB6F1C86B}"/>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3 — Dockerfile – Niveau 1 à 3</a:t>
            </a:r>
          </a:p>
        </p:txBody>
      </p:sp>
      <p:sp>
        <p:nvSpPr>
          <p:cNvPr id="7" name="ZoneTexte 6">
            <a:extLst>
              <a:ext uri="{FF2B5EF4-FFF2-40B4-BE49-F238E27FC236}">
                <a16:creationId xmlns:a16="http://schemas.microsoft.com/office/drawing/2014/main" id="{37E1B91F-F8E6-B28E-B9A7-575D4E2E8AF0}"/>
              </a:ext>
            </a:extLst>
          </p:cNvPr>
          <p:cNvSpPr txBox="1"/>
          <p:nvPr/>
        </p:nvSpPr>
        <p:spPr>
          <a:xfrm>
            <a:off x="1326776" y="946958"/>
            <a:ext cx="7593106" cy="2585323"/>
          </a:xfrm>
          <a:prstGeom prst="rect">
            <a:avLst/>
          </a:prstGeom>
          <a:noFill/>
        </p:spPr>
        <p:txBody>
          <a:bodyPr wrap="square">
            <a:spAutoFit/>
          </a:bodyPr>
          <a:lstStyle/>
          <a:p>
            <a:pPr>
              <a:buNone/>
            </a:pPr>
            <a:r>
              <a:rPr lang="fr-FR" b="1" dirty="0"/>
              <a:t>Niveau 1 ⭐</a:t>
            </a:r>
          </a:p>
          <a:p>
            <a:pPr>
              <a:buNone/>
            </a:pPr>
            <a:r>
              <a:rPr lang="fr-FR" b="1" dirty="0"/>
              <a:t>Créer une image Nginx personnalisée</a:t>
            </a:r>
          </a:p>
          <a:p>
            <a:pPr>
              <a:buNone/>
            </a:pPr>
            <a:r>
              <a:rPr lang="fr-FR" b="1" dirty="0"/>
              <a:t>Contexte</a:t>
            </a:r>
          </a:p>
          <a:p>
            <a:pPr>
              <a:buNone/>
            </a:pPr>
            <a:r>
              <a:rPr lang="fr-FR" dirty="0"/>
              <a:t>Vous devez déployer un site web statique dans un conteneur Docker.</a:t>
            </a:r>
          </a:p>
          <a:p>
            <a:pPr>
              <a:buNone/>
            </a:pPr>
            <a:r>
              <a:rPr lang="fr-FR" b="1" dirty="0"/>
              <a:t>Fichier fourni</a:t>
            </a:r>
          </a:p>
          <a:p>
            <a:pPr rtl="0">
              <a:buNone/>
            </a:pPr>
            <a:r>
              <a:rPr lang="fr-FR" dirty="0">
                <a:latin typeface="Courier New" panose="02070309020205020404" pitchFamily="49" charset="0"/>
              </a:rPr>
              <a:t>index.html</a:t>
            </a:r>
          </a:p>
          <a:p>
            <a:pPr rtl="0">
              <a:buNone/>
            </a:pPr>
            <a:r>
              <a:rPr lang="fr-FR" dirty="0">
                <a:latin typeface="Courier New" panose="02070309020205020404" pitchFamily="49" charset="0"/>
              </a:rPr>
              <a:t>&lt;h1&gt;Docker en autonomie&lt;/h1&gt;</a:t>
            </a:r>
            <a:br>
              <a:rPr lang="fr-FR" dirty="0">
                <a:latin typeface="Courier New" panose="02070309020205020404" pitchFamily="49" charset="0"/>
              </a:rPr>
            </a:br>
            <a:br>
              <a:rPr lang="fr-FR" dirty="0">
                <a:latin typeface="Courier New" panose="02070309020205020404" pitchFamily="49" charset="0"/>
              </a:rPr>
            </a:br>
            <a:r>
              <a:rPr lang="fr-FR" dirty="0">
                <a:latin typeface="Courier New" panose="02070309020205020404" pitchFamily="49" charset="0"/>
              </a:rPr>
              <a:t>&lt;p&gt;Mon premier Dockerfile.&lt;/p&gt;</a:t>
            </a:r>
          </a:p>
        </p:txBody>
      </p:sp>
      <p:sp>
        <p:nvSpPr>
          <p:cNvPr id="9" name="ZoneTexte 8">
            <a:extLst>
              <a:ext uri="{FF2B5EF4-FFF2-40B4-BE49-F238E27FC236}">
                <a16:creationId xmlns:a16="http://schemas.microsoft.com/office/drawing/2014/main" id="{AC5A939A-16A1-95E0-7D04-1CFA36086FBA}"/>
              </a:ext>
            </a:extLst>
          </p:cNvPr>
          <p:cNvSpPr txBox="1"/>
          <p:nvPr/>
        </p:nvSpPr>
        <p:spPr>
          <a:xfrm>
            <a:off x="1326776" y="3622664"/>
            <a:ext cx="6096000" cy="2031325"/>
          </a:xfrm>
          <a:prstGeom prst="rect">
            <a:avLst/>
          </a:prstGeom>
          <a:noFill/>
        </p:spPr>
        <p:txBody>
          <a:bodyPr wrap="square">
            <a:spAutoFit/>
          </a:bodyPr>
          <a:lstStyle/>
          <a:p>
            <a:pPr>
              <a:buNone/>
            </a:pPr>
            <a:r>
              <a:rPr lang="fr-FR" b="1" dirty="0"/>
              <a:t>Travail demandé</a:t>
            </a:r>
          </a:p>
          <a:p>
            <a:pPr>
              <a:buNone/>
            </a:pPr>
            <a:endParaRPr lang="fr-FR" b="1" dirty="0"/>
          </a:p>
          <a:p>
            <a:pPr>
              <a:buNone/>
            </a:pPr>
            <a:r>
              <a:rPr lang="fr-FR" dirty="0"/>
              <a:t>Créer un Dockerfile permettant :</a:t>
            </a:r>
          </a:p>
          <a:p>
            <a:pPr>
              <a:buNone/>
            </a:pPr>
            <a:endParaRPr lang="fr-FR" dirty="0"/>
          </a:p>
          <a:p>
            <a:pPr>
              <a:buFont typeface="Arial" panose="020B0604020202020204" pitchFamily="34" charset="0"/>
              <a:buChar char="•"/>
            </a:pPr>
            <a:r>
              <a:rPr lang="fr-FR" dirty="0"/>
              <a:t>d'utiliser l'image officielle Nginx </a:t>
            </a:r>
          </a:p>
          <a:p>
            <a:pPr>
              <a:buFont typeface="Arial" panose="020B0604020202020204" pitchFamily="34" charset="0"/>
              <a:buChar char="•"/>
            </a:pPr>
            <a:r>
              <a:rPr lang="fr-FR" dirty="0"/>
              <a:t>de copier le fichier index.html </a:t>
            </a:r>
          </a:p>
          <a:p>
            <a:pPr>
              <a:buFont typeface="Arial" panose="020B0604020202020204" pitchFamily="34" charset="0"/>
              <a:buChar char="•"/>
            </a:pPr>
            <a:r>
              <a:rPr lang="fr-FR" dirty="0"/>
              <a:t>d'exposer le port 80 </a:t>
            </a:r>
          </a:p>
        </p:txBody>
      </p:sp>
    </p:spTree>
    <p:extLst>
      <p:ext uri="{BB962C8B-B14F-4D97-AF65-F5344CB8AC3E}">
        <p14:creationId xmlns:p14="http://schemas.microsoft.com/office/powerpoint/2010/main" val="39390648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380FE9-1294-6C6B-24D3-B225B9F2F613}"/>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9C1ACF1C-5AC4-D31B-60A8-8C0AB92906F6}"/>
              </a:ext>
            </a:extLst>
          </p:cNvPr>
          <p:cNvSpPr>
            <a:spLocks noGrp="1"/>
          </p:cNvSpPr>
          <p:nvPr>
            <p:ph type="ftr" sz="quarter" idx="11"/>
          </p:nvPr>
        </p:nvSpPr>
        <p:spPr/>
        <p:txBody>
          <a:bodyPr/>
          <a:lstStyle/>
          <a:p>
            <a:r>
              <a:rPr lang="fr-FR" dirty="0"/>
              <a:t>DOCKER</a:t>
            </a:r>
          </a:p>
        </p:txBody>
      </p:sp>
      <p:sp>
        <p:nvSpPr>
          <p:cNvPr id="3" name="Espace réservé du numéro de diapositive 2">
            <a:extLst>
              <a:ext uri="{FF2B5EF4-FFF2-40B4-BE49-F238E27FC236}">
                <a16:creationId xmlns:a16="http://schemas.microsoft.com/office/drawing/2014/main" id="{2E57C08D-A524-69F2-8523-32F929CB97D5}"/>
              </a:ext>
            </a:extLst>
          </p:cNvPr>
          <p:cNvSpPr>
            <a:spLocks noGrp="1"/>
          </p:cNvSpPr>
          <p:nvPr>
            <p:ph type="sldNum" sz="quarter" idx="12"/>
          </p:nvPr>
        </p:nvSpPr>
        <p:spPr/>
        <p:txBody>
          <a:bodyPr/>
          <a:lstStyle/>
          <a:p>
            <a:fld id="{4BDCF11F-44B6-4DE8-8BC8-D1A3E36F4D29}" type="slidenum">
              <a:rPr lang="fr-FR" smtClean="0"/>
              <a:t>9</a:t>
            </a:fld>
            <a:endParaRPr lang="fr-FR"/>
          </a:p>
        </p:txBody>
      </p:sp>
      <p:sp>
        <p:nvSpPr>
          <p:cNvPr id="6" name="Rectangle 5">
            <a:extLst>
              <a:ext uri="{FF2B5EF4-FFF2-40B4-BE49-F238E27FC236}">
                <a16:creationId xmlns:a16="http://schemas.microsoft.com/office/drawing/2014/main" id="{EDBE0071-6F66-F459-C20F-189397E5F3B0}"/>
              </a:ext>
            </a:extLst>
          </p:cNvPr>
          <p:cNvSpPr/>
          <p:nvPr/>
        </p:nvSpPr>
        <p:spPr>
          <a:xfrm>
            <a:off x="0" y="0"/>
            <a:ext cx="1532965" cy="6929718"/>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Titre 3">
            <a:extLst>
              <a:ext uri="{FF2B5EF4-FFF2-40B4-BE49-F238E27FC236}">
                <a16:creationId xmlns:a16="http://schemas.microsoft.com/office/drawing/2014/main" id="{B70D7DA8-D65E-3E27-F9D6-8B70432EFDC5}"/>
              </a:ext>
            </a:extLst>
          </p:cNvPr>
          <p:cNvSpPr txBox="1">
            <a:spLocks/>
          </p:cNvSpPr>
          <p:nvPr/>
        </p:nvSpPr>
        <p:spPr>
          <a:xfrm>
            <a:off x="1532965" y="241786"/>
            <a:ext cx="10393179" cy="63929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a:t>Plan de la formation</a:t>
            </a:r>
            <a:endParaRPr lang="fr-FR" dirty="0"/>
          </a:p>
        </p:txBody>
      </p:sp>
      <p:sp>
        <p:nvSpPr>
          <p:cNvPr id="8" name="ZoneTexte 7">
            <a:extLst>
              <a:ext uri="{FF2B5EF4-FFF2-40B4-BE49-F238E27FC236}">
                <a16:creationId xmlns:a16="http://schemas.microsoft.com/office/drawing/2014/main" id="{13B2AEE8-F7F3-8098-042C-113728DA0850}"/>
              </a:ext>
            </a:extLst>
          </p:cNvPr>
          <p:cNvSpPr txBox="1"/>
          <p:nvPr/>
        </p:nvSpPr>
        <p:spPr>
          <a:xfrm>
            <a:off x="1598803" y="922348"/>
            <a:ext cx="5130751" cy="5509200"/>
          </a:xfrm>
          <a:prstGeom prst="rect">
            <a:avLst/>
          </a:prstGeom>
          <a:noFill/>
        </p:spPr>
        <p:txBody>
          <a:bodyPr wrap="square">
            <a:spAutoFit/>
          </a:bodyPr>
          <a:lstStyle/>
          <a:p>
            <a:pPr marL="342900" indent="-342900">
              <a:buFont typeface="Arial" panose="020B0604020202020204" pitchFamily="34" charset="0"/>
              <a:buChar char="•"/>
            </a:pPr>
            <a:r>
              <a:rPr lang="fr-FR" sz="1600" b="1" dirty="0"/>
              <a:t>Chapitre 1 : Introduction aux conteneurs </a:t>
            </a:r>
          </a:p>
          <a:p>
            <a:pPr marL="800100" lvl="1" indent="-342900">
              <a:buFont typeface="Arial" panose="020B0604020202020204" pitchFamily="34" charset="0"/>
              <a:buChar char="•"/>
            </a:pPr>
            <a:r>
              <a:rPr lang="fr-FR" sz="1200" dirty="0"/>
              <a:t>Qu’est ce qu un conteneur ?</a:t>
            </a:r>
          </a:p>
          <a:p>
            <a:pPr marL="800100" lvl="1" indent="-342900">
              <a:buFont typeface="Arial" panose="020B0604020202020204" pitchFamily="34" charset="0"/>
              <a:buChar char="•"/>
            </a:pPr>
            <a:r>
              <a:rPr lang="fr-FR" sz="1200" dirty="0"/>
              <a:t>Pourquoi les conteneurs ? </a:t>
            </a:r>
          </a:p>
          <a:p>
            <a:pPr marL="800100" lvl="1" indent="-342900">
              <a:buFont typeface="Arial" panose="020B0604020202020204" pitchFamily="34" charset="0"/>
              <a:buChar char="•"/>
            </a:pPr>
            <a:r>
              <a:rPr lang="fr-FR" sz="1200" dirty="0"/>
              <a:t>Conteneur vs VM</a:t>
            </a:r>
          </a:p>
          <a:p>
            <a:pPr marL="800100" lvl="1" indent="-342900">
              <a:buFont typeface="Arial" panose="020B0604020202020204" pitchFamily="34" charset="0"/>
              <a:buChar char="•"/>
            </a:pPr>
            <a:r>
              <a:rPr lang="fr-FR" sz="1200" dirty="0"/>
              <a:t>Les technologies Linux derrière les conteneurs</a:t>
            </a:r>
          </a:p>
          <a:p>
            <a:pPr marL="800100" lvl="1" indent="-342900">
              <a:buFont typeface="Arial" panose="020B0604020202020204" pitchFamily="34" charset="0"/>
              <a:buChar char="•"/>
            </a:pPr>
            <a:r>
              <a:rPr lang="fr-FR" sz="1200" dirty="0"/>
              <a:t>Présentation de Docker et les composants principaux</a:t>
            </a:r>
          </a:p>
          <a:p>
            <a:pPr lvl="1"/>
            <a:endParaRPr lang="fr-FR" sz="1200" dirty="0"/>
          </a:p>
          <a:p>
            <a:pPr marL="342900" indent="-342900">
              <a:buFont typeface="Arial" panose="020B0604020202020204" pitchFamily="34" charset="0"/>
              <a:buChar char="•"/>
            </a:pPr>
            <a:r>
              <a:rPr lang="fr-FR" sz="1600" b="1" dirty="0"/>
              <a:t>Chapitre 2 : Déployer et gérer les conteneurs </a:t>
            </a:r>
          </a:p>
          <a:p>
            <a:pPr marL="800100" lvl="1" indent="-342900">
              <a:buFont typeface="Arial" panose="020B0604020202020204" pitchFamily="34" charset="0"/>
              <a:buChar char="•"/>
            </a:pPr>
            <a:r>
              <a:rPr lang="fr-FR" sz="1200" dirty="0"/>
              <a:t>Préparation au déploiement des conteneurs</a:t>
            </a:r>
          </a:p>
          <a:p>
            <a:pPr marL="800100" lvl="1" indent="-342900">
              <a:buFont typeface="Arial" panose="020B0604020202020204" pitchFamily="34" charset="0"/>
              <a:buChar char="•"/>
            </a:pPr>
            <a:r>
              <a:rPr lang="fr-FR" sz="1200" dirty="0"/>
              <a:t>Installation de l'environnement Docker Desktop et Docker CLI</a:t>
            </a:r>
          </a:p>
          <a:p>
            <a:pPr marL="800100" lvl="1" indent="-342900">
              <a:buFont typeface="Arial" panose="020B0604020202020204" pitchFamily="34" charset="0"/>
              <a:buChar char="•"/>
            </a:pPr>
            <a:r>
              <a:rPr lang="fr-FR" sz="1200" dirty="0"/>
              <a:t>Mise en œuvre, configuration et gestion des conteneurs</a:t>
            </a:r>
          </a:p>
          <a:p>
            <a:pPr marL="800100" lvl="1" indent="-342900">
              <a:buFont typeface="Arial" panose="020B0604020202020204" pitchFamily="34" charset="0"/>
              <a:buChar char="•"/>
            </a:pPr>
            <a:r>
              <a:rPr lang="fr-FR" sz="1200" dirty="0"/>
              <a:t>Cycle de vie des conteneurs</a:t>
            </a:r>
          </a:p>
          <a:p>
            <a:pPr marL="800100" lvl="1" indent="-342900">
              <a:buFont typeface="Arial" panose="020B0604020202020204" pitchFamily="34" charset="0"/>
              <a:buChar char="•"/>
            </a:pPr>
            <a:r>
              <a:rPr lang="fr-FR" sz="1200" dirty="0"/>
              <a:t>Bonnes pratiques</a:t>
            </a:r>
          </a:p>
          <a:p>
            <a:pPr marL="800100" lvl="1" indent="-342900">
              <a:buFont typeface="Arial" panose="020B0604020202020204" pitchFamily="34" charset="0"/>
              <a:buChar char="•"/>
            </a:pPr>
            <a:endParaRPr lang="fr-FR" sz="1200" dirty="0"/>
          </a:p>
          <a:p>
            <a:pPr marL="342900" indent="-342900">
              <a:buFont typeface="Arial" panose="020B0604020202020204" pitchFamily="34" charset="0"/>
              <a:buChar char="•"/>
            </a:pPr>
            <a:r>
              <a:rPr lang="fr-FR" sz="1600" b="1" dirty="0"/>
              <a:t>Chapitre 3 : Création et gestion des images Docker</a:t>
            </a:r>
          </a:p>
          <a:p>
            <a:pPr marL="800100" lvl="1" indent="-342900">
              <a:buFont typeface="Arial" panose="020B0604020202020204" pitchFamily="34" charset="0"/>
              <a:buChar char="•"/>
            </a:pPr>
            <a:r>
              <a:rPr lang="fr-FR" sz="1200" dirty="0"/>
              <a:t>la différence entre une image et un conteneur</a:t>
            </a:r>
          </a:p>
          <a:p>
            <a:pPr marL="800100" lvl="1" indent="-342900">
              <a:buFont typeface="Arial" panose="020B0604020202020204" pitchFamily="34" charset="0"/>
              <a:buChar char="•"/>
            </a:pPr>
            <a:r>
              <a:rPr lang="fr-FR" sz="1200" dirty="0"/>
              <a:t>Comprendre la structure et les couches (</a:t>
            </a:r>
            <a:r>
              <a:rPr lang="fr-FR" sz="1200" dirty="0" err="1"/>
              <a:t>layers</a:t>
            </a:r>
            <a:r>
              <a:rPr lang="fr-FR" sz="1200" dirty="0"/>
              <a:t>) d'une image Docker</a:t>
            </a:r>
          </a:p>
          <a:p>
            <a:pPr marL="800100" lvl="1" indent="-342900">
              <a:buFont typeface="Arial" panose="020B0604020202020204" pitchFamily="34" charset="0"/>
              <a:buChar char="•"/>
            </a:pPr>
            <a:r>
              <a:rPr lang="fr-FR" sz="1200" dirty="0"/>
              <a:t>Le Dockerfile</a:t>
            </a:r>
          </a:p>
          <a:p>
            <a:pPr marL="800100" lvl="1" indent="-342900">
              <a:buFont typeface="Arial" panose="020B0604020202020204" pitchFamily="34" charset="0"/>
              <a:buChar char="•"/>
            </a:pPr>
            <a:r>
              <a:rPr lang="fr-FR" sz="1200" dirty="0"/>
              <a:t>Construire et versionner une image Docker</a:t>
            </a:r>
          </a:p>
          <a:p>
            <a:pPr marL="342900" indent="-342900">
              <a:buFont typeface="Arial" panose="020B0604020202020204" pitchFamily="34" charset="0"/>
              <a:buChar char="•"/>
            </a:pPr>
            <a:endParaRPr lang="fr-FR" sz="1200" dirty="0"/>
          </a:p>
          <a:p>
            <a:pPr marL="342900" indent="-342900">
              <a:buFont typeface="Arial" panose="020B0604020202020204" pitchFamily="34" charset="0"/>
              <a:buChar char="•"/>
            </a:pPr>
            <a:r>
              <a:rPr lang="fr-FR" sz="1600" b="1" dirty="0"/>
              <a:t>Chapitre 4 : La gestion du réseau avec Docker</a:t>
            </a:r>
          </a:p>
          <a:p>
            <a:pPr marL="800100" lvl="1" indent="-342900">
              <a:buFont typeface="Arial" panose="020B0604020202020204" pitchFamily="34" charset="0"/>
              <a:buChar char="•"/>
            </a:pPr>
            <a:r>
              <a:rPr lang="fr-FR" sz="1200" dirty="0"/>
              <a:t>Architecture et typologie réseau</a:t>
            </a:r>
          </a:p>
          <a:p>
            <a:pPr marL="800100" lvl="1" indent="-342900">
              <a:buFont typeface="Arial" panose="020B0604020202020204" pitchFamily="34" charset="0"/>
              <a:buChar char="•"/>
            </a:pPr>
            <a:r>
              <a:rPr lang="fr-FR" sz="1200" dirty="0"/>
              <a:t>Les objets réseau</a:t>
            </a:r>
          </a:p>
          <a:p>
            <a:pPr marL="800100" lvl="1" indent="-342900">
              <a:buFont typeface="Arial" panose="020B0604020202020204" pitchFamily="34" charset="0"/>
              <a:buChar char="•"/>
            </a:pPr>
            <a:r>
              <a:rPr lang="fr-FR" sz="1200" dirty="0"/>
              <a:t>La communication entre conteneur</a:t>
            </a:r>
          </a:p>
          <a:p>
            <a:pPr marL="800100" lvl="1" indent="-342900">
              <a:buFont typeface="Arial" panose="020B0604020202020204" pitchFamily="34" charset="0"/>
              <a:buChar char="•"/>
            </a:pPr>
            <a:r>
              <a:rPr lang="fr-FR" sz="1200" dirty="0"/>
              <a:t>DNS Intégré</a:t>
            </a:r>
          </a:p>
          <a:p>
            <a:pPr marL="800100" lvl="1" indent="-342900">
              <a:buFont typeface="Arial" panose="020B0604020202020204" pitchFamily="34" charset="0"/>
              <a:buChar char="•"/>
            </a:pPr>
            <a:r>
              <a:rPr lang="fr-FR" sz="1200" dirty="0"/>
              <a:t>Docker links (</a:t>
            </a:r>
            <a:r>
              <a:rPr lang="fr-FR" sz="1200" dirty="0" err="1"/>
              <a:t>Deprecated</a:t>
            </a:r>
            <a:r>
              <a:rPr lang="fr-FR" sz="1200" dirty="0"/>
              <a:t>)</a:t>
            </a:r>
          </a:p>
          <a:p>
            <a:pPr marL="342900" indent="-342900">
              <a:buFont typeface="Arial" panose="020B0604020202020204" pitchFamily="34" charset="0"/>
              <a:buChar char="•"/>
            </a:pPr>
            <a:endParaRPr lang="fr-FR" sz="1200" dirty="0"/>
          </a:p>
        </p:txBody>
      </p:sp>
      <p:cxnSp>
        <p:nvCxnSpPr>
          <p:cNvPr id="10" name="Connecteur droit 9">
            <a:extLst>
              <a:ext uri="{FF2B5EF4-FFF2-40B4-BE49-F238E27FC236}">
                <a16:creationId xmlns:a16="http://schemas.microsoft.com/office/drawing/2014/main" id="{0D236ED0-FB4C-D75E-D47D-BE5A009E4AA8}"/>
              </a:ext>
            </a:extLst>
          </p:cNvPr>
          <p:cNvCxnSpPr>
            <a:cxnSpLocks/>
          </p:cNvCxnSpPr>
          <p:nvPr/>
        </p:nvCxnSpPr>
        <p:spPr>
          <a:xfrm>
            <a:off x="6768352" y="881080"/>
            <a:ext cx="0" cy="5214920"/>
          </a:xfrm>
          <a:prstGeom prst="line">
            <a:avLst/>
          </a:prstGeom>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3E49661D-A887-0545-5F76-BBF04BC77D49}"/>
              </a:ext>
            </a:extLst>
          </p:cNvPr>
          <p:cNvSpPr txBox="1"/>
          <p:nvPr/>
        </p:nvSpPr>
        <p:spPr>
          <a:xfrm>
            <a:off x="6974541" y="985549"/>
            <a:ext cx="5008184" cy="5016758"/>
          </a:xfrm>
          <a:prstGeom prst="rect">
            <a:avLst/>
          </a:prstGeom>
          <a:noFill/>
        </p:spPr>
        <p:txBody>
          <a:bodyPr wrap="square">
            <a:spAutoFit/>
          </a:bodyPr>
          <a:lstStyle/>
          <a:p>
            <a:pPr marL="342900" indent="-342900">
              <a:buFont typeface="Arial" panose="020B0604020202020204" pitchFamily="34" charset="0"/>
              <a:buChar char="•"/>
            </a:pPr>
            <a:r>
              <a:rPr lang="fr-FR" sz="1600" b="1" dirty="0"/>
              <a:t>Chapitre 5 : La gestion du stockage avec Docker </a:t>
            </a:r>
          </a:p>
          <a:p>
            <a:pPr marL="800100" lvl="1" indent="-342900">
              <a:buFont typeface="Arial" panose="020B0604020202020204" pitchFamily="34" charset="0"/>
              <a:buChar char="•"/>
            </a:pPr>
            <a:r>
              <a:rPr lang="fr-FR" sz="1200" dirty="0"/>
              <a:t>Les enjeux du stockage</a:t>
            </a:r>
          </a:p>
          <a:p>
            <a:pPr marL="800100" lvl="1" indent="-342900">
              <a:buFont typeface="Arial" panose="020B0604020202020204" pitchFamily="34" charset="0"/>
              <a:buChar char="•"/>
            </a:pPr>
            <a:r>
              <a:rPr lang="fr-FR" sz="1200" dirty="0"/>
              <a:t>Le cycle de vie des données dans les conteneurs</a:t>
            </a:r>
          </a:p>
          <a:p>
            <a:pPr marL="800100" lvl="1" indent="-342900">
              <a:buFont typeface="Arial" panose="020B0604020202020204" pitchFamily="34" charset="0"/>
              <a:buChar char="•"/>
            </a:pPr>
            <a:r>
              <a:rPr lang="fr-FR" sz="1200" dirty="0"/>
              <a:t>Les volumes</a:t>
            </a:r>
          </a:p>
          <a:p>
            <a:pPr marL="800100" lvl="1" indent="-342900">
              <a:buFont typeface="Arial" panose="020B0604020202020204" pitchFamily="34" charset="0"/>
              <a:buChar char="•"/>
            </a:pPr>
            <a:r>
              <a:rPr lang="fr-FR" sz="1200" dirty="0"/>
              <a:t>Les </a:t>
            </a:r>
            <a:r>
              <a:rPr lang="fr-FR" sz="1200" dirty="0" err="1"/>
              <a:t>binds</a:t>
            </a:r>
            <a:r>
              <a:rPr lang="fr-FR" sz="1200" dirty="0"/>
              <a:t> </a:t>
            </a:r>
            <a:r>
              <a:rPr lang="fr-FR" sz="1200" dirty="0" err="1"/>
              <a:t>mounts</a:t>
            </a:r>
            <a:endParaRPr lang="fr-FR" sz="1200" dirty="0"/>
          </a:p>
          <a:p>
            <a:pPr marL="800100" lvl="1" indent="-342900">
              <a:buFont typeface="Arial" panose="020B0604020202020204" pitchFamily="34" charset="0"/>
              <a:buChar char="•"/>
            </a:pPr>
            <a:r>
              <a:rPr lang="fr-FR" sz="1200" dirty="0"/>
              <a:t>Les shared </a:t>
            </a:r>
            <a:r>
              <a:rPr lang="fr-FR" sz="1200" dirty="0" err="1"/>
              <a:t>mounts</a:t>
            </a:r>
            <a:endParaRPr lang="fr-FR" sz="1200" dirty="0"/>
          </a:p>
          <a:p>
            <a:pPr lvl="1"/>
            <a:endParaRPr lang="fr-FR" sz="1200" dirty="0"/>
          </a:p>
          <a:p>
            <a:pPr marL="342900" indent="-342900">
              <a:buFont typeface="Arial" panose="020B0604020202020204" pitchFamily="34" charset="0"/>
              <a:buChar char="•"/>
            </a:pPr>
            <a:r>
              <a:rPr lang="fr-FR" sz="1600" b="1" dirty="0"/>
              <a:t>Chapitre 6 : Les images Docker et les registres</a:t>
            </a:r>
          </a:p>
          <a:p>
            <a:pPr marL="800100" lvl="1" indent="-342900">
              <a:buFont typeface="Arial" panose="020B0604020202020204" pitchFamily="34" charset="0"/>
              <a:buChar char="•"/>
            </a:pPr>
            <a:r>
              <a:rPr lang="fr-FR" sz="1200" dirty="0"/>
              <a:t>Docker Hub</a:t>
            </a:r>
          </a:p>
          <a:p>
            <a:pPr marL="800100" lvl="1" indent="-342900">
              <a:buFont typeface="Arial" panose="020B0604020202020204" pitchFamily="34" charset="0"/>
              <a:buChar char="•"/>
            </a:pPr>
            <a:r>
              <a:rPr lang="fr-FR" sz="1200" dirty="0"/>
              <a:t>Gestion des images dans Dockerhub</a:t>
            </a:r>
          </a:p>
          <a:p>
            <a:pPr marL="800100" lvl="1" indent="-342900">
              <a:buFont typeface="Arial" panose="020B0604020202020204" pitchFamily="34" charset="0"/>
              <a:buChar char="•"/>
            </a:pPr>
            <a:r>
              <a:rPr lang="fr-FR" sz="1200" dirty="0"/>
              <a:t>Les Tags</a:t>
            </a:r>
          </a:p>
          <a:p>
            <a:pPr marL="800100" lvl="1" indent="-342900">
              <a:buFont typeface="Arial" panose="020B0604020202020204" pitchFamily="34" charset="0"/>
              <a:buChar char="•"/>
            </a:pPr>
            <a:r>
              <a:rPr lang="fr-FR" sz="1200" dirty="0"/>
              <a:t>Les registres privés</a:t>
            </a:r>
          </a:p>
          <a:p>
            <a:pPr marL="800100" lvl="1" indent="-342900">
              <a:buFont typeface="Arial" panose="020B0604020202020204" pitchFamily="34" charset="0"/>
              <a:buChar char="•"/>
            </a:pPr>
            <a:endParaRPr lang="fr-FR" sz="1200" dirty="0"/>
          </a:p>
          <a:p>
            <a:pPr marL="342900" indent="-342900">
              <a:buFont typeface="Arial" panose="020B0604020202020204" pitchFamily="34" charset="0"/>
              <a:buChar char="•"/>
            </a:pPr>
            <a:r>
              <a:rPr lang="fr-FR" sz="1600" b="1" dirty="0"/>
              <a:t>Chapitre 7 : Monitoring et maintenance des conteneurs</a:t>
            </a:r>
          </a:p>
          <a:p>
            <a:pPr marL="800100" lvl="1" indent="-342900">
              <a:buFont typeface="Arial" panose="020B0604020202020204" pitchFamily="34" charset="0"/>
              <a:buChar char="•"/>
            </a:pPr>
            <a:r>
              <a:rPr lang="fr-FR" sz="1200" dirty="0"/>
              <a:t>Les commandes essentielles</a:t>
            </a:r>
          </a:p>
          <a:p>
            <a:pPr marL="800100" lvl="1" indent="-342900">
              <a:buFont typeface="Arial" panose="020B0604020202020204" pitchFamily="34" charset="0"/>
              <a:buChar char="•"/>
            </a:pPr>
            <a:r>
              <a:rPr lang="fr-FR" sz="1200" dirty="0"/>
              <a:t>Les journaux</a:t>
            </a:r>
          </a:p>
          <a:p>
            <a:pPr marL="800100" lvl="1" indent="-342900">
              <a:buFont typeface="Arial" panose="020B0604020202020204" pitchFamily="34" charset="0"/>
              <a:buChar char="•"/>
            </a:pPr>
            <a:r>
              <a:rPr lang="fr-FR" sz="1200" dirty="0"/>
              <a:t>Le suivi des ressources</a:t>
            </a:r>
          </a:p>
          <a:p>
            <a:pPr marL="342900" indent="-342900">
              <a:buFont typeface="Arial" panose="020B0604020202020204" pitchFamily="34" charset="0"/>
              <a:buChar char="•"/>
            </a:pPr>
            <a:endParaRPr lang="fr-FR" sz="1200" dirty="0"/>
          </a:p>
          <a:p>
            <a:pPr marL="342900" indent="-342900">
              <a:buFont typeface="Arial" panose="020B0604020202020204" pitchFamily="34" charset="0"/>
              <a:buChar char="•"/>
            </a:pPr>
            <a:r>
              <a:rPr lang="fr-FR" sz="1600" b="1" dirty="0"/>
              <a:t>Chapitre 8 : Docker Compose</a:t>
            </a:r>
          </a:p>
          <a:p>
            <a:pPr marL="800100" lvl="1" indent="-342900">
              <a:buFont typeface="Arial" panose="020B0604020202020204" pitchFamily="34" charset="0"/>
              <a:buChar char="•"/>
            </a:pPr>
            <a:r>
              <a:rPr lang="fr-FR" sz="1200" dirty="0"/>
              <a:t>Microservices</a:t>
            </a:r>
          </a:p>
          <a:p>
            <a:pPr marL="800100" lvl="1" indent="-342900">
              <a:buFont typeface="Arial" panose="020B0604020202020204" pitchFamily="34" charset="0"/>
              <a:buChar char="•"/>
            </a:pPr>
            <a:r>
              <a:rPr lang="fr-FR" sz="1200" dirty="0"/>
              <a:t>Architecture N-Tiers</a:t>
            </a:r>
          </a:p>
          <a:p>
            <a:pPr marL="800100" lvl="1" indent="-342900">
              <a:buFont typeface="Arial" panose="020B0604020202020204" pitchFamily="34" charset="0"/>
              <a:buChar char="•"/>
            </a:pPr>
            <a:r>
              <a:rPr lang="fr-FR" sz="1200" dirty="0"/>
              <a:t>Le fichier compose</a:t>
            </a:r>
          </a:p>
          <a:p>
            <a:pPr marL="800100" lvl="1" indent="-342900">
              <a:buFont typeface="Arial" panose="020B0604020202020204" pitchFamily="34" charset="0"/>
              <a:buChar char="•"/>
            </a:pPr>
            <a:r>
              <a:rPr lang="fr-FR" sz="1200" dirty="0"/>
              <a:t>Gestion du cycle de vie</a:t>
            </a:r>
          </a:p>
          <a:p>
            <a:endParaRPr lang="fr-FR" sz="1200" dirty="0"/>
          </a:p>
        </p:txBody>
      </p:sp>
    </p:spTree>
    <p:extLst>
      <p:ext uri="{BB962C8B-B14F-4D97-AF65-F5344CB8AC3E}">
        <p14:creationId xmlns:p14="http://schemas.microsoft.com/office/powerpoint/2010/main" val="399453010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7424BD-2059-84F6-E953-ABB9D81B4111}"/>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837BCAAA-3779-38F6-19D5-687AF0CEE4F3}"/>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1A2B9C39-6A1C-BAFD-C74C-4CC5CCE0E201}"/>
              </a:ext>
            </a:extLst>
          </p:cNvPr>
          <p:cNvSpPr>
            <a:spLocks noGrp="1"/>
          </p:cNvSpPr>
          <p:nvPr>
            <p:ph type="sldNum" sz="quarter" idx="12"/>
          </p:nvPr>
        </p:nvSpPr>
        <p:spPr/>
        <p:txBody>
          <a:bodyPr/>
          <a:lstStyle/>
          <a:p>
            <a:fld id="{4BDCF11F-44B6-4DE8-8BC8-D1A3E36F4D29}" type="slidenum">
              <a:rPr lang="fr-FR" smtClean="0"/>
              <a:t>90</a:t>
            </a:fld>
            <a:endParaRPr lang="fr-FR"/>
          </a:p>
        </p:txBody>
      </p:sp>
      <p:sp>
        <p:nvSpPr>
          <p:cNvPr id="6" name="Rectangle 5">
            <a:extLst>
              <a:ext uri="{FF2B5EF4-FFF2-40B4-BE49-F238E27FC236}">
                <a16:creationId xmlns:a16="http://schemas.microsoft.com/office/drawing/2014/main" id="{FE3B0C6C-64AC-DC27-4976-17F6FCCC985E}"/>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5CDF31B4-BDC4-5340-DBAF-2096326EF8D9}"/>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3 — Dockerfile – Niveau 1 à 3</a:t>
            </a:r>
          </a:p>
        </p:txBody>
      </p:sp>
      <p:sp>
        <p:nvSpPr>
          <p:cNvPr id="7" name="ZoneTexte 6">
            <a:extLst>
              <a:ext uri="{FF2B5EF4-FFF2-40B4-BE49-F238E27FC236}">
                <a16:creationId xmlns:a16="http://schemas.microsoft.com/office/drawing/2014/main" id="{B3EEE517-6B65-FE18-88DD-B85E817D7AA3}"/>
              </a:ext>
            </a:extLst>
          </p:cNvPr>
          <p:cNvSpPr txBox="1"/>
          <p:nvPr/>
        </p:nvSpPr>
        <p:spPr>
          <a:xfrm>
            <a:off x="1353671" y="972741"/>
            <a:ext cx="8301318" cy="4247317"/>
          </a:xfrm>
          <a:prstGeom prst="rect">
            <a:avLst/>
          </a:prstGeom>
          <a:noFill/>
        </p:spPr>
        <p:txBody>
          <a:bodyPr wrap="square">
            <a:spAutoFit/>
          </a:bodyPr>
          <a:lstStyle/>
          <a:p>
            <a:pPr>
              <a:buNone/>
            </a:pPr>
            <a:r>
              <a:rPr lang="fr-FR" b="1" dirty="0"/>
              <a:t>Niveau 2 ⭐⭐</a:t>
            </a:r>
          </a:p>
          <a:p>
            <a:pPr>
              <a:buNone/>
            </a:pPr>
            <a:endParaRPr lang="fr-FR" b="1" dirty="0"/>
          </a:p>
          <a:p>
            <a:pPr>
              <a:buNone/>
            </a:pPr>
            <a:r>
              <a:rPr lang="fr-FR" b="1" dirty="0"/>
              <a:t>Créer un conteneur Ubuntu personnalisé</a:t>
            </a:r>
          </a:p>
          <a:p>
            <a:pPr>
              <a:buNone/>
            </a:pPr>
            <a:endParaRPr lang="fr-FR" b="1" dirty="0"/>
          </a:p>
          <a:p>
            <a:pPr>
              <a:buNone/>
            </a:pPr>
            <a:r>
              <a:rPr lang="fr-FR" b="1" dirty="0"/>
              <a:t>Contexte</a:t>
            </a:r>
          </a:p>
          <a:p>
            <a:pPr>
              <a:buNone/>
            </a:pPr>
            <a:r>
              <a:rPr lang="fr-FR" dirty="0"/>
              <a:t>Vous devez créer une image Ubuntu qui affiche automatiquement un message lors de son exécution.</a:t>
            </a:r>
          </a:p>
          <a:p>
            <a:pPr>
              <a:buNone/>
            </a:pPr>
            <a:br>
              <a:rPr lang="fr-FR" dirty="0"/>
            </a:br>
            <a:endParaRPr lang="fr-FR" dirty="0"/>
          </a:p>
          <a:p>
            <a:pPr>
              <a:buNone/>
            </a:pPr>
            <a:r>
              <a:rPr lang="fr-FR" b="1" dirty="0"/>
              <a:t>Travail demandé</a:t>
            </a:r>
          </a:p>
          <a:p>
            <a:pPr>
              <a:buNone/>
            </a:pPr>
            <a:r>
              <a:rPr lang="fr-FR" dirty="0"/>
              <a:t>Créer un Dockerfile permettant :</a:t>
            </a:r>
          </a:p>
          <a:p>
            <a:pPr>
              <a:buFont typeface="Arial" panose="020B0604020202020204" pitchFamily="34" charset="0"/>
              <a:buChar char="•"/>
            </a:pPr>
            <a:r>
              <a:rPr lang="fr-FR" dirty="0"/>
              <a:t>d'utiliser Ubuntu 24.04 </a:t>
            </a:r>
          </a:p>
          <a:p>
            <a:pPr>
              <a:buFont typeface="Arial" panose="020B0604020202020204" pitchFamily="34" charset="0"/>
              <a:buChar char="•"/>
            </a:pPr>
            <a:r>
              <a:rPr lang="fr-FR" dirty="0"/>
              <a:t>d'afficher le message : </a:t>
            </a:r>
          </a:p>
          <a:p>
            <a:pPr rtl="0">
              <a:buNone/>
            </a:pPr>
            <a:r>
              <a:rPr lang="fr-FR" dirty="0">
                <a:latin typeface="Courier New" panose="02070309020205020404" pitchFamily="49" charset="0"/>
              </a:rPr>
              <a:t>Bienvenue dans mon conteneur Docker</a:t>
            </a:r>
          </a:p>
          <a:p>
            <a:pPr>
              <a:buNone/>
            </a:pPr>
            <a:r>
              <a:rPr lang="fr-FR" dirty="0"/>
              <a:t>lors du démarrage du conteneur</a:t>
            </a:r>
          </a:p>
        </p:txBody>
      </p:sp>
      <p:sp>
        <p:nvSpPr>
          <p:cNvPr id="9" name="ZoneTexte 8">
            <a:extLst>
              <a:ext uri="{FF2B5EF4-FFF2-40B4-BE49-F238E27FC236}">
                <a16:creationId xmlns:a16="http://schemas.microsoft.com/office/drawing/2014/main" id="{780AB0CF-013A-E5E2-51E0-2BBC8CFF82F4}"/>
              </a:ext>
            </a:extLst>
          </p:cNvPr>
          <p:cNvSpPr txBox="1"/>
          <p:nvPr/>
        </p:nvSpPr>
        <p:spPr>
          <a:xfrm>
            <a:off x="1353671" y="5326539"/>
            <a:ext cx="6096000" cy="923330"/>
          </a:xfrm>
          <a:prstGeom prst="rect">
            <a:avLst/>
          </a:prstGeom>
          <a:noFill/>
        </p:spPr>
        <p:txBody>
          <a:bodyPr wrap="square">
            <a:spAutoFit/>
          </a:bodyPr>
          <a:lstStyle/>
          <a:p>
            <a:pPr>
              <a:buNone/>
            </a:pPr>
            <a:r>
              <a:rPr lang="fr-FR" b="1" dirty="0"/>
              <a:t>Indice</a:t>
            </a:r>
          </a:p>
          <a:p>
            <a:pPr>
              <a:buNone/>
            </a:pPr>
            <a:r>
              <a:rPr lang="fr-FR" dirty="0"/>
              <a:t>Le message doit être affiché automatiquement au lancement du conteneur.</a:t>
            </a:r>
          </a:p>
        </p:txBody>
      </p:sp>
    </p:spTree>
    <p:extLst>
      <p:ext uri="{BB962C8B-B14F-4D97-AF65-F5344CB8AC3E}">
        <p14:creationId xmlns:p14="http://schemas.microsoft.com/office/powerpoint/2010/main" val="350839738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C9406D-C274-D645-9AD9-391D849061ED}"/>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77BE47FA-8B1E-5892-D04F-6805E1D6D645}"/>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8BB2F737-8264-B9B8-BFEC-6BF8A81EE8B5}"/>
              </a:ext>
            </a:extLst>
          </p:cNvPr>
          <p:cNvSpPr>
            <a:spLocks noGrp="1"/>
          </p:cNvSpPr>
          <p:nvPr>
            <p:ph type="sldNum" sz="quarter" idx="12"/>
          </p:nvPr>
        </p:nvSpPr>
        <p:spPr/>
        <p:txBody>
          <a:bodyPr/>
          <a:lstStyle/>
          <a:p>
            <a:fld id="{4BDCF11F-44B6-4DE8-8BC8-D1A3E36F4D29}" type="slidenum">
              <a:rPr lang="fr-FR" smtClean="0"/>
              <a:t>91</a:t>
            </a:fld>
            <a:endParaRPr lang="fr-FR"/>
          </a:p>
        </p:txBody>
      </p:sp>
      <p:sp>
        <p:nvSpPr>
          <p:cNvPr id="6" name="Rectangle 5">
            <a:extLst>
              <a:ext uri="{FF2B5EF4-FFF2-40B4-BE49-F238E27FC236}">
                <a16:creationId xmlns:a16="http://schemas.microsoft.com/office/drawing/2014/main" id="{CAB83325-544C-A5B6-549E-70A9B0B548F3}"/>
              </a:ext>
            </a:extLst>
          </p:cNvPr>
          <p:cNvSpPr/>
          <p:nvPr/>
        </p:nvSpPr>
        <p:spPr>
          <a:xfrm>
            <a:off x="-1" y="0"/>
            <a:ext cx="1021977" cy="6858000"/>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08AC4C33-8EFA-69D5-1F91-D058B48D5E27}"/>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dirty="0">
                <a:solidFill>
                  <a:srgbClr val="021632"/>
                </a:solidFill>
              </a:rPr>
              <a:t>Atelier 3 — Dockerfile – Niveau 1 à 3</a:t>
            </a:r>
          </a:p>
        </p:txBody>
      </p:sp>
      <p:sp>
        <p:nvSpPr>
          <p:cNvPr id="7" name="ZoneTexte 6">
            <a:extLst>
              <a:ext uri="{FF2B5EF4-FFF2-40B4-BE49-F238E27FC236}">
                <a16:creationId xmlns:a16="http://schemas.microsoft.com/office/drawing/2014/main" id="{52ED06B6-767B-3EC4-C442-6217BD9BF00A}"/>
              </a:ext>
            </a:extLst>
          </p:cNvPr>
          <p:cNvSpPr txBox="1"/>
          <p:nvPr/>
        </p:nvSpPr>
        <p:spPr>
          <a:xfrm>
            <a:off x="1532965" y="1028343"/>
            <a:ext cx="7611035" cy="4801314"/>
          </a:xfrm>
          <a:prstGeom prst="rect">
            <a:avLst/>
          </a:prstGeom>
          <a:noFill/>
        </p:spPr>
        <p:txBody>
          <a:bodyPr wrap="square">
            <a:spAutoFit/>
          </a:bodyPr>
          <a:lstStyle/>
          <a:p>
            <a:pPr>
              <a:buNone/>
            </a:pPr>
            <a:r>
              <a:rPr lang="fr-FR" b="1" dirty="0"/>
              <a:t>Niveau 3 ⭐⭐⭐</a:t>
            </a:r>
          </a:p>
          <a:p>
            <a:pPr>
              <a:buNone/>
            </a:pPr>
            <a:r>
              <a:rPr lang="fr-FR" b="1" dirty="0"/>
              <a:t>Conteneuriser une application Python</a:t>
            </a:r>
          </a:p>
          <a:p>
            <a:pPr>
              <a:buNone/>
            </a:pPr>
            <a:r>
              <a:rPr lang="fr-FR" b="1" dirty="0"/>
              <a:t>Contexte</a:t>
            </a:r>
          </a:p>
          <a:p>
            <a:pPr>
              <a:buNone/>
            </a:pPr>
            <a:r>
              <a:rPr lang="fr-FR" dirty="0"/>
              <a:t>Vous êtes développeur et devez déployer une application Python dans un conteneur.</a:t>
            </a:r>
          </a:p>
          <a:p>
            <a:pPr>
              <a:buNone/>
            </a:pPr>
            <a:br>
              <a:rPr lang="fr-FR" dirty="0"/>
            </a:br>
            <a:endParaRPr lang="fr-FR" dirty="0"/>
          </a:p>
          <a:p>
            <a:pPr>
              <a:buNone/>
            </a:pPr>
            <a:r>
              <a:rPr lang="fr-FR" b="1" dirty="0"/>
              <a:t>Fichier fourni</a:t>
            </a:r>
          </a:p>
          <a:p>
            <a:pPr rtl="0">
              <a:buNone/>
            </a:pPr>
            <a:r>
              <a:rPr lang="fr-FR" dirty="0">
                <a:latin typeface="Courier New" panose="02070309020205020404" pitchFamily="49" charset="0"/>
              </a:rPr>
              <a:t>app.py</a:t>
            </a:r>
          </a:p>
          <a:p>
            <a:pPr rtl="0">
              <a:buNone/>
            </a:pPr>
            <a:r>
              <a:rPr lang="fr-FR" dirty="0" err="1">
                <a:latin typeface="Courier New" panose="02070309020205020404" pitchFamily="49" charset="0"/>
              </a:rPr>
              <a:t>print</a:t>
            </a:r>
            <a:r>
              <a:rPr lang="fr-FR" dirty="0">
                <a:latin typeface="Courier New" panose="02070309020205020404" pitchFamily="49" charset="0"/>
              </a:rPr>
              <a:t>("Bonjour </a:t>
            </a:r>
            <a:r>
              <a:rPr lang="fr-FR" dirty="0" err="1">
                <a:latin typeface="Courier New" panose="02070309020205020404" pitchFamily="49" charset="0"/>
              </a:rPr>
              <a:t>EduGroupe</a:t>
            </a:r>
            <a:r>
              <a:rPr lang="fr-FR" dirty="0">
                <a:latin typeface="Courier New" panose="02070309020205020404" pitchFamily="49" charset="0"/>
              </a:rPr>
              <a:t>")</a:t>
            </a:r>
          </a:p>
          <a:p>
            <a:pPr>
              <a:buNone/>
            </a:pPr>
            <a:br>
              <a:rPr lang="fr-FR" dirty="0"/>
            </a:br>
            <a:endParaRPr lang="fr-FR" dirty="0"/>
          </a:p>
          <a:p>
            <a:pPr>
              <a:buNone/>
            </a:pPr>
            <a:r>
              <a:rPr lang="fr-FR" b="1" dirty="0"/>
              <a:t>Travail demandé</a:t>
            </a:r>
          </a:p>
          <a:p>
            <a:pPr>
              <a:buNone/>
            </a:pPr>
            <a:r>
              <a:rPr lang="fr-FR" dirty="0"/>
              <a:t>Créer un Dockerfile permettant :</a:t>
            </a:r>
          </a:p>
          <a:p>
            <a:pPr>
              <a:buFont typeface="Arial" panose="020B0604020202020204" pitchFamily="34" charset="0"/>
              <a:buChar char="•"/>
            </a:pPr>
            <a:r>
              <a:rPr lang="fr-FR" dirty="0"/>
              <a:t>d'utiliser une image Python officielle </a:t>
            </a:r>
          </a:p>
          <a:p>
            <a:pPr>
              <a:buFont typeface="Arial" panose="020B0604020202020204" pitchFamily="34" charset="0"/>
              <a:buChar char="•"/>
            </a:pPr>
            <a:r>
              <a:rPr lang="fr-FR" dirty="0"/>
              <a:t>de copier le fichier app.py </a:t>
            </a:r>
          </a:p>
          <a:p>
            <a:pPr>
              <a:buFont typeface="Arial" panose="020B0604020202020204" pitchFamily="34" charset="0"/>
              <a:buChar char="•"/>
            </a:pPr>
            <a:r>
              <a:rPr lang="fr-FR" dirty="0"/>
              <a:t>d'exécuter automatiquement le script Python au démarrage </a:t>
            </a:r>
          </a:p>
        </p:txBody>
      </p:sp>
    </p:spTree>
    <p:extLst>
      <p:ext uri="{BB962C8B-B14F-4D97-AF65-F5344CB8AC3E}">
        <p14:creationId xmlns:p14="http://schemas.microsoft.com/office/powerpoint/2010/main" val="190609529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A216B-24D3-30E0-9F60-424179277DC2}"/>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0B7A3FAF-46B8-89BC-1FE3-145054B0FFC7}"/>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6EE2E967-CBE9-C314-9ABF-DCB55C9656FA}"/>
              </a:ext>
            </a:extLst>
          </p:cNvPr>
          <p:cNvSpPr>
            <a:spLocks noGrp="1"/>
          </p:cNvSpPr>
          <p:nvPr>
            <p:ph type="sldNum" sz="quarter" idx="12"/>
          </p:nvPr>
        </p:nvSpPr>
        <p:spPr/>
        <p:txBody>
          <a:bodyPr/>
          <a:lstStyle/>
          <a:p>
            <a:fld id="{4BDCF11F-44B6-4DE8-8BC8-D1A3E36F4D29}" type="slidenum">
              <a:rPr lang="fr-FR" smtClean="0"/>
              <a:t>92</a:t>
            </a:fld>
            <a:endParaRPr lang="fr-FR"/>
          </a:p>
        </p:txBody>
      </p:sp>
      <p:sp>
        <p:nvSpPr>
          <p:cNvPr id="6" name="Rectangle 5">
            <a:extLst>
              <a:ext uri="{FF2B5EF4-FFF2-40B4-BE49-F238E27FC236}">
                <a16:creationId xmlns:a16="http://schemas.microsoft.com/office/drawing/2014/main" id="{28EFDA0D-9876-D5DE-F66A-92270587F94E}"/>
              </a:ext>
            </a:extLst>
          </p:cNvPr>
          <p:cNvSpPr/>
          <p:nvPr/>
        </p:nvSpPr>
        <p:spPr>
          <a:xfrm>
            <a:off x="4479" y="-17928"/>
            <a:ext cx="5029201" cy="6858000"/>
          </a:xfrm>
          <a:prstGeom prst="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B240106A-D7E3-9E63-7B7A-623F382EBB7F}"/>
              </a:ext>
            </a:extLst>
          </p:cNvPr>
          <p:cNvSpPr txBox="1"/>
          <p:nvPr/>
        </p:nvSpPr>
        <p:spPr>
          <a:xfrm>
            <a:off x="143432" y="2183666"/>
            <a:ext cx="4890248" cy="3200876"/>
          </a:xfrm>
          <a:prstGeom prst="rect">
            <a:avLst/>
          </a:prstGeom>
          <a:noFill/>
        </p:spPr>
        <p:txBody>
          <a:bodyPr wrap="square" rtlCol="0">
            <a:spAutoFit/>
          </a:bodyPr>
          <a:lstStyle/>
          <a:p>
            <a:pPr algn="ctr"/>
            <a:r>
              <a:rPr lang="fr-FR" sz="4400" b="1" dirty="0">
                <a:solidFill>
                  <a:schemeClr val="bg1"/>
                </a:solidFill>
              </a:rPr>
              <a:t>A retenir</a:t>
            </a:r>
          </a:p>
          <a:p>
            <a:endParaRPr lang="fr-FR" sz="1400" b="1" dirty="0">
              <a:solidFill>
                <a:schemeClr val="bg1"/>
              </a:solidFill>
            </a:endParaRPr>
          </a:p>
          <a:p>
            <a:r>
              <a:rPr lang="fr-FR" sz="2000" b="1" dirty="0">
                <a:solidFill>
                  <a:schemeClr val="bg1"/>
                </a:solidFill>
              </a:rPr>
              <a:t>«Docker permet de transformer une application et ses dépendances en un artefact portable, reproductible et facilement déployable dans tous les environnements..»</a:t>
            </a:r>
          </a:p>
          <a:p>
            <a:endParaRPr lang="fr-FR" sz="4400" b="1" dirty="0">
              <a:solidFill>
                <a:schemeClr val="bg1"/>
              </a:solidFill>
            </a:endParaRPr>
          </a:p>
        </p:txBody>
      </p:sp>
      <p:sp>
        <p:nvSpPr>
          <p:cNvPr id="7" name="ZoneTexte 6">
            <a:extLst>
              <a:ext uri="{FF2B5EF4-FFF2-40B4-BE49-F238E27FC236}">
                <a16:creationId xmlns:a16="http://schemas.microsoft.com/office/drawing/2014/main" id="{682F48AD-8DBE-0A78-372A-2FCC154B4F27}"/>
              </a:ext>
            </a:extLst>
          </p:cNvPr>
          <p:cNvSpPr txBox="1"/>
          <p:nvPr/>
        </p:nvSpPr>
        <p:spPr>
          <a:xfrm>
            <a:off x="5562600" y="1659285"/>
            <a:ext cx="6096000" cy="3539430"/>
          </a:xfrm>
          <a:prstGeom prst="rect">
            <a:avLst/>
          </a:prstGeom>
          <a:noFill/>
        </p:spPr>
        <p:txBody>
          <a:bodyPr wrap="square">
            <a:spAutoFit/>
          </a:bodyPr>
          <a:lstStyle/>
          <a:p>
            <a:pPr>
              <a:buNone/>
            </a:pPr>
            <a:r>
              <a:rPr lang="fr-FR" sz="1600" dirty="0"/>
              <a:t>✅ Une image Docker est un modèle réutilisable permettant de créer un ou plusieurs conteneurs.</a:t>
            </a:r>
          </a:p>
          <a:p>
            <a:pPr>
              <a:buNone/>
            </a:pPr>
            <a:endParaRPr lang="fr-FR" sz="1600" dirty="0"/>
          </a:p>
          <a:p>
            <a:pPr>
              <a:buNone/>
            </a:pPr>
            <a:r>
              <a:rPr lang="fr-FR" sz="1600" dirty="0"/>
              <a:t>✅ Un Dockerfile décrit les étapes nécessaires à la construction d'une image Docker.</a:t>
            </a:r>
          </a:p>
          <a:p>
            <a:pPr>
              <a:buNone/>
            </a:pPr>
            <a:endParaRPr lang="fr-FR" sz="1600" dirty="0"/>
          </a:p>
          <a:p>
            <a:pPr>
              <a:buNone/>
            </a:pPr>
            <a:r>
              <a:rPr lang="fr-FR" sz="1600" dirty="0"/>
              <a:t>✅ La commande docker </a:t>
            </a:r>
            <a:r>
              <a:rPr lang="fr-FR" sz="1600" dirty="0" err="1"/>
              <a:t>build</a:t>
            </a:r>
            <a:r>
              <a:rPr lang="fr-FR" sz="1600" dirty="0"/>
              <a:t> permet de transformer un Dockerfile en image exploitable.</a:t>
            </a:r>
          </a:p>
          <a:p>
            <a:pPr>
              <a:buNone/>
            </a:pPr>
            <a:endParaRPr lang="fr-FR" sz="1600" dirty="0"/>
          </a:p>
          <a:p>
            <a:pPr>
              <a:buNone/>
            </a:pPr>
            <a:r>
              <a:rPr lang="fr-FR" sz="1600" dirty="0"/>
              <a:t>✅ Les images doivent être versionnées afin de garantir des déploiements fiables et reproductibles.</a:t>
            </a:r>
          </a:p>
          <a:p>
            <a:pPr>
              <a:buNone/>
            </a:pPr>
            <a:endParaRPr lang="fr-FR" sz="1600" dirty="0"/>
          </a:p>
          <a:p>
            <a:pPr>
              <a:buNone/>
            </a:pPr>
            <a:r>
              <a:rPr lang="fr-FR" sz="1600" dirty="0"/>
              <a:t>✅ Une image Docker peut être exécutée de manière identique sur un poste de travail, un serveur Linux ou une plateforme Kubernetes.</a:t>
            </a:r>
          </a:p>
        </p:txBody>
      </p:sp>
    </p:spTree>
    <p:extLst>
      <p:ext uri="{BB962C8B-B14F-4D97-AF65-F5344CB8AC3E}">
        <p14:creationId xmlns:p14="http://schemas.microsoft.com/office/powerpoint/2010/main" val="394762103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1DCF1F-74F6-820B-9A48-1D192358D27E}"/>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96382E8F-6CC4-763C-ABA1-22787B9904CD}"/>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F7B7B49B-03E8-1CA2-F283-9F303C3A735D}"/>
              </a:ext>
            </a:extLst>
          </p:cNvPr>
          <p:cNvSpPr>
            <a:spLocks noGrp="1"/>
          </p:cNvSpPr>
          <p:nvPr>
            <p:ph type="sldNum" sz="quarter" idx="12"/>
          </p:nvPr>
        </p:nvSpPr>
        <p:spPr/>
        <p:txBody>
          <a:bodyPr/>
          <a:lstStyle/>
          <a:p>
            <a:fld id="{4BDCF11F-44B6-4DE8-8BC8-D1A3E36F4D29}" type="slidenum">
              <a:rPr lang="fr-FR" smtClean="0"/>
              <a:t>93</a:t>
            </a:fld>
            <a:endParaRPr lang="fr-FR"/>
          </a:p>
        </p:txBody>
      </p:sp>
      <p:sp>
        <p:nvSpPr>
          <p:cNvPr id="6" name="Rectangle 5">
            <a:extLst>
              <a:ext uri="{FF2B5EF4-FFF2-40B4-BE49-F238E27FC236}">
                <a16:creationId xmlns:a16="http://schemas.microsoft.com/office/drawing/2014/main" id="{72F09FBD-46AC-3F76-ABD3-9F1DA609ACC0}"/>
              </a:ext>
            </a:extLst>
          </p:cNvPr>
          <p:cNvSpPr/>
          <p:nvPr/>
        </p:nvSpPr>
        <p:spPr>
          <a:xfrm>
            <a:off x="-1" y="0"/>
            <a:ext cx="5011271"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u contenu 3">
            <a:extLst>
              <a:ext uri="{FF2B5EF4-FFF2-40B4-BE49-F238E27FC236}">
                <a16:creationId xmlns:a16="http://schemas.microsoft.com/office/drawing/2014/main" id="{804AB129-9CFB-D610-1B25-9CC2C029ED5D}"/>
              </a:ext>
            </a:extLst>
          </p:cNvPr>
          <p:cNvSpPr txBox="1">
            <a:spLocks/>
          </p:cNvSpPr>
          <p:nvPr/>
        </p:nvSpPr>
        <p:spPr>
          <a:xfrm>
            <a:off x="5334001" y="2141537"/>
            <a:ext cx="6425921" cy="2574925"/>
          </a:xfrm>
          <a:prstGeom prst="rect">
            <a:avLst/>
          </a:prstGeom>
        </p:spPr>
        <p:txBody>
          <a:bodyPr vert="horz" lIns="91440" tIns="45720" rIns="91440" bIns="45720" rtlCol="0" anchor="ctr">
            <a:normAutofit fontScale="92500" lnSpcReduction="20000"/>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7200" dirty="0">
                <a:solidFill>
                  <a:srgbClr val="021632"/>
                </a:solidFill>
              </a:rPr>
              <a:t>La gestion du réseau avec Docker</a:t>
            </a:r>
          </a:p>
        </p:txBody>
      </p:sp>
      <p:sp>
        <p:nvSpPr>
          <p:cNvPr id="7" name="ZoneTexte 6">
            <a:extLst>
              <a:ext uri="{FF2B5EF4-FFF2-40B4-BE49-F238E27FC236}">
                <a16:creationId xmlns:a16="http://schemas.microsoft.com/office/drawing/2014/main" id="{E60BCB26-3375-9EC4-003C-435D316C425E}"/>
              </a:ext>
            </a:extLst>
          </p:cNvPr>
          <p:cNvSpPr txBox="1"/>
          <p:nvPr/>
        </p:nvSpPr>
        <p:spPr>
          <a:xfrm>
            <a:off x="941293" y="3044278"/>
            <a:ext cx="2599765" cy="769441"/>
          </a:xfrm>
          <a:prstGeom prst="rect">
            <a:avLst/>
          </a:prstGeom>
          <a:noFill/>
        </p:spPr>
        <p:txBody>
          <a:bodyPr wrap="square" rtlCol="0">
            <a:spAutoFit/>
          </a:bodyPr>
          <a:lstStyle/>
          <a:p>
            <a:r>
              <a:rPr lang="fr-FR" sz="4400" b="1" dirty="0">
                <a:solidFill>
                  <a:schemeClr val="bg1"/>
                </a:solidFill>
              </a:rPr>
              <a:t>Chapitre 4</a:t>
            </a:r>
          </a:p>
        </p:txBody>
      </p:sp>
    </p:spTree>
    <p:extLst>
      <p:ext uri="{BB962C8B-B14F-4D97-AF65-F5344CB8AC3E}">
        <p14:creationId xmlns:p14="http://schemas.microsoft.com/office/powerpoint/2010/main" val="215311596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182276-6B8D-F9E9-CDC0-4FB98CD1C422}"/>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FEE4BB7E-448A-8601-5229-4214F7BC412C}"/>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0B1664B6-1AE2-56F6-C301-C3C6A5E77DBF}"/>
              </a:ext>
            </a:extLst>
          </p:cNvPr>
          <p:cNvSpPr>
            <a:spLocks noGrp="1"/>
          </p:cNvSpPr>
          <p:nvPr>
            <p:ph type="sldNum" sz="quarter" idx="12"/>
          </p:nvPr>
        </p:nvSpPr>
        <p:spPr/>
        <p:txBody>
          <a:bodyPr/>
          <a:lstStyle/>
          <a:p>
            <a:fld id="{4BDCF11F-44B6-4DE8-8BC8-D1A3E36F4D29}" type="slidenum">
              <a:rPr lang="fr-FR" smtClean="0"/>
              <a:t>94</a:t>
            </a:fld>
            <a:endParaRPr lang="fr-FR"/>
          </a:p>
        </p:txBody>
      </p:sp>
      <p:sp>
        <p:nvSpPr>
          <p:cNvPr id="6" name="Rectangle 5">
            <a:extLst>
              <a:ext uri="{FF2B5EF4-FFF2-40B4-BE49-F238E27FC236}">
                <a16:creationId xmlns:a16="http://schemas.microsoft.com/office/drawing/2014/main" id="{CAB24DA3-1D20-F950-061C-5F032456CDFD}"/>
              </a:ext>
            </a:extLst>
          </p:cNvPr>
          <p:cNvSpPr/>
          <p:nvPr/>
        </p:nvSpPr>
        <p:spPr>
          <a:xfrm>
            <a:off x="-1" y="0"/>
            <a:ext cx="5038166" cy="6858000"/>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3">
            <a:extLst>
              <a:ext uri="{FF2B5EF4-FFF2-40B4-BE49-F238E27FC236}">
                <a16:creationId xmlns:a16="http://schemas.microsoft.com/office/drawing/2014/main" id="{4ACC8112-CAE8-4970-36A8-CB92AC852733}"/>
              </a:ext>
            </a:extLst>
          </p:cNvPr>
          <p:cNvSpPr txBox="1">
            <a:spLocks/>
          </p:cNvSpPr>
          <p:nvPr/>
        </p:nvSpPr>
        <p:spPr>
          <a:xfrm>
            <a:off x="5244353" y="612845"/>
            <a:ext cx="6355976" cy="708212"/>
          </a:xfrm>
          <a:prstGeom prst="rect">
            <a:avLst/>
          </a:prstGeom>
        </p:spPr>
        <p:txBody>
          <a:bodyPr vert="horz" lIns="91440" tIns="45720" rIns="91440" bIns="45720" rtlCol="0" anchor="ctr">
            <a:normAutofit fontScale="55000" lnSpcReduction="20000"/>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4 - Création et gestion La gestion du réseau avec Docker</a:t>
            </a:r>
          </a:p>
        </p:txBody>
      </p:sp>
      <p:sp>
        <p:nvSpPr>
          <p:cNvPr id="9" name="ZoneTexte 8">
            <a:extLst>
              <a:ext uri="{FF2B5EF4-FFF2-40B4-BE49-F238E27FC236}">
                <a16:creationId xmlns:a16="http://schemas.microsoft.com/office/drawing/2014/main" id="{4E59DDE1-DC47-BE5E-9056-38EA045AF57D}"/>
              </a:ext>
            </a:extLst>
          </p:cNvPr>
          <p:cNvSpPr txBox="1"/>
          <p:nvPr/>
        </p:nvSpPr>
        <p:spPr>
          <a:xfrm>
            <a:off x="5325036" y="2305615"/>
            <a:ext cx="6768353" cy="2246769"/>
          </a:xfrm>
          <a:prstGeom prst="rect">
            <a:avLst/>
          </a:prstGeom>
          <a:noFill/>
        </p:spPr>
        <p:txBody>
          <a:bodyPr wrap="square">
            <a:spAutoFit/>
          </a:bodyPr>
          <a:lstStyle/>
          <a:p>
            <a:r>
              <a:rPr lang="fr-FR" sz="1400" dirty="0"/>
              <a:t>À l'issue de ce chapitre, vous serez capable de :</a:t>
            </a:r>
          </a:p>
          <a:p>
            <a:r>
              <a:rPr lang="fr-FR" sz="1400" dirty="0"/>
              <a:t>✅ Comprendre l'architecture réseau de Docker</a:t>
            </a:r>
          </a:p>
          <a:p>
            <a:r>
              <a:rPr lang="fr-FR" sz="1400" dirty="0"/>
              <a:t>✅ Identifier les différents types de réseaux Docker</a:t>
            </a:r>
          </a:p>
          <a:p>
            <a:r>
              <a:rPr lang="fr-FR" sz="1400" dirty="0"/>
              <a:t>✅ Créer et administrer des réseaux Docker</a:t>
            </a:r>
          </a:p>
          <a:p>
            <a:r>
              <a:rPr lang="fr-FR" sz="1400" dirty="0"/>
              <a:t>✅ Faire communiquer plusieurs conteneurs</a:t>
            </a:r>
          </a:p>
          <a:p>
            <a:r>
              <a:rPr lang="fr-FR" sz="1400" dirty="0"/>
              <a:t>✅ Comprendre le rôle du DNS intégré Docker</a:t>
            </a:r>
          </a:p>
          <a:p>
            <a:r>
              <a:rPr lang="fr-FR" sz="1400" dirty="0"/>
              <a:t>✅ Utiliser les réseaux bridge personnalisés</a:t>
            </a:r>
          </a:p>
          <a:p>
            <a:r>
              <a:rPr lang="fr-FR" sz="1400" dirty="0"/>
              <a:t>✅ Comprendre le fonctionnement historique des Docker Links</a:t>
            </a:r>
          </a:p>
          <a:p>
            <a:r>
              <a:rPr lang="fr-FR" sz="1400" dirty="0"/>
              <a:t>✅ Préparer le déploiement d'applications multi-conteneurs</a:t>
            </a:r>
          </a:p>
          <a:p>
            <a:pPr>
              <a:buNone/>
            </a:pPr>
            <a:endParaRPr lang="fr-FR" sz="1400" dirty="0"/>
          </a:p>
        </p:txBody>
      </p:sp>
      <p:sp>
        <p:nvSpPr>
          <p:cNvPr id="4" name="ZoneTexte 3">
            <a:extLst>
              <a:ext uri="{FF2B5EF4-FFF2-40B4-BE49-F238E27FC236}">
                <a16:creationId xmlns:a16="http://schemas.microsoft.com/office/drawing/2014/main" id="{22C84D7A-599E-A689-F928-52A83B362CBB}"/>
              </a:ext>
            </a:extLst>
          </p:cNvPr>
          <p:cNvSpPr txBox="1"/>
          <p:nvPr/>
        </p:nvSpPr>
        <p:spPr>
          <a:xfrm>
            <a:off x="739587" y="2705725"/>
            <a:ext cx="3558989" cy="1446550"/>
          </a:xfrm>
          <a:prstGeom prst="rect">
            <a:avLst/>
          </a:prstGeom>
          <a:noFill/>
        </p:spPr>
        <p:txBody>
          <a:bodyPr wrap="square" rtlCol="0">
            <a:spAutoFit/>
          </a:bodyPr>
          <a:lstStyle/>
          <a:p>
            <a:r>
              <a:rPr lang="fr-FR" sz="4400" b="1" dirty="0">
                <a:solidFill>
                  <a:schemeClr val="bg1"/>
                </a:solidFill>
              </a:rPr>
              <a:t>Objectifs pédagogiques</a:t>
            </a:r>
          </a:p>
        </p:txBody>
      </p:sp>
    </p:spTree>
    <p:extLst>
      <p:ext uri="{BB962C8B-B14F-4D97-AF65-F5344CB8AC3E}">
        <p14:creationId xmlns:p14="http://schemas.microsoft.com/office/powerpoint/2010/main" val="16347669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636247-CB46-D5FA-CBA2-0D3C7DE738BB}"/>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B5772543-9D99-94F9-66AF-096A1B4757CC}"/>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9CA397F3-6495-A98C-914F-39C3C4348C5C}"/>
              </a:ext>
            </a:extLst>
          </p:cNvPr>
          <p:cNvSpPr>
            <a:spLocks noGrp="1"/>
          </p:cNvSpPr>
          <p:nvPr>
            <p:ph type="sldNum" sz="quarter" idx="12"/>
          </p:nvPr>
        </p:nvSpPr>
        <p:spPr/>
        <p:txBody>
          <a:bodyPr/>
          <a:lstStyle/>
          <a:p>
            <a:fld id="{4BDCF11F-44B6-4DE8-8BC8-D1A3E36F4D29}" type="slidenum">
              <a:rPr lang="fr-FR" smtClean="0"/>
              <a:t>95</a:t>
            </a:fld>
            <a:endParaRPr lang="fr-FR"/>
          </a:p>
        </p:txBody>
      </p:sp>
      <p:sp>
        <p:nvSpPr>
          <p:cNvPr id="6" name="Rectangle 5">
            <a:extLst>
              <a:ext uri="{FF2B5EF4-FFF2-40B4-BE49-F238E27FC236}">
                <a16:creationId xmlns:a16="http://schemas.microsoft.com/office/drawing/2014/main" id="{706B9B8C-29B5-B9BE-4B87-06F55324ABEA}"/>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3">
            <a:extLst>
              <a:ext uri="{FF2B5EF4-FFF2-40B4-BE49-F238E27FC236}">
                <a16:creationId xmlns:a16="http://schemas.microsoft.com/office/drawing/2014/main" id="{9FACF5E8-703A-016B-A3FC-3609E3945D42}"/>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4 - La gestion du réseau avec Docker</a:t>
            </a:r>
          </a:p>
        </p:txBody>
      </p:sp>
      <p:pic>
        <p:nvPicPr>
          <p:cNvPr id="5" name="Image 4">
            <a:extLst>
              <a:ext uri="{FF2B5EF4-FFF2-40B4-BE49-F238E27FC236}">
                <a16:creationId xmlns:a16="http://schemas.microsoft.com/office/drawing/2014/main" id="{C9570FE9-7C96-710A-EA69-CE4DA3E0E36B}"/>
              </a:ext>
            </a:extLst>
          </p:cNvPr>
          <p:cNvPicPr>
            <a:picLocks noChangeAspect="1"/>
          </p:cNvPicPr>
          <p:nvPr/>
        </p:nvPicPr>
        <p:blipFill>
          <a:blip r:embed="rId2"/>
          <a:stretch>
            <a:fillRect/>
          </a:stretch>
        </p:blipFill>
        <p:spPr>
          <a:xfrm>
            <a:off x="1021976" y="641539"/>
            <a:ext cx="10803032" cy="6079936"/>
          </a:xfrm>
          <a:prstGeom prst="rect">
            <a:avLst/>
          </a:prstGeom>
        </p:spPr>
      </p:pic>
    </p:spTree>
    <p:extLst>
      <p:ext uri="{BB962C8B-B14F-4D97-AF65-F5344CB8AC3E}">
        <p14:creationId xmlns:p14="http://schemas.microsoft.com/office/powerpoint/2010/main" val="194299744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C97C99-B66E-B47D-99C3-F15430A6CF07}"/>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C1F17EF7-F3C4-EFA0-0A05-0DE797004E14}"/>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2918F3EA-62EF-858B-1D89-45055AFE88D6}"/>
              </a:ext>
            </a:extLst>
          </p:cNvPr>
          <p:cNvSpPr>
            <a:spLocks noGrp="1"/>
          </p:cNvSpPr>
          <p:nvPr>
            <p:ph type="sldNum" sz="quarter" idx="12"/>
          </p:nvPr>
        </p:nvSpPr>
        <p:spPr/>
        <p:txBody>
          <a:bodyPr/>
          <a:lstStyle/>
          <a:p>
            <a:fld id="{4BDCF11F-44B6-4DE8-8BC8-D1A3E36F4D29}" type="slidenum">
              <a:rPr lang="fr-FR" smtClean="0"/>
              <a:t>96</a:t>
            </a:fld>
            <a:endParaRPr lang="fr-FR"/>
          </a:p>
        </p:txBody>
      </p:sp>
      <p:sp>
        <p:nvSpPr>
          <p:cNvPr id="6" name="Rectangle 5">
            <a:extLst>
              <a:ext uri="{FF2B5EF4-FFF2-40B4-BE49-F238E27FC236}">
                <a16:creationId xmlns:a16="http://schemas.microsoft.com/office/drawing/2014/main" id="{A3BC2BB9-A81A-6CBB-BB46-088391D7A7CA}"/>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3">
            <a:extLst>
              <a:ext uri="{FF2B5EF4-FFF2-40B4-BE49-F238E27FC236}">
                <a16:creationId xmlns:a16="http://schemas.microsoft.com/office/drawing/2014/main" id="{87FFB2CC-8B0C-C382-745F-9408A57059C3}"/>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4 - La gestion du réseau avec Docker</a:t>
            </a:r>
          </a:p>
        </p:txBody>
      </p:sp>
      <p:pic>
        <p:nvPicPr>
          <p:cNvPr id="5" name="Image 4">
            <a:extLst>
              <a:ext uri="{FF2B5EF4-FFF2-40B4-BE49-F238E27FC236}">
                <a16:creationId xmlns:a16="http://schemas.microsoft.com/office/drawing/2014/main" id="{ACEB0AA2-13BD-BA63-7D36-423C019ABEFC}"/>
              </a:ext>
            </a:extLst>
          </p:cNvPr>
          <p:cNvPicPr>
            <a:picLocks noChangeAspect="1"/>
          </p:cNvPicPr>
          <p:nvPr/>
        </p:nvPicPr>
        <p:blipFill>
          <a:blip r:embed="rId2"/>
          <a:stretch>
            <a:fillRect/>
          </a:stretch>
        </p:blipFill>
        <p:spPr>
          <a:xfrm>
            <a:off x="1021976" y="708213"/>
            <a:ext cx="10460981" cy="5887430"/>
          </a:xfrm>
          <a:prstGeom prst="rect">
            <a:avLst/>
          </a:prstGeom>
        </p:spPr>
      </p:pic>
    </p:spTree>
    <p:extLst>
      <p:ext uri="{BB962C8B-B14F-4D97-AF65-F5344CB8AC3E}">
        <p14:creationId xmlns:p14="http://schemas.microsoft.com/office/powerpoint/2010/main" val="132794155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086DCE-EBF1-1AC2-02CD-43A804AD70E3}"/>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2F354461-1551-D3BC-C8F2-032FB0BE6301}"/>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E285C19F-A85B-AFAF-D831-973626A36445}"/>
              </a:ext>
            </a:extLst>
          </p:cNvPr>
          <p:cNvSpPr>
            <a:spLocks noGrp="1"/>
          </p:cNvSpPr>
          <p:nvPr>
            <p:ph type="sldNum" sz="quarter" idx="12"/>
          </p:nvPr>
        </p:nvSpPr>
        <p:spPr/>
        <p:txBody>
          <a:bodyPr/>
          <a:lstStyle/>
          <a:p>
            <a:fld id="{4BDCF11F-44B6-4DE8-8BC8-D1A3E36F4D29}" type="slidenum">
              <a:rPr lang="fr-FR" smtClean="0"/>
              <a:t>97</a:t>
            </a:fld>
            <a:endParaRPr lang="fr-FR"/>
          </a:p>
        </p:txBody>
      </p:sp>
      <p:sp>
        <p:nvSpPr>
          <p:cNvPr id="6" name="Rectangle 5">
            <a:extLst>
              <a:ext uri="{FF2B5EF4-FFF2-40B4-BE49-F238E27FC236}">
                <a16:creationId xmlns:a16="http://schemas.microsoft.com/office/drawing/2014/main" id="{D41A38B4-CA3A-8B59-8E8E-7CEB5B25F140}"/>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3">
            <a:extLst>
              <a:ext uri="{FF2B5EF4-FFF2-40B4-BE49-F238E27FC236}">
                <a16:creationId xmlns:a16="http://schemas.microsoft.com/office/drawing/2014/main" id="{4290507D-7772-A91C-A46A-081B89DF70A6}"/>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4 - La gestion du réseau avec Docker</a:t>
            </a:r>
          </a:p>
        </p:txBody>
      </p:sp>
      <p:sp>
        <p:nvSpPr>
          <p:cNvPr id="4" name="AutoShape 2" descr="Les types de réseaux Docker expliqués">
            <a:extLst>
              <a:ext uri="{FF2B5EF4-FFF2-40B4-BE49-F238E27FC236}">
                <a16:creationId xmlns:a16="http://schemas.microsoft.com/office/drawing/2014/main" id="{82475D05-7F30-104E-6896-9D056D0A5697}"/>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7" name="Image 6">
            <a:extLst>
              <a:ext uri="{FF2B5EF4-FFF2-40B4-BE49-F238E27FC236}">
                <a16:creationId xmlns:a16="http://schemas.microsoft.com/office/drawing/2014/main" id="{6BDF90D0-1463-C75C-7214-9180AC22EFF4}"/>
              </a:ext>
            </a:extLst>
          </p:cNvPr>
          <p:cNvPicPr>
            <a:picLocks noChangeAspect="1"/>
          </p:cNvPicPr>
          <p:nvPr/>
        </p:nvPicPr>
        <p:blipFill>
          <a:blip r:embed="rId2"/>
          <a:stretch>
            <a:fillRect/>
          </a:stretch>
        </p:blipFill>
        <p:spPr>
          <a:xfrm>
            <a:off x="1093692" y="534893"/>
            <a:ext cx="9484659" cy="6323106"/>
          </a:xfrm>
          <a:prstGeom prst="rect">
            <a:avLst/>
          </a:prstGeom>
        </p:spPr>
      </p:pic>
    </p:spTree>
    <p:extLst>
      <p:ext uri="{BB962C8B-B14F-4D97-AF65-F5344CB8AC3E}">
        <p14:creationId xmlns:p14="http://schemas.microsoft.com/office/powerpoint/2010/main" val="238058080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DE88DA-BECB-307F-7C65-38D9FE534058}"/>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CDDCB336-C8C8-6624-1684-DC5EC399D269}"/>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7DDDC56F-A6CD-04ED-972D-633137F766CD}"/>
              </a:ext>
            </a:extLst>
          </p:cNvPr>
          <p:cNvSpPr>
            <a:spLocks noGrp="1"/>
          </p:cNvSpPr>
          <p:nvPr>
            <p:ph type="sldNum" sz="quarter" idx="12"/>
          </p:nvPr>
        </p:nvSpPr>
        <p:spPr/>
        <p:txBody>
          <a:bodyPr/>
          <a:lstStyle/>
          <a:p>
            <a:fld id="{4BDCF11F-44B6-4DE8-8BC8-D1A3E36F4D29}" type="slidenum">
              <a:rPr lang="fr-FR" smtClean="0"/>
              <a:t>98</a:t>
            </a:fld>
            <a:endParaRPr lang="fr-FR"/>
          </a:p>
        </p:txBody>
      </p:sp>
      <p:sp>
        <p:nvSpPr>
          <p:cNvPr id="6" name="Rectangle 5">
            <a:extLst>
              <a:ext uri="{FF2B5EF4-FFF2-40B4-BE49-F238E27FC236}">
                <a16:creationId xmlns:a16="http://schemas.microsoft.com/office/drawing/2014/main" id="{2EF430CE-CEBB-306F-47B9-1868CC691312}"/>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3">
            <a:extLst>
              <a:ext uri="{FF2B5EF4-FFF2-40B4-BE49-F238E27FC236}">
                <a16:creationId xmlns:a16="http://schemas.microsoft.com/office/drawing/2014/main" id="{0CAA3F8A-9DEB-0E5C-3BF1-4905F9C792E9}"/>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4 - La gestion du réseau avec Docker</a:t>
            </a:r>
          </a:p>
        </p:txBody>
      </p:sp>
      <p:pic>
        <p:nvPicPr>
          <p:cNvPr id="7" name="Image 6">
            <a:extLst>
              <a:ext uri="{FF2B5EF4-FFF2-40B4-BE49-F238E27FC236}">
                <a16:creationId xmlns:a16="http://schemas.microsoft.com/office/drawing/2014/main" id="{3824DFFF-6AC1-B3D7-C6B0-BDD3B4B391F3}"/>
              </a:ext>
            </a:extLst>
          </p:cNvPr>
          <p:cNvPicPr>
            <a:picLocks noChangeAspect="1"/>
          </p:cNvPicPr>
          <p:nvPr/>
        </p:nvPicPr>
        <p:blipFill>
          <a:blip r:embed="rId2"/>
          <a:stretch>
            <a:fillRect/>
          </a:stretch>
        </p:blipFill>
        <p:spPr>
          <a:xfrm>
            <a:off x="1255057" y="627529"/>
            <a:ext cx="9345705" cy="6230470"/>
          </a:xfrm>
          <a:prstGeom prst="rect">
            <a:avLst/>
          </a:prstGeom>
        </p:spPr>
      </p:pic>
    </p:spTree>
    <p:extLst>
      <p:ext uri="{BB962C8B-B14F-4D97-AF65-F5344CB8AC3E}">
        <p14:creationId xmlns:p14="http://schemas.microsoft.com/office/powerpoint/2010/main" val="4792973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68A7A3-FD04-2025-8F44-F45D0E44A84E}"/>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2058A003-AEFB-6A5E-5BF4-D1EB6F524354}"/>
              </a:ext>
            </a:extLst>
          </p:cNvPr>
          <p:cNvSpPr>
            <a:spLocks noGrp="1"/>
          </p:cNvSpPr>
          <p:nvPr>
            <p:ph type="ftr" sz="quarter" idx="11"/>
          </p:nvPr>
        </p:nvSpPr>
        <p:spPr/>
        <p:txBody>
          <a:bodyPr/>
          <a:lstStyle/>
          <a:p>
            <a:r>
              <a:rPr lang="fr-FR"/>
              <a:t>DOCKER</a:t>
            </a:r>
            <a:endParaRPr lang="fr-FR" dirty="0"/>
          </a:p>
        </p:txBody>
      </p:sp>
      <p:sp>
        <p:nvSpPr>
          <p:cNvPr id="3" name="Espace réservé du numéro de diapositive 2">
            <a:extLst>
              <a:ext uri="{FF2B5EF4-FFF2-40B4-BE49-F238E27FC236}">
                <a16:creationId xmlns:a16="http://schemas.microsoft.com/office/drawing/2014/main" id="{DCD58AA0-A56D-B428-EF4C-F3D1D223E789}"/>
              </a:ext>
            </a:extLst>
          </p:cNvPr>
          <p:cNvSpPr>
            <a:spLocks noGrp="1"/>
          </p:cNvSpPr>
          <p:nvPr>
            <p:ph type="sldNum" sz="quarter" idx="12"/>
          </p:nvPr>
        </p:nvSpPr>
        <p:spPr/>
        <p:txBody>
          <a:bodyPr/>
          <a:lstStyle/>
          <a:p>
            <a:fld id="{4BDCF11F-44B6-4DE8-8BC8-D1A3E36F4D29}" type="slidenum">
              <a:rPr lang="fr-FR" smtClean="0"/>
              <a:t>99</a:t>
            </a:fld>
            <a:endParaRPr lang="fr-FR"/>
          </a:p>
        </p:txBody>
      </p:sp>
      <p:sp>
        <p:nvSpPr>
          <p:cNvPr id="6" name="Rectangle 5">
            <a:extLst>
              <a:ext uri="{FF2B5EF4-FFF2-40B4-BE49-F238E27FC236}">
                <a16:creationId xmlns:a16="http://schemas.microsoft.com/office/drawing/2014/main" id="{80868E43-7021-9923-9B22-D206035BE2B6}"/>
              </a:ext>
            </a:extLst>
          </p:cNvPr>
          <p:cNvSpPr/>
          <p:nvPr/>
        </p:nvSpPr>
        <p:spPr>
          <a:xfrm>
            <a:off x="-1" y="0"/>
            <a:ext cx="1021977" cy="6858000"/>
          </a:xfrm>
          <a:prstGeom prst="rect">
            <a:avLst/>
          </a:prstGeom>
          <a:solidFill>
            <a:srgbClr val="0216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3">
            <a:extLst>
              <a:ext uri="{FF2B5EF4-FFF2-40B4-BE49-F238E27FC236}">
                <a16:creationId xmlns:a16="http://schemas.microsoft.com/office/drawing/2014/main" id="{1AD4149B-1D1C-0D4E-0FDF-3274D1D68EF3}"/>
              </a:ext>
            </a:extLst>
          </p:cNvPr>
          <p:cNvSpPr txBox="1">
            <a:spLocks/>
          </p:cNvSpPr>
          <p:nvPr/>
        </p:nvSpPr>
        <p:spPr>
          <a:xfrm>
            <a:off x="0" y="1"/>
            <a:ext cx="12129247" cy="70821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4000" dirty="0">
                <a:solidFill>
                  <a:srgbClr val="021632"/>
                </a:solidFill>
              </a:rPr>
              <a:t>4 - La gestion du réseau avec Docker</a:t>
            </a:r>
          </a:p>
        </p:txBody>
      </p:sp>
      <p:pic>
        <p:nvPicPr>
          <p:cNvPr id="5" name="Image 4">
            <a:extLst>
              <a:ext uri="{FF2B5EF4-FFF2-40B4-BE49-F238E27FC236}">
                <a16:creationId xmlns:a16="http://schemas.microsoft.com/office/drawing/2014/main" id="{2251B402-49B1-03F1-1583-3BDC150B4858}"/>
              </a:ext>
            </a:extLst>
          </p:cNvPr>
          <p:cNvPicPr>
            <a:picLocks noChangeAspect="1"/>
          </p:cNvPicPr>
          <p:nvPr/>
        </p:nvPicPr>
        <p:blipFill>
          <a:blip r:embed="rId2"/>
          <a:stretch>
            <a:fillRect/>
          </a:stretch>
        </p:blipFill>
        <p:spPr>
          <a:xfrm>
            <a:off x="1021976" y="660399"/>
            <a:ext cx="9296400" cy="6197600"/>
          </a:xfrm>
          <a:prstGeom prst="rect">
            <a:avLst/>
          </a:prstGeom>
        </p:spPr>
      </p:pic>
    </p:spTree>
    <p:extLst>
      <p:ext uri="{BB962C8B-B14F-4D97-AF65-F5344CB8AC3E}">
        <p14:creationId xmlns:p14="http://schemas.microsoft.com/office/powerpoint/2010/main" val="354659679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671a7bf8-a6d0-4ab2-abaa-e96b4821e2a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AD04568E51DD445AAF5E02073EFE8FD" ma:contentTypeVersion="13" ma:contentTypeDescription="Create a new document." ma:contentTypeScope="" ma:versionID="350dc2bfe42957a1fed3b6a09358f6a6">
  <xsd:schema xmlns:xsd="http://www.w3.org/2001/XMLSchema" xmlns:xs="http://www.w3.org/2001/XMLSchema" xmlns:p="http://schemas.microsoft.com/office/2006/metadata/properties" xmlns:ns3="671a7bf8-a6d0-4ab2-abaa-e96b4821e2a3" targetNamespace="http://schemas.microsoft.com/office/2006/metadata/properties" ma:root="true" ma:fieldsID="308141414b1b5861f4058c355f7db2bb" ns3:_="">
    <xsd:import namespace="671a7bf8-a6d0-4ab2-abaa-e96b4821e2a3"/>
    <xsd:element name="properties">
      <xsd:complexType>
        <xsd:sequence>
          <xsd:element name="documentManagement">
            <xsd:complexType>
              <xsd:all>
                <xsd:element ref="ns3:MediaServiceMetadata" minOccurs="0"/>
                <xsd:element ref="ns3:MediaServiceFastMetadata" minOccurs="0"/>
                <xsd:element ref="ns3:MediaServiceSearchProperties" minOccurs="0"/>
                <xsd:element ref="ns3:MediaServiceObjectDetectorVersions" minOccurs="0"/>
                <xsd:element ref="ns3:MediaServiceDateTaken" minOccurs="0"/>
                <xsd:element ref="ns3:MediaServiceSystemTags" minOccurs="0"/>
                <xsd:element ref="ns3:MediaServiceOCR" minOccurs="0"/>
                <xsd:element ref="ns3:MediaServiceGenerationTime" minOccurs="0"/>
                <xsd:element ref="ns3:MediaServiceEventHashCode" minOccurs="0"/>
                <xsd:element ref="ns3:MediaLengthInSeconds" minOccurs="0"/>
                <xsd:element ref="ns3:_activity" minOccurs="0"/>
                <xsd:element ref="ns3:MediaServiceLocation"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71a7bf8-a6d0-4ab2-abaa-e96b4821e2a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SystemTags" ma:index="13" nillable="true" ma:displayName="MediaServiceSystemTags" ma:hidden="true" ma:internalName="MediaServiceSystemTags" ma:readOnly="true">
      <xsd:simpleType>
        <xsd:restriction base="dms:Note"/>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_activity" ma:index="18" nillable="true" ma:displayName="_activity" ma:hidden="true" ma:internalName="_activity">
      <xsd:simpleType>
        <xsd:restriction base="dms:Note"/>
      </xsd:simpleType>
    </xsd:element>
    <xsd:element name="MediaServiceLocation" ma:index="19" nillable="true" ma:displayName="Location" ma:descrip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508669C-3AEC-43F8-8A2A-A0F481FBEBE7}">
  <ds:schemaRefs>
    <ds:schemaRef ds:uri="671a7bf8-a6d0-4ab2-abaa-e96b4821e2a3"/>
    <ds:schemaRef ds:uri="http://schemas.openxmlformats.org/package/2006/metadata/core-properties"/>
    <ds:schemaRef ds:uri="http://www.w3.org/XML/1998/namespace"/>
    <ds:schemaRef ds:uri="http://schemas.microsoft.com/office/2006/documentManagement/types"/>
    <ds:schemaRef ds:uri="http://purl.org/dc/dcmitype/"/>
    <ds:schemaRef ds:uri="http://schemas.microsoft.com/office/infopath/2007/PartnerControls"/>
    <ds:schemaRef ds:uri="http://purl.org/dc/terms/"/>
    <ds:schemaRef ds:uri="http://purl.org/dc/elements/1.1/"/>
    <ds:schemaRef ds:uri="http://schemas.microsoft.com/office/2006/metadata/properties"/>
  </ds:schemaRefs>
</ds:datastoreItem>
</file>

<file path=customXml/itemProps2.xml><?xml version="1.0" encoding="utf-8"?>
<ds:datastoreItem xmlns:ds="http://schemas.openxmlformats.org/officeDocument/2006/customXml" ds:itemID="{95D5BAF4-A06C-42BE-AFAF-508FDBC0767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71a7bf8-a6d0-4ab2-abaa-e96b4821e2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A370A8A-F8F8-4574-ABD7-4F1BB90C67F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24456</TotalTime>
  <Words>9641</Words>
  <Application>Microsoft Office PowerPoint</Application>
  <PresentationFormat>Grand écran</PresentationFormat>
  <Paragraphs>2013</Paragraphs>
  <Slides>229</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229</vt:i4>
      </vt:variant>
    </vt:vector>
  </HeadingPairs>
  <TitlesOfParts>
    <vt:vector size="234" baseType="lpstr">
      <vt:lpstr>Arial</vt:lpstr>
      <vt:lpstr>Calibri</vt:lpstr>
      <vt:lpstr>Calibri Light</vt:lpstr>
      <vt:lpstr>Courier New</vt:lpstr>
      <vt:lpstr>Thème Office</vt:lpstr>
      <vt:lpstr>Présentation PowerPoint</vt:lpstr>
      <vt:lpstr>Présentation PowerPoint</vt:lpstr>
      <vt:lpstr>Présentation PowerPoint</vt:lpstr>
      <vt:lpstr>Présentation PowerPoint</vt:lpstr>
      <vt:lpstr>Avant de démarrer</vt:lpstr>
      <vt:lpstr>Environnement de travail </vt:lpstr>
      <vt:lpstr>Support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hicham boubtita</dc:creator>
  <cp:lastModifiedBy>Boubtita Hicham</cp:lastModifiedBy>
  <cp:revision>151</cp:revision>
  <dcterms:created xsi:type="dcterms:W3CDTF">2022-08-20T15:48:20Z</dcterms:created>
  <dcterms:modified xsi:type="dcterms:W3CDTF">2026-06-10T12:30:24Z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0x0101006AD04568E51DD445AAF5E02073EFE8FD</vt:lpwstr>
  </property>
</Properties>
</file>